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4" r:id="rId3"/>
    <p:sldId id="273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6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D4429-D76E-4C55-9BAC-0B92BD765917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ADAB1-11B8-43A2-BC68-EEE55B759E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25617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7B231-B157-4638-94AD-77FE4917CE8F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4E054-DDBA-4030-8AC5-603D7B32C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618431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cs-CZ" smtClean="0"/>
              <a:t>Gymnázium B. Němcové Hradec Králové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7499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cs-CZ" smtClean="0"/>
              <a:t>Gymnázium B. Němcové Hradec Králové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749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cs-CZ" smtClean="0"/>
              <a:t>Gymnázium B. Němcové Hradec Králové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749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cs-CZ" smtClean="0"/>
              <a:t>Gymnázium B. Němcové Hradec Králové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749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cs-CZ" smtClean="0"/>
              <a:t>Gymnázium B. Němcové Hradec Králové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749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cs-CZ" smtClean="0"/>
              <a:t>Gymnázium B. Němcové Hradec Králové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749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cs-CZ" smtClean="0"/>
              <a:t>Gymnázium B. Němcové Hradec Králové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749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cs-CZ" smtClean="0"/>
              <a:t>Gymnázium B. Němcové Hradec Králové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749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cs-CZ" smtClean="0"/>
              <a:t>Gymnázium B. Němcové Hradec Králové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749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cs-CZ" smtClean="0"/>
              <a:t>Gymnázium B. Němcové Hradec Králové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7499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cs-CZ" smtClean="0"/>
              <a:t>Gymnázium B. Němcové Hradec Králové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749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E44D-F179-4AB5-A362-0E8BB942156F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14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4F02-2A42-4770-9825-5D44E04BDC5C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87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F6B3-BFA7-4CFE-8B14-C754A97844FC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186D-2517-415E-8A08-03BF7BD8680E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60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F760-FBC2-4439-9A27-CC2A1FFEFB13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19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EFB-C0AD-4E3D-8A59-D75C36DE18A7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49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F243-9E39-4FC5-B14C-82FAD37A182C}" type="datetime1">
              <a:rPr lang="cs-CZ" smtClean="0"/>
              <a:t>18.2.2014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02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4DCF-AA85-48FA-B620-4B1984016AA4}" type="datetime1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02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88D8-8E81-4109-9C7F-BF1999FABC2C}" type="datetime1">
              <a:rPr lang="cs-CZ" smtClean="0"/>
              <a:t>18.2.2014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00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2CC0-E5B0-4746-BE33-45627ECD8239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9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EE34-4F8F-4FC8-9637-D4891BCAF1A5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34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D6788-F2C5-413C-BB85-B4F3A27FE2B5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08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15616" y="4209931"/>
            <a:ext cx="7772400" cy="1470025"/>
          </a:xfrm>
        </p:spPr>
        <p:txBody>
          <a:bodyPr/>
          <a:lstStyle/>
          <a:p>
            <a:r>
              <a:rPr lang="cs-CZ" dirty="0" smtClean="0"/>
              <a:t>VÝVOJ ZOBRAZOVACÍCH METOD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51720" y="5105400"/>
            <a:ext cx="6400800" cy="17526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m</a:t>
            </a:r>
            <a:r>
              <a:rPr lang="cs-CZ" dirty="0" smtClean="0">
                <a:solidFill>
                  <a:schemeClr val="tx1"/>
                </a:solidFill>
              </a:rPr>
              <a:t>alá historická exkurze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40" y="548680"/>
            <a:ext cx="1368152" cy="3661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7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cs-CZ" smtClean="0"/>
              <a:t>rojektivní </a:t>
            </a:r>
            <a:r>
              <a:rPr lang="cs-CZ" dirty="0" smtClean="0"/>
              <a:t>geometrie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8028892" cy="18002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tx1"/>
                </a:solidFill>
              </a:rPr>
              <a:t>FRANCIE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Jean-Victor PONCELET (1788-1867)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4038456" y="4662428"/>
            <a:ext cx="3917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</a:t>
            </a:r>
            <a:r>
              <a:rPr lang="cs-CZ" dirty="0" smtClean="0"/>
              <a:t>eorie transformací, dualita bod-přímka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855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/>
              <a:t>č</a:t>
            </a:r>
            <a:r>
              <a:rPr lang="cs-CZ" dirty="0" smtClean="0"/>
              <a:t>eská geometrická škola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8028892" cy="144016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Rudolf SKUHERSKÝ (1828-1863)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František TILŠER (1825-1913)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131840" y="3559552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Královský český polytechnický ústav, přednášky v češtině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611560" y="4293096"/>
            <a:ext cx="802889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chemeClr val="tx1"/>
                </a:solidFill>
              </a:rPr>
              <a:t>Jan SOBOTKA (1862-1931)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100472" y="5013176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Česká vysoká škola v Brně, Karlova univerzita v Praze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092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cs-CZ" sz="2000" dirty="0"/>
              <a:t>Pokud není uvedeno jinak, použitý materiál je z vlastních zdrojů </a:t>
            </a:r>
            <a:r>
              <a:rPr lang="cs-CZ" sz="2000" dirty="0" smtClean="0"/>
              <a:t>autora. 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Zdroje</a:t>
            </a:r>
            <a:r>
              <a:rPr lang="cs-CZ" sz="2000" dirty="0"/>
              <a:t>: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POMYKALOVÁ, E.: </a:t>
            </a:r>
            <a:r>
              <a:rPr lang="cs-CZ" sz="2000" i="1" dirty="0" smtClean="0"/>
              <a:t>Deskriptivní pro </a:t>
            </a:r>
            <a:r>
              <a:rPr lang="cs-CZ" sz="2000" i="1" dirty="0"/>
              <a:t>střední školy</a:t>
            </a:r>
            <a:r>
              <a:rPr lang="cs-CZ" sz="2000" dirty="0"/>
              <a:t>. 1. vydání. Praha: Prometheus, </a:t>
            </a:r>
            <a:r>
              <a:rPr lang="cs-CZ" sz="2000" dirty="0" smtClean="0"/>
              <a:t>2010. </a:t>
            </a:r>
            <a:r>
              <a:rPr lang="cs-CZ" sz="2000" dirty="0"/>
              <a:t>ISBN </a:t>
            </a:r>
            <a:r>
              <a:rPr lang="cs-CZ" sz="2000" dirty="0" smtClean="0"/>
              <a:t>978-80-7196-400-1.</a:t>
            </a:r>
            <a:r>
              <a:rPr lang="cs-CZ" sz="2000" dirty="0">
                <a:latin typeface="Calibri" pitchFamily="34" charset="0"/>
              </a:rPr>
              <a:t/>
            </a:r>
            <a:br>
              <a:rPr lang="cs-CZ" sz="2000" dirty="0">
                <a:latin typeface="Calibri" pitchFamily="34" charset="0"/>
              </a:rPr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804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rvní geometrické poznatky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79712" y="2204864"/>
            <a:ext cx="5256584" cy="2088232"/>
          </a:xfrm>
        </p:spPr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tx1"/>
                </a:solidFill>
              </a:rPr>
              <a:t>Starověký EGYPT</a:t>
            </a:r>
          </a:p>
          <a:p>
            <a:r>
              <a:rPr lang="cs-CZ" sz="4400" dirty="0" smtClean="0">
                <a:solidFill>
                  <a:schemeClr val="tx1"/>
                </a:solidFill>
              </a:rPr>
              <a:t>MEZOPOTÁMIE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635896" y="429309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rovazec</a:t>
            </a:r>
          </a:p>
          <a:p>
            <a:pPr algn="ctr"/>
            <a:r>
              <a:rPr lang="cs-CZ" dirty="0"/>
              <a:t>m</a:t>
            </a:r>
            <a:r>
              <a:rPr lang="cs-CZ" dirty="0" smtClean="0"/>
              <a:t>ěřičský prut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635896" y="55172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</a:t>
            </a:r>
            <a:r>
              <a:rPr lang="cs-CZ" dirty="0" smtClean="0"/>
              <a:t>ůdorysy, nárysy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012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cs-CZ" dirty="0" smtClean="0"/>
              <a:t>velký rozvoj geometrie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47664" y="2492896"/>
            <a:ext cx="6264696" cy="18002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tx1"/>
                </a:solidFill>
              </a:rPr>
              <a:t>Starověké ŘECKO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Euklides (325- 265 B.C.) - Základy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860032" y="475636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Půdorys a nárys sestrojovali nezávisle na sobě.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657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cs-CZ" dirty="0" smtClean="0"/>
              <a:t>velký rozvoj architektury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5556" y="2420888"/>
            <a:ext cx="8028892" cy="18002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tx1"/>
                </a:solidFill>
              </a:rPr>
              <a:t>Starověký ŘÍM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Vitruvius</a:t>
            </a:r>
            <a:r>
              <a:rPr lang="cs-CZ" dirty="0" smtClean="0">
                <a:solidFill>
                  <a:schemeClr val="tx1"/>
                </a:solidFill>
              </a:rPr>
              <a:t> (asi 75- 25 B.C.) – De </a:t>
            </a:r>
            <a:r>
              <a:rPr lang="cs-CZ" dirty="0" err="1" smtClean="0">
                <a:solidFill>
                  <a:schemeClr val="tx1"/>
                </a:solidFill>
              </a:rPr>
              <a:t>architectura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427984" y="512569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ůdorys, nárys, perspektivní pohled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552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cs-CZ" dirty="0" smtClean="0"/>
              <a:t>útlum ve středověku 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5556" y="2420888"/>
            <a:ext cx="8028892" cy="18002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gotika – stavby chrámů</a:t>
            </a:r>
          </a:p>
          <a:p>
            <a:r>
              <a:rPr lang="cs-CZ" dirty="0">
                <a:solidFill>
                  <a:schemeClr val="tx1"/>
                </a:solidFill>
              </a:rPr>
              <a:t>s</a:t>
            </a:r>
            <a:r>
              <a:rPr lang="cs-CZ" dirty="0" smtClean="0">
                <a:solidFill>
                  <a:schemeClr val="tx1"/>
                </a:solidFill>
              </a:rPr>
              <a:t>tavební hutě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347864" y="5161192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Rysy se ryly kovovými kružidly do kamene.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087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cs-CZ" dirty="0" smtClean="0"/>
              <a:t>renesance a malířství  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5556" y="2420888"/>
            <a:ext cx="8028892" cy="1800200"/>
          </a:xfrm>
        </p:spPr>
        <p:txBody>
          <a:bodyPr>
            <a:normAutofit lnSpcReduction="10000"/>
          </a:bodyPr>
          <a:lstStyle/>
          <a:p>
            <a:r>
              <a:rPr lang="cs-CZ" sz="4400" dirty="0" smtClean="0">
                <a:solidFill>
                  <a:schemeClr val="tx1"/>
                </a:solidFill>
              </a:rPr>
              <a:t>ITÁLIE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Filippo </a:t>
            </a:r>
            <a:r>
              <a:rPr lang="cs-CZ" dirty="0" err="1" smtClean="0">
                <a:solidFill>
                  <a:schemeClr val="tx1"/>
                </a:solidFill>
              </a:rPr>
              <a:t>Brunelleschi</a:t>
            </a:r>
            <a:r>
              <a:rPr lang="cs-CZ" dirty="0" smtClean="0">
                <a:solidFill>
                  <a:schemeClr val="tx1"/>
                </a:solidFill>
              </a:rPr>
              <a:t> (1377-1446)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Leonardo Da Vinci (1452-1519)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347864" y="5161192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Perspektiva jako nástroj prostorového zobrazování.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263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cs-CZ" dirty="0" smtClean="0"/>
              <a:t>renesance a malířství  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5556" y="2420888"/>
            <a:ext cx="8028892" cy="18002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tx1"/>
                </a:solidFill>
              </a:rPr>
              <a:t>NĚMECKO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Albrecht DURER (1471-1528)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347864" y="5161192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Teoretické studie o stínování a perspektivě.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354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dirty="0"/>
              <a:t>z</a:t>
            </a:r>
            <a:r>
              <a:rPr lang="cs-CZ" dirty="0" smtClean="0"/>
              <a:t>ačátek nového věku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 rozvoj techniky zejména vojenské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5556" y="2420888"/>
            <a:ext cx="8028892" cy="18002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tx1"/>
                </a:solidFill>
              </a:rPr>
              <a:t>FRANCIE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Sébastien de VAUBAN (1633-1707)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347864" y="5161192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Stavitelé opevnění-inženýři.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508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 smtClean="0"/>
              <a:t>zrod deskriptivní geometrie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8028892" cy="18002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tx1"/>
                </a:solidFill>
              </a:rPr>
              <a:t>FRANCIE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Gaspard</a:t>
            </a:r>
            <a:r>
              <a:rPr lang="cs-CZ" dirty="0" smtClean="0">
                <a:solidFill>
                  <a:schemeClr val="tx1"/>
                </a:solidFill>
              </a:rPr>
              <a:t> MONGE (1746-1818)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043608" y="3933056"/>
            <a:ext cx="7168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 deskriptivní geometrie-řeč inženýrů</a:t>
            </a:r>
          </a:p>
          <a:p>
            <a:pPr algn="ctr"/>
            <a:r>
              <a:rPr lang="cs-CZ" dirty="0"/>
              <a:t>u</a:t>
            </a:r>
            <a:r>
              <a:rPr lang="cs-CZ" dirty="0" smtClean="0"/>
              <a:t>čitel na vojenské akademii v </a:t>
            </a:r>
            <a:r>
              <a:rPr lang="cs-CZ" dirty="0" err="1" smtClean="0"/>
              <a:t>Mézieres</a:t>
            </a:r>
            <a:r>
              <a:rPr lang="cs-CZ" dirty="0" smtClean="0"/>
              <a:t>, ředitel polytechniky v Paříži</a:t>
            </a:r>
          </a:p>
          <a:p>
            <a:pPr algn="ctr"/>
            <a:r>
              <a:rPr lang="cs-CZ" dirty="0" smtClean="0"/>
              <a:t>1798 </a:t>
            </a:r>
            <a:r>
              <a:rPr lang="cs-CZ" dirty="0" err="1" smtClean="0"/>
              <a:t>Géométrie</a:t>
            </a:r>
            <a:r>
              <a:rPr lang="cs-CZ" dirty="0" smtClean="0"/>
              <a:t> </a:t>
            </a:r>
            <a:r>
              <a:rPr lang="cs-CZ" dirty="0" err="1" smtClean="0"/>
              <a:t>descriptive</a:t>
            </a:r>
            <a:endParaRPr lang="cs-CZ" dirty="0" smtClean="0"/>
          </a:p>
          <a:p>
            <a:pPr algn="ctr"/>
            <a:r>
              <a:rPr lang="cs-CZ" dirty="0"/>
              <a:t>p</a:t>
            </a:r>
            <a:r>
              <a:rPr lang="cs-CZ" dirty="0" smtClean="0"/>
              <a:t>ravoúhlé promítání na dvě navzájem kolmé průmětny</a:t>
            </a:r>
          </a:p>
          <a:p>
            <a:pPr algn="ctr"/>
            <a:r>
              <a:rPr lang="cs-CZ" dirty="0"/>
              <a:t>s</a:t>
            </a:r>
            <a:r>
              <a:rPr lang="cs-CZ" dirty="0" smtClean="0"/>
              <a:t>družení průměten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Words>426</Words>
  <Application>Microsoft Office PowerPoint</Application>
  <PresentationFormat>Předvádění na obrazovce (4:3)</PresentationFormat>
  <Paragraphs>86</Paragraphs>
  <Slides>12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VÝVOJ ZOBRAZOVACÍCH METOD</vt:lpstr>
      <vt:lpstr>první geometrické poznatky</vt:lpstr>
      <vt:lpstr>velký rozvoj geometrie </vt:lpstr>
      <vt:lpstr>velký rozvoj architektury </vt:lpstr>
      <vt:lpstr>útlum ve středověku  </vt:lpstr>
      <vt:lpstr>renesance a malířství   </vt:lpstr>
      <vt:lpstr>renesance a malířství   </vt:lpstr>
      <vt:lpstr>začátek nového věku  rozvoj techniky zejména vojenské </vt:lpstr>
      <vt:lpstr>zrod deskriptivní geometrie </vt:lpstr>
      <vt:lpstr>projektivní geometrie </vt:lpstr>
      <vt:lpstr>česká geometrická škola </vt:lpstr>
      <vt:lpstr>Pokud není uvedeno jinak, použitý materiál je z vlastních zdrojů autora.   Zdroje:  POMYKALOVÁ, E.: Deskriptivní pro střední školy. 1. vydání. Praha: Prometheus, 2010. ISBN 978-80-7196-400-1.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Wagnerová Blanka</dc:creator>
  <cp:lastModifiedBy>Wagnerová Blanka</cp:lastModifiedBy>
  <cp:revision>54</cp:revision>
  <dcterms:created xsi:type="dcterms:W3CDTF">2013-08-27T05:25:40Z</dcterms:created>
  <dcterms:modified xsi:type="dcterms:W3CDTF">2014-02-18T12:11:53Z</dcterms:modified>
</cp:coreProperties>
</file>