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13"/>
  </p:notesMasterIdLst>
  <p:handoutMasterIdLst>
    <p:handoutMasterId r:id="rId14"/>
  </p:handoutMasterIdLst>
  <p:sldIdLst>
    <p:sldId id="256" r:id="rId2"/>
    <p:sldId id="257" r:id="rId3"/>
    <p:sldId id="270" r:id="rId4"/>
    <p:sldId id="273" r:id="rId5"/>
    <p:sldId id="278" r:id="rId6"/>
    <p:sldId id="279" r:id="rId7"/>
    <p:sldId id="277" r:id="rId8"/>
    <p:sldId id="274" r:id="rId9"/>
    <p:sldId id="275" r:id="rId10"/>
    <p:sldId id="280" r:id="rId11"/>
    <p:sldId id="269" r:id="rId12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4" d="100"/>
          <a:sy n="94" d="100"/>
        </p:scale>
        <p:origin x="-870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cs-CZ" smtClean="0"/>
              <a:t>Gymnázium B. Němcové Hradec Králové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D3D4429-D76E-4C55-9BAC-0B92BD765917}" type="datetimeFigureOut">
              <a:rPr lang="cs-CZ" smtClean="0"/>
              <a:t>18.2.2014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cs-CZ" smtClean="0"/>
              <a:t>Úvod do studia deskriptivní geometrie</a:t>
            </a:r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52ADAB1-11B8-43A2-BC68-EEE55B759EF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2325617"/>
      </p:ext>
    </p:extLst>
  </p:cSld>
  <p:clrMap bg1="lt1" tx1="dk1" bg2="lt2" tx2="dk2" accent1="accent1" accent2="accent2" accent3="accent3" accent4="accent4" accent5="accent5" accent6="accent6" hlink="hlink" folHlink="folHlink"/>
  <p:hf sldNum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cs-CZ" smtClean="0"/>
              <a:t>Gymnázium B. Němcové Hradec Králové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7B7B231-B157-4638-94AD-77FE4917CE8F}" type="datetimeFigureOut">
              <a:rPr lang="cs-CZ" smtClean="0"/>
              <a:t>18.2.2014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cs-CZ" smtClean="0"/>
              <a:t>Úvod do studia deskriptivní geometrie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3D4E054-DDBA-4030-8AC5-603D7B32C76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95618431"/>
      </p:ext>
    </p:extLst>
  </p:cSld>
  <p:clrMap bg1="lt1" tx1="dk1" bg2="lt2" tx2="dk2" accent1="accent1" accent2="accent2" accent3="accent3" accent4="accent4" accent5="accent5" accent6="accent6" hlink="hlink" folHlink="folHlink"/>
  <p:hf sldNum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Úvod do studia deskriptivní geometrie</a:t>
            </a:r>
            <a:endParaRPr lang="cs-CZ"/>
          </a:p>
        </p:txBody>
      </p:sp>
      <p:sp>
        <p:nvSpPr>
          <p:cNvPr id="6" name="Zástupný symbol pro záhlaví 5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r>
              <a:rPr lang="cs-CZ" smtClean="0"/>
              <a:t>Gymnázium B. Němcové Hradec Králové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527499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BDE44D-F179-4AB5-A362-0E8BB942156F}" type="datetime1">
              <a:rPr lang="cs-CZ" smtClean="0"/>
              <a:t>18.2.2014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Blan ka Wagnerová Úvod do studia DG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47B85-CFEA-44D4-B1CC-C20F3764888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881485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5F4F02-2A42-4770-9825-5D44E04BDC5C}" type="datetime1">
              <a:rPr lang="cs-CZ" smtClean="0"/>
              <a:t>18.2.2014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Blan ka Wagnerová Úvod do studia DG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47B85-CFEA-44D4-B1CC-C20F3764888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068741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DF6B3-BFA7-4CFE-8B14-C754A97844FC}" type="datetime1">
              <a:rPr lang="cs-CZ" smtClean="0"/>
              <a:t>18.2.2014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Blan ka Wagnerová Úvod do studia DG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47B85-CFEA-44D4-B1CC-C20F3764888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8789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36186D-2517-415E-8A08-03BF7BD8680E}" type="datetime1">
              <a:rPr lang="cs-CZ" smtClean="0"/>
              <a:t>18.2.2014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Blan ka Wagnerová Úvod do studia DG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47B85-CFEA-44D4-B1CC-C20F3764888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756018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9F760-FBC2-4439-9A27-CC2A1FFEFB13}" type="datetime1">
              <a:rPr lang="cs-CZ" smtClean="0"/>
              <a:t>18.2.2014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Blan ka Wagnerová Úvod do studia DG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47B85-CFEA-44D4-B1CC-C20F3764888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911977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288EFB-C0AD-4E3D-8A59-D75C36DE18A7}" type="datetime1">
              <a:rPr lang="cs-CZ" smtClean="0"/>
              <a:t>18.2.2014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Blan ka Wagnerová Úvod do studia DG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47B85-CFEA-44D4-B1CC-C20F3764888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954900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69F243-9E39-4FC5-B14C-82FAD37A182C}" type="datetime1">
              <a:rPr lang="cs-CZ" smtClean="0"/>
              <a:t>18.2.2014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Blan ka Wagnerová Úvod do studia DG</a:t>
            </a:r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47B85-CFEA-44D4-B1CC-C20F3764888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270261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024DCF-AA85-48FA-B620-4B1984016AA4}" type="datetime1">
              <a:rPr lang="cs-CZ" smtClean="0"/>
              <a:t>18.2.2014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Blan ka Wagnerová Úvod do studia DG</a:t>
            </a:r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47B85-CFEA-44D4-B1CC-C20F3764888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800213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5388D8-8E81-4109-9C7F-BF1999FABC2C}" type="datetime1">
              <a:rPr lang="cs-CZ" smtClean="0"/>
              <a:t>18.2.2014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Blan ka Wagnerová Úvod do studia DG</a:t>
            </a:r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47B85-CFEA-44D4-B1CC-C20F3764888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340018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012CC0-E5B0-4746-BE33-45627ECD8239}" type="datetime1">
              <a:rPr lang="cs-CZ" smtClean="0"/>
              <a:t>18.2.2014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Blan ka Wagnerová Úvod do studia DG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47B85-CFEA-44D4-B1CC-C20F3764888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1921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7CEE34-4F8F-4FC8-9637-D4891BCAF1A5}" type="datetime1">
              <a:rPr lang="cs-CZ" smtClean="0"/>
              <a:t>18.2.2014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Blan ka Wagnerová Úvod do studia DG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47B85-CFEA-44D4-B1CC-C20F3764888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013481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8D6788-F2C5-413C-BB85-B4F3A27FE2B5}" type="datetime1">
              <a:rPr lang="cs-CZ" smtClean="0"/>
              <a:t>18.2.2014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pl-PL" smtClean="0"/>
              <a:t>Blan ka Wagnerová Úvod do studia DG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247B85-CFEA-44D4-B1CC-C20F3764888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440805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115616" y="2204864"/>
            <a:ext cx="7772400" cy="1470025"/>
          </a:xfrm>
        </p:spPr>
        <p:txBody>
          <a:bodyPr/>
          <a:lstStyle/>
          <a:p>
            <a:r>
              <a:rPr lang="cs-CZ" dirty="0" smtClean="0"/>
              <a:t>KÓTOVANÉ PROMÍTÁNÍ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763688" y="4208796"/>
            <a:ext cx="6400800" cy="1752600"/>
          </a:xfrm>
        </p:spPr>
        <p:txBody>
          <a:bodyPr/>
          <a:lstStyle/>
          <a:p>
            <a:r>
              <a:rPr lang="cs-CZ" dirty="0" smtClean="0">
                <a:solidFill>
                  <a:schemeClr val="tx1"/>
                </a:solidFill>
              </a:rPr>
              <a:t>základní vlastnosti </a:t>
            </a:r>
          </a:p>
          <a:p>
            <a:r>
              <a:rPr lang="cs-CZ" dirty="0" smtClean="0">
                <a:solidFill>
                  <a:schemeClr val="tx1"/>
                </a:solidFill>
              </a:rPr>
              <a:t> kótovaného promítání</a:t>
            </a:r>
            <a:endParaRPr lang="cs-CZ" dirty="0">
              <a:solidFill>
                <a:schemeClr val="tx1"/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Blan ka Wagnerová Úvod do studia DG</a:t>
            </a:r>
            <a:endParaRPr lang="cs-CZ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548680"/>
            <a:ext cx="1368152" cy="36612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7771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11560" y="404664"/>
            <a:ext cx="8229600" cy="3024336"/>
          </a:xfrm>
        </p:spPr>
        <p:txBody>
          <a:bodyPr>
            <a:normAutofit/>
          </a:bodyPr>
          <a:lstStyle/>
          <a:p>
            <a:r>
              <a:rPr lang="cs-CZ" dirty="0" smtClean="0"/>
              <a:t>Spádové měřítko roviny</a:t>
            </a:r>
            <a:br>
              <a:rPr lang="cs-CZ" dirty="0" smtClean="0"/>
            </a:br>
            <a:r>
              <a:rPr lang="cs-CZ" sz="2400" dirty="0" smtClean="0"/>
              <a:t/>
            </a:r>
            <a:br>
              <a:rPr lang="cs-CZ" sz="2400" dirty="0" smtClean="0"/>
            </a:br>
            <a:r>
              <a:rPr lang="cs-CZ" sz="2400" dirty="0" smtClean="0"/>
              <a:t>vystupňovaná spádová přímka </a:t>
            </a:r>
            <a:br>
              <a:rPr lang="cs-CZ" sz="2400" dirty="0" smtClean="0"/>
            </a:br>
            <a:r>
              <a:rPr lang="cs-CZ" sz="2400" dirty="0" smtClean="0"/>
              <a:t>(přímka kolmá na stopu ležící v dané rovině)</a:t>
            </a:r>
            <a:endParaRPr lang="cs-CZ" sz="2400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Blan ka Wagnerová Úvod do studia DG</a:t>
            </a:r>
            <a:endParaRPr lang="cs-CZ"/>
          </a:p>
        </p:txBody>
      </p:sp>
      <p:cxnSp>
        <p:nvCxnSpPr>
          <p:cNvPr id="7" name="Přímá spojnice 6"/>
          <p:cNvCxnSpPr/>
          <p:nvPr/>
        </p:nvCxnSpPr>
        <p:spPr>
          <a:xfrm>
            <a:off x="1691680" y="4149080"/>
            <a:ext cx="5544616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Přímá spojnice 8"/>
          <p:cNvCxnSpPr/>
          <p:nvPr/>
        </p:nvCxnSpPr>
        <p:spPr>
          <a:xfrm>
            <a:off x="4572000" y="3212556"/>
            <a:ext cx="0" cy="2705366"/>
          </a:xfrm>
          <a:prstGeom prst="line">
            <a:avLst/>
          </a:prstGeom>
          <a:ln w="28575" cmpd="thickThin">
            <a:solidFill>
              <a:schemeClr val="tx1"/>
            </a:solidFill>
            <a:headEnd type="arrow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ovéPole 9"/>
          <p:cNvSpPr txBox="1"/>
          <p:nvPr/>
        </p:nvSpPr>
        <p:spPr>
          <a:xfrm>
            <a:off x="6925479" y="4264563"/>
            <a:ext cx="4320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x</a:t>
            </a:r>
            <a:r>
              <a:rPr lang="cs-CZ" baseline="-25000" dirty="0" smtClean="0"/>
              <a:t>1</a:t>
            </a:r>
            <a:endParaRPr lang="cs-CZ" baseline="-25000" dirty="0"/>
          </a:p>
        </p:txBody>
      </p:sp>
      <p:sp>
        <p:nvSpPr>
          <p:cNvPr id="11" name="TextovéPole 10"/>
          <p:cNvSpPr txBox="1"/>
          <p:nvPr/>
        </p:nvSpPr>
        <p:spPr>
          <a:xfrm>
            <a:off x="4716016" y="5733256"/>
            <a:ext cx="4320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s</a:t>
            </a:r>
            <a:r>
              <a:rPr lang="cs-CZ" baseline="-25000" dirty="0" smtClean="0"/>
              <a:t>1</a:t>
            </a:r>
            <a:endParaRPr lang="cs-CZ" baseline="-25000" dirty="0"/>
          </a:p>
        </p:txBody>
      </p:sp>
      <p:cxnSp>
        <p:nvCxnSpPr>
          <p:cNvPr id="13" name="Přímá spojnice 12"/>
          <p:cNvCxnSpPr/>
          <p:nvPr/>
        </p:nvCxnSpPr>
        <p:spPr>
          <a:xfrm>
            <a:off x="2123728" y="5589240"/>
            <a:ext cx="5544616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Přímá spojnice 13"/>
          <p:cNvCxnSpPr/>
          <p:nvPr/>
        </p:nvCxnSpPr>
        <p:spPr>
          <a:xfrm>
            <a:off x="1875047" y="3429000"/>
            <a:ext cx="5681938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ovéPole 14"/>
          <p:cNvSpPr txBox="1"/>
          <p:nvPr/>
        </p:nvSpPr>
        <p:spPr>
          <a:xfrm>
            <a:off x="7799144" y="5368116"/>
            <a:ext cx="7920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/>
              <a:t>p</a:t>
            </a:r>
            <a:r>
              <a:rPr lang="cs-CZ" baseline="-25000" dirty="0" smtClean="0"/>
              <a:t>1</a:t>
            </a:r>
            <a:r>
              <a:rPr lang="cs-CZ" dirty="0" smtClean="0"/>
              <a:t>(0)</a:t>
            </a:r>
            <a:endParaRPr lang="cs-CZ" dirty="0"/>
          </a:p>
        </p:txBody>
      </p:sp>
      <p:sp>
        <p:nvSpPr>
          <p:cNvPr id="16" name="TextovéPole 15"/>
          <p:cNvSpPr txBox="1"/>
          <p:nvPr/>
        </p:nvSpPr>
        <p:spPr>
          <a:xfrm>
            <a:off x="7799144" y="3212556"/>
            <a:ext cx="7920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h</a:t>
            </a:r>
            <a:r>
              <a:rPr lang="cs-CZ" baseline="-25000" dirty="0" smtClean="0"/>
              <a:t>1</a:t>
            </a:r>
            <a:r>
              <a:rPr lang="cs-CZ" dirty="0" smtClean="0"/>
              <a:t>(3)</a:t>
            </a:r>
            <a:endParaRPr lang="cs-CZ" dirty="0"/>
          </a:p>
        </p:txBody>
      </p:sp>
      <p:sp>
        <p:nvSpPr>
          <p:cNvPr id="8" name="TextovéPole 7"/>
          <p:cNvSpPr txBox="1"/>
          <p:nvPr/>
        </p:nvSpPr>
        <p:spPr>
          <a:xfrm>
            <a:off x="4592926" y="3429000"/>
            <a:ext cx="3960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/>
              <a:t>3</a:t>
            </a:r>
          </a:p>
        </p:txBody>
      </p:sp>
      <p:sp>
        <p:nvSpPr>
          <p:cNvPr id="17" name="TextovéPole 16"/>
          <p:cNvSpPr txBox="1"/>
          <p:nvPr/>
        </p:nvSpPr>
        <p:spPr>
          <a:xfrm>
            <a:off x="4572000" y="5219908"/>
            <a:ext cx="3960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0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506617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95536" y="620688"/>
            <a:ext cx="8229600" cy="1143000"/>
          </a:xfrm>
        </p:spPr>
        <p:txBody>
          <a:bodyPr>
            <a:noAutofit/>
          </a:bodyPr>
          <a:lstStyle/>
          <a:p>
            <a:pPr algn="l"/>
            <a:r>
              <a:rPr lang="cs-CZ" sz="2000" dirty="0"/>
              <a:t>Pokud není uvedeno jinak, použitý materiál je z vlastních zdrojů </a:t>
            </a:r>
            <a:r>
              <a:rPr lang="cs-CZ" sz="2000" dirty="0" smtClean="0"/>
              <a:t>autora. </a:t>
            </a:r>
            <a:r>
              <a:rPr lang="cs-CZ" sz="2000" dirty="0"/>
              <a:t/>
            </a:r>
            <a:br>
              <a:rPr lang="cs-CZ" sz="2000" dirty="0"/>
            </a:br>
            <a:r>
              <a:rPr lang="cs-CZ" sz="2000" dirty="0" smtClean="0"/>
              <a:t/>
            </a:r>
            <a:br>
              <a:rPr lang="cs-CZ" sz="2000" dirty="0" smtClean="0"/>
            </a:br>
            <a:r>
              <a:rPr lang="cs-CZ" sz="2000" dirty="0" smtClean="0"/>
              <a:t>Zdroje</a:t>
            </a:r>
            <a:r>
              <a:rPr lang="cs-CZ" sz="2000" dirty="0"/>
              <a:t>: </a:t>
            </a:r>
            <a:r>
              <a:rPr lang="cs-CZ" sz="2000" dirty="0" smtClean="0"/>
              <a:t/>
            </a:r>
            <a:br>
              <a:rPr lang="cs-CZ" sz="2000" dirty="0" smtClean="0"/>
            </a:br>
            <a:r>
              <a:rPr lang="cs-CZ" sz="2000" dirty="0" smtClean="0"/>
              <a:t>POMYKALOVÁ, E.: </a:t>
            </a:r>
            <a:r>
              <a:rPr lang="cs-CZ" sz="2000" i="1" dirty="0" smtClean="0"/>
              <a:t>Deskriptivní pro </a:t>
            </a:r>
            <a:r>
              <a:rPr lang="cs-CZ" sz="2000" i="1" dirty="0"/>
              <a:t>střední školy</a:t>
            </a:r>
            <a:r>
              <a:rPr lang="cs-CZ" sz="2000" dirty="0"/>
              <a:t>. 1. vydání. Praha: Prometheus, </a:t>
            </a:r>
            <a:r>
              <a:rPr lang="cs-CZ" sz="2000" dirty="0" smtClean="0"/>
              <a:t>2010. </a:t>
            </a:r>
            <a:r>
              <a:rPr lang="cs-CZ" sz="2000" dirty="0"/>
              <a:t>ISBN </a:t>
            </a:r>
            <a:r>
              <a:rPr lang="cs-CZ" sz="2000" dirty="0" smtClean="0"/>
              <a:t>978-80-7196-400-1.</a:t>
            </a:r>
            <a:r>
              <a:rPr lang="cs-CZ" sz="2000" dirty="0">
                <a:latin typeface="Calibri" pitchFamily="34" charset="0"/>
              </a:rPr>
              <a:t/>
            </a:r>
            <a:br>
              <a:rPr lang="cs-CZ" sz="2000" dirty="0">
                <a:latin typeface="Calibri" pitchFamily="34" charset="0"/>
              </a:rPr>
            </a:br>
            <a:r>
              <a:rPr lang="cs-CZ" sz="2000" dirty="0"/>
              <a:t/>
            </a:r>
            <a:br>
              <a:rPr lang="cs-CZ" sz="2000" dirty="0"/>
            </a:br>
            <a:endParaRPr lang="cs-CZ" sz="2000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Blan ka Wagnerová Úvod do studia DG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438048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39552" y="476672"/>
            <a:ext cx="8229600" cy="5400600"/>
          </a:xfrm>
        </p:spPr>
        <p:txBody>
          <a:bodyPr>
            <a:normAutofit/>
          </a:bodyPr>
          <a:lstStyle/>
          <a:p>
            <a:r>
              <a:rPr lang="cs-CZ" dirty="0" smtClean="0"/>
              <a:t>- pravoúhlé promítání na jednu (vodorovnou) průmětnu</a:t>
            </a:r>
            <a:br>
              <a:rPr lang="cs-CZ" dirty="0" smtClean="0"/>
            </a:br>
            <a:r>
              <a:rPr lang="cs-CZ" dirty="0" smtClean="0"/>
              <a:t>- pravoúhlý průmět bodu doplníme o </a:t>
            </a:r>
            <a:r>
              <a:rPr lang="cs-CZ" b="1" dirty="0" smtClean="0"/>
              <a:t>kótu </a:t>
            </a:r>
            <a:r>
              <a:rPr lang="cs-CZ" dirty="0" smtClean="0"/>
              <a:t>(z-</a:t>
            </a:r>
            <a:r>
              <a:rPr lang="cs-CZ" dirty="0" err="1" smtClean="0"/>
              <a:t>ová</a:t>
            </a:r>
            <a:r>
              <a:rPr lang="cs-CZ" dirty="0" smtClean="0"/>
              <a:t> souřadnice bodu) </a:t>
            </a:r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Blan ka Wagnerová Úvod do studia DG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745361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067128" cy="1858218"/>
          </a:xfrm>
        </p:spPr>
        <p:txBody>
          <a:bodyPr>
            <a:normAutofit/>
          </a:bodyPr>
          <a:lstStyle/>
          <a:p>
            <a:r>
              <a:rPr lang="cs-CZ" dirty="0"/>
              <a:t>p</a:t>
            </a:r>
            <a:r>
              <a:rPr lang="cs-CZ" dirty="0" smtClean="0"/>
              <a:t>růmět bodu A</a:t>
            </a:r>
            <a:r>
              <a:rPr lang="en-US" dirty="0" smtClean="0"/>
              <a:t>[</a:t>
            </a:r>
            <a:r>
              <a:rPr lang="cs-CZ" dirty="0" err="1" smtClean="0"/>
              <a:t>x</a:t>
            </a:r>
            <a:r>
              <a:rPr lang="cs-CZ" baseline="-25000" dirty="0" err="1" smtClean="0"/>
              <a:t>A</a:t>
            </a:r>
            <a:r>
              <a:rPr lang="cs-CZ" dirty="0" smtClean="0"/>
              <a:t>, </a:t>
            </a:r>
            <a:r>
              <a:rPr lang="cs-CZ" dirty="0" err="1" smtClean="0"/>
              <a:t>y</a:t>
            </a:r>
            <a:r>
              <a:rPr lang="cs-CZ" baseline="-25000" dirty="0" err="1" smtClean="0"/>
              <a:t>A</a:t>
            </a:r>
            <a:r>
              <a:rPr lang="cs-CZ" dirty="0" smtClean="0"/>
              <a:t>, </a:t>
            </a:r>
            <a:r>
              <a:rPr lang="cs-CZ" dirty="0" err="1" smtClean="0"/>
              <a:t>z</a:t>
            </a:r>
            <a:r>
              <a:rPr lang="cs-CZ" baseline="-25000" dirty="0" err="1" smtClean="0"/>
              <a:t>A</a:t>
            </a:r>
            <a:r>
              <a:rPr lang="en-US" dirty="0" smtClean="0"/>
              <a:t>]</a:t>
            </a:r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Blan ka Wagnerová Úvod do studia DG</a:t>
            </a:r>
            <a:endParaRPr lang="cs-CZ"/>
          </a:p>
        </p:txBody>
      </p:sp>
      <p:cxnSp>
        <p:nvCxnSpPr>
          <p:cNvPr id="6" name="Přímá spojnice 5"/>
          <p:cNvCxnSpPr/>
          <p:nvPr/>
        </p:nvCxnSpPr>
        <p:spPr>
          <a:xfrm>
            <a:off x="1691680" y="2708920"/>
            <a:ext cx="504056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Přímá spojnice 7"/>
          <p:cNvCxnSpPr/>
          <p:nvPr/>
        </p:nvCxnSpPr>
        <p:spPr>
          <a:xfrm>
            <a:off x="4211960" y="1988840"/>
            <a:ext cx="0" cy="388843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ovéPole 8"/>
          <p:cNvSpPr txBox="1"/>
          <p:nvPr/>
        </p:nvSpPr>
        <p:spPr>
          <a:xfrm>
            <a:off x="4211960" y="2715193"/>
            <a:ext cx="9361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O = z</a:t>
            </a:r>
            <a:r>
              <a:rPr lang="cs-CZ" baseline="-25000" dirty="0" smtClean="0"/>
              <a:t>1</a:t>
            </a:r>
            <a:endParaRPr lang="cs-CZ" baseline="-25000" dirty="0"/>
          </a:p>
        </p:txBody>
      </p:sp>
      <p:sp>
        <p:nvSpPr>
          <p:cNvPr id="10" name="TextovéPole 9"/>
          <p:cNvSpPr txBox="1"/>
          <p:nvPr/>
        </p:nvSpPr>
        <p:spPr>
          <a:xfrm>
            <a:off x="1665919" y="2741223"/>
            <a:ext cx="648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x</a:t>
            </a:r>
            <a:r>
              <a:rPr lang="cs-CZ" baseline="-25000" dirty="0" smtClean="0"/>
              <a:t>1</a:t>
            </a:r>
            <a:endParaRPr lang="cs-CZ" baseline="-25000" dirty="0"/>
          </a:p>
        </p:txBody>
      </p:sp>
      <p:sp>
        <p:nvSpPr>
          <p:cNvPr id="11" name="TextovéPole 10"/>
          <p:cNvSpPr txBox="1"/>
          <p:nvPr/>
        </p:nvSpPr>
        <p:spPr>
          <a:xfrm>
            <a:off x="4355976" y="5229200"/>
            <a:ext cx="648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y</a:t>
            </a:r>
            <a:r>
              <a:rPr lang="cs-CZ" baseline="-25000" dirty="0" smtClean="0"/>
              <a:t>1</a:t>
            </a:r>
            <a:endParaRPr lang="cs-CZ" baseline="-25000" dirty="0"/>
          </a:p>
        </p:txBody>
      </p:sp>
      <p:cxnSp>
        <p:nvCxnSpPr>
          <p:cNvPr id="13" name="Přímá spojnice 12"/>
          <p:cNvCxnSpPr/>
          <p:nvPr/>
        </p:nvCxnSpPr>
        <p:spPr>
          <a:xfrm>
            <a:off x="3131840" y="2420888"/>
            <a:ext cx="0" cy="1008112"/>
          </a:xfrm>
          <a:prstGeom prst="line">
            <a:avLst/>
          </a:prstGeom>
          <a:ln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Přímá spojnice 14"/>
          <p:cNvCxnSpPr/>
          <p:nvPr/>
        </p:nvCxnSpPr>
        <p:spPr>
          <a:xfrm>
            <a:off x="3131840" y="3429000"/>
            <a:ext cx="1224136" cy="0"/>
          </a:xfrm>
          <a:prstGeom prst="line">
            <a:avLst/>
          </a:prstGeom>
          <a:ln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ovéPole 15"/>
          <p:cNvSpPr txBox="1"/>
          <p:nvPr/>
        </p:nvSpPr>
        <p:spPr>
          <a:xfrm>
            <a:off x="2627784" y="3567499"/>
            <a:ext cx="129614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/>
              <a:t>A</a:t>
            </a:r>
            <a:r>
              <a:rPr lang="cs-CZ" sz="2400" baseline="-25000" dirty="0" smtClean="0"/>
              <a:t>1</a:t>
            </a:r>
            <a:r>
              <a:rPr lang="cs-CZ" sz="2400" dirty="0" smtClean="0"/>
              <a:t>(</a:t>
            </a:r>
            <a:r>
              <a:rPr lang="cs-CZ" sz="2400" dirty="0" err="1" smtClean="0"/>
              <a:t>z</a:t>
            </a:r>
            <a:r>
              <a:rPr lang="cs-CZ" sz="2400" baseline="-25000" dirty="0" err="1"/>
              <a:t>A</a:t>
            </a:r>
            <a:r>
              <a:rPr lang="cs-CZ" sz="2400" dirty="0" smtClean="0"/>
              <a:t>)</a:t>
            </a:r>
            <a:endParaRPr lang="cs-CZ" sz="2400" dirty="0"/>
          </a:p>
        </p:txBody>
      </p:sp>
      <p:sp>
        <p:nvSpPr>
          <p:cNvPr id="17" name="TextovéPole 16"/>
          <p:cNvSpPr txBox="1"/>
          <p:nvPr/>
        </p:nvSpPr>
        <p:spPr>
          <a:xfrm>
            <a:off x="3186665" y="2339588"/>
            <a:ext cx="4140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err="1" smtClean="0"/>
              <a:t>x</a:t>
            </a:r>
            <a:r>
              <a:rPr lang="cs-CZ" baseline="-25000" dirty="0" err="1" smtClean="0"/>
              <a:t>A</a:t>
            </a:r>
            <a:endParaRPr lang="cs-CZ" baseline="-25000" dirty="0"/>
          </a:p>
        </p:txBody>
      </p:sp>
      <p:sp>
        <p:nvSpPr>
          <p:cNvPr id="18" name="TextovéPole 17"/>
          <p:cNvSpPr txBox="1"/>
          <p:nvPr/>
        </p:nvSpPr>
        <p:spPr>
          <a:xfrm>
            <a:off x="4283968" y="3429000"/>
            <a:ext cx="8640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err="1" smtClean="0"/>
              <a:t>y</a:t>
            </a:r>
            <a:r>
              <a:rPr lang="cs-CZ" baseline="-25000" dirty="0" err="1" smtClean="0"/>
              <a:t>A</a:t>
            </a:r>
            <a:endParaRPr lang="cs-CZ" baseline="-25000" dirty="0"/>
          </a:p>
        </p:txBody>
      </p:sp>
    </p:spTree>
    <p:extLst>
      <p:ext uri="{BB962C8B-B14F-4D97-AF65-F5344CB8AC3E}">
        <p14:creationId xmlns:p14="http://schemas.microsoft.com/office/powerpoint/2010/main" val="10350712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1520" y="548680"/>
            <a:ext cx="8784976" cy="2016224"/>
          </a:xfrm>
        </p:spPr>
        <p:txBody>
          <a:bodyPr>
            <a:normAutofit/>
          </a:bodyPr>
          <a:lstStyle/>
          <a:p>
            <a:r>
              <a:rPr lang="cs-CZ" sz="3200" dirty="0" smtClean="0"/>
              <a:t>Úloha 1 </a:t>
            </a:r>
            <a:br>
              <a:rPr lang="cs-CZ" sz="3200" dirty="0" smtClean="0"/>
            </a:br>
            <a:r>
              <a:rPr lang="cs-CZ" sz="3200" dirty="0" smtClean="0"/>
              <a:t>Zobrazte vrcholy kvádru ABCDEFGH, </a:t>
            </a:r>
            <a:br>
              <a:rPr lang="cs-CZ" sz="3200" dirty="0" smtClean="0"/>
            </a:br>
            <a:r>
              <a:rPr lang="cs-CZ" sz="3200" dirty="0" smtClean="0"/>
              <a:t>je-li A</a:t>
            </a:r>
            <a:r>
              <a:rPr lang="en-US" sz="3200" dirty="0" smtClean="0"/>
              <a:t>[</a:t>
            </a:r>
            <a:r>
              <a:rPr lang="cs-CZ" sz="3200" dirty="0"/>
              <a:t>3</a:t>
            </a:r>
            <a:r>
              <a:rPr lang="cs-CZ" sz="3200" dirty="0" smtClean="0"/>
              <a:t>, 2, -2</a:t>
            </a:r>
            <a:r>
              <a:rPr lang="en-US" sz="3200" dirty="0" smtClean="0"/>
              <a:t>]</a:t>
            </a:r>
            <a:r>
              <a:rPr lang="cs-CZ" sz="3200" dirty="0" smtClean="0"/>
              <a:t>, B</a:t>
            </a:r>
            <a:r>
              <a:rPr lang="en-US" sz="3200" dirty="0" smtClean="0"/>
              <a:t>[</a:t>
            </a:r>
            <a:r>
              <a:rPr lang="cs-CZ" sz="3200" dirty="0" smtClean="0"/>
              <a:t>-3, 2, -2</a:t>
            </a:r>
            <a:r>
              <a:rPr lang="en-US" sz="3200" dirty="0" smtClean="0"/>
              <a:t>]</a:t>
            </a:r>
            <a:r>
              <a:rPr lang="cs-CZ" sz="3200" dirty="0" smtClean="0"/>
              <a:t>, C</a:t>
            </a:r>
            <a:r>
              <a:rPr lang="en-US" sz="3200" dirty="0" smtClean="0"/>
              <a:t>[</a:t>
            </a:r>
            <a:r>
              <a:rPr lang="cs-CZ" sz="3200" dirty="0" smtClean="0"/>
              <a:t>-3, -1, -2</a:t>
            </a:r>
            <a:r>
              <a:rPr lang="en-US" sz="3200" dirty="0" smtClean="0"/>
              <a:t>]</a:t>
            </a:r>
            <a:r>
              <a:rPr lang="cs-CZ" sz="3200" dirty="0" smtClean="0"/>
              <a:t>, G</a:t>
            </a:r>
            <a:r>
              <a:rPr lang="en-US" sz="3200" dirty="0" smtClean="0"/>
              <a:t>[</a:t>
            </a:r>
            <a:r>
              <a:rPr lang="cs-CZ" sz="3200" dirty="0" smtClean="0"/>
              <a:t>-3, -1, 4</a:t>
            </a:r>
            <a:r>
              <a:rPr lang="en-US" sz="3200" dirty="0" smtClean="0"/>
              <a:t>]</a:t>
            </a:r>
            <a:r>
              <a:rPr lang="cs-CZ" sz="3200" dirty="0" smtClean="0"/>
              <a:t> </a:t>
            </a:r>
            <a:endParaRPr lang="cs-CZ" sz="3200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Blan ka Wagnerová Úvod do studia DG</a:t>
            </a:r>
            <a:endParaRPr lang="cs-CZ"/>
          </a:p>
        </p:txBody>
      </p:sp>
      <p:cxnSp>
        <p:nvCxnSpPr>
          <p:cNvPr id="4" name="Přímá spojnice 3"/>
          <p:cNvCxnSpPr/>
          <p:nvPr/>
        </p:nvCxnSpPr>
        <p:spPr>
          <a:xfrm>
            <a:off x="987826" y="3429000"/>
            <a:ext cx="72008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Přímá spojnice 6"/>
          <p:cNvCxnSpPr>
            <a:endCxn id="5" idx="0"/>
          </p:cNvCxnSpPr>
          <p:nvPr/>
        </p:nvCxnSpPr>
        <p:spPr>
          <a:xfrm>
            <a:off x="4567808" y="3140968"/>
            <a:ext cx="4192" cy="321538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5" name="Skupina 14"/>
          <p:cNvGrpSpPr/>
          <p:nvPr/>
        </p:nvGrpSpPr>
        <p:grpSpPr>
          <a:xfrm>
            <a:off x="2348658" y="2657834"/>
            <a:ext cx="138235" cy="144016"/>
            <a:chOff x="2342642" y="4077072"/>
            <a:chExt cx="138235" cy="144016"/>
          </a:xfrm>
        </p:grpSpPr>
        <p:cxnSp>
          <p:nvCxnSpPr>
            <p:cNvPr id="9" name="Přímá spojnice 8"/>
            <p:cNvCxnSpPr/>
            <p:nvPr/>
          </p:nvCxnSpPr>
          <p:spPr>
            <a:xfrm>
              <a:off x="2411760" y="4077072"/>
              <a:ext cx="0" cy="14401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Přímá spojnice 10"/>
            <p:cNvCxnSpPr/>
            <p:nvPr/>
          </p:nvCxnSpPr>
          <p:spPr>
            <a:xfrm flipH="1">
              <a:off x="2342642" y="4139817"/>
              <a:ext cx="138235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6" name="Skupina 15"/>
          <p:cNvGrpSpPr/>
          <p:nvPr/>
        </p:nvGrpSpPr>
        <p:grpSpPr>
          <a:xfrm>
            <a:off x="6673093" y="2636912"/>
            <a:ext cx="138235" cy="144016"/>
            <a:chOff x="2342642" y="4077072"/>
            <a:chExt cx="138235" cy="144016"/>
          </a:xfrm>
        </p:grpSpPr>
        <p:cxnSp>
          <p:nvCxnSpPr>
            <p:cNvPr id="17" name="Přímá spojnice 16"/>
            <p:cNvCxnSpPr/>
            <p:nvPr/>
          </p:nvCxnSpPr>
          <p:spPr>
            <a:xfrm>
              <a:off x="2411760" y="4077072"/>
              <a:ext cx="0" cy="14401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Přímá spojnice 17"/>
            <p:cNvCxnSpPr/>
            <p:nvPr/>
          </p:nvCxnSpPr>
          <p:spPr>
            <a:xfrm flipH="1">
              <a:off x="2342642" y="4139817"/>
              <a:ext cx="138235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9" name="Skupina 18"/>
          <p:cNvGrpSpPr/>
          <p:nvPr/>
        </p:nvGrpSpPr>
        <p:grpSpPr>
          <a:xfrm>
            <a:off x="2348658" y="4761148"/>
            <a:ext cx="138235" cy="144016"/>
            <a:chOff x="2342642" y="4077072"/>
            <a:chExt cx="138235" cy="144016"/>
          </a:xfrm>
        </p:grpSpPr>
        <p:cxnSp>
          <p:nvCxnSpPr>
            <p:cNvPr id="20" name="Přímá spojnice 19"/>
            <p:cNvCxnSpPr/>
            <p:nvPr/>
          </p:nvCxnSpPr>
          <p:spPr>
            <a:xfrm>
              <a:off x="2411760" y="4077072"/>
              <a:ext cx="0" cy="14401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Přímá spojnice 20"/>
            <p:cNvCxnSpPr/>
            <p:nvPr/>
          </p:nvCxnSpPr>
          <p:spPr>
            <a:xfrm flipH="1">
              <a:off x="2342642" y="4139817"/>
              <a:ext cx="138235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2" name="Skupina 21"/>
          <p:cNvGrpSpPr/>
          <p:nvPr/>
        </p:nvGrpSpPr>
        <p:grpSpPr>
          <a:xfrm>
            <a:off x="6660231" y="4771155"/>
            <a:ext cx="138235" cy="144016"/>
            <a:chOff x="2342642" y="4077072"/>
            <a:chExt cx="138235" cy="144016"/>
          </a:xfrm>
        </p:grpSpPr>
        <p:cxnSp>
          <p:nvCxnSpPr>
            <p:cNvPr id="23" name="Přímá spojnice 22"/>
            <p:cNvCxnSpPr/>
            <p:nvPr/>
          </p:nvCxnSpPr>
          <p:spPr>
            <a:xfrm>
              <a:off x="2411760" y="4077072"/>
              <a:ext cx="0" cy="14401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Přímá spojnice 23"/>
            <p:cNvCxnSpPr/>
            <p:nvPr/>
          </p:nvCxnSpPr>
          <p:spPr>
            <a:xfrm flipH="1">
              <a:off x="2342642" y="4139817"/>
              <a:ext cx="138235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5" name="TextovéPole 24"/>
          <p:cNvSpPr txBox="1"/>
          <p:nvPr/>
        </p:nvSpPr>
        <p:spPr>
          <a:xfrm>
            <a:off x="2023524" y="5157192"/>
            <a:ext cx="19442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A</a:t>
            </a:r>
            <a:r>
              <a:rPr lang="cs-CZ" baseline="-25000" dirty="0" smtClean="0"/>
              <a:t>1</a:t>
            </a:r>
            <a:r>
              <a:rPr lang="cs-CZ" dirty="0" smtClean="0"/>
              <a:t>(-2) = E</a:t>
            </a:r>
            <a:r>
              <a:rPr lang="cs-CZ" baseline="-25000" dirty="0" smtClean="0"/>
              <a:t>1</a:t>
            </a:r>
            <a:r>
              <a:rPr lang="cs-CZ" dirty="0" smtClean="0"/>
              <a:t>(4)</a:t>
            </a:r>
            <a:endParaRPr lang="cs-CZ" dirty="0"/>
          </a:p>
        </p:txBody>
      </p:sp>
      <p:sp>
        <p:nvSpPr>
          <p:cNvPr id="26" name="TextovéPole 25"/>
          <p:cNvSpPr txBox="1"/>
          <p:nvPr/>
        </p:nvSpPr>
        <p:spPr>
          <a:xfrm>
            <a:off x="1514785" y="2956302"/>
            <a:ext cx="19442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/>
              <a:t>D</a:t>
            </a:r>
            <a:r>
              <a:rPr lang="cs-CZ" baseline="-25000" dirty="0" smtClean="0"/>
              <a:t>1</a:t>
            </a:r>
            <a:r>
              <a:rPr lang="cs-CZ" dirty="0" smtClean="0"/>
              <a:t>(-2) = H</a:t>
            </a:r>
            <a:r>
              <a:rPr lang="cs-CZ" baseline="-25000" dirty="0" smtClean="0"/>
              <a:t>1</a:t>
            </a:r>
            <a:r>
              <a:rPr lang="cs-CZ" dirty="0" smtClean="0"/>
              <a:t>(4)</a:t>
            </a:r>
            <a:endParaRPr lang="cs-CZ" dirty="0"/>
          </a:p>
        </p:txBody>
      </p:sp>
      <p:sp>
        <p:nvSpPr>
          <p:cNvPr id="27" name="TextovéPole 26"/>
          <p:cNvSpPr txBox="1"/>
          <p:nvPr/>
        </p:nvSpPr>
        <p:spPr>
          <a:xfrm>
            <a:off x="5940152" y="5132784"/>
            <a:ext cx="19442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/>
              <a:t>B</a:t>
            </a:r>
            <a:r>
              <a:rPr lang="cs-CZ" baseline="-25000" dirty="0" smtClean="0"/>
              <a:t>1</a:t>
            </a:r>
            <a:r>
              <a:rPr lang="cs-CZ" dirty="0" smtClean="0"/>
              <a:t>(-2) = F</a:t>
            </a:r>
            <a:r>
              <a:rPr lang="cs-CZ" baseline="-25000" dirty="0" smtClean="0"/>
              <a:t>1</a:t>
            </a:r>
            <a:r>
              <a:rPr lang="cs-CZ" dirty="0" smtClean="0"/>
              <a:t>(4)</a:t>
            </a:r>
            <a:endParaRPr lang="cs-CZ" dirty="0"/>
          </a:p>
        </p:txBody>
      </p:sp>
      <p:sp>
        <p:nvSpPr>
          <p:cNvPr id="28" name="TextovéPole 27"/>
          <p:cNvSpPr txBox="1"/>
          <p:nvPr/>
        </p:nvSpPr>
        <p:spPr>
          <a:xfrm>
            <a:off x="5918110" y="2956302"/>
            <a:ext cx="19442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C</a:t>
            </a:r>
            <a:r>
              <a:rPr lang="cs-CZ" baseline="-25000" dirty="0" smtClean="0"/>
              <a:t>1</a:t>
            </a:r>
            <a:r>
              <a:rPr lang="cs-CZ" dirty="0" smtClean="0"/>
              <a:t>(-2) = G</a:t>
            </a:r>
            <a:r>
              <a:rPr lang="cs-CZ" baseline="-25000" dirty="0" smtClean="0"/>
              <a:t>1</a:t>
            </a:r>
            <a:r>
              <a:rPr lang="cs-CZ" dirty="0" smtClean="0"/>
              <a:t>(4)</a:t>
            </a:r>
            <a:endParaRPr lang="cs-CZ" dirty="0"/>
          </a:p>
        </p:txBody>
      </p:sp>
      <p:sp>
        <p:nvSpPr>
          <p:cNvPr id="29" name="TextovéPole 28"/>
          <p:cNvSpPr txBox="1"/>
          <p:nvPr/>
        </p:nvSpPr>
        <p:spPr>
          <a:xfrm>
            <a:off x="8028384" y="3573016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x</a:t>
            </a:r>
            <a:r>
              <a:rPr lang="cs-CZ" baseline="-25000" dirty="0" smtClean="0"/>
              <a:t>1</a:t>
            </a:r>
            <a:endParaRPr lang="cs-CZ" baseline="-25000" dirty="0"/>
          </a:p>
        </p:txBody>
      </p:sp>
      <p:sp>
        <p:nvSpPr>
          <p:cNvPr id="30" name="TextovéPole 29"/>
          <p:cNvSpPr txBox="1"/>
          <p:nvPr/>
        </p:nvSpPr>
        <p:spPr>
          <a:xfrm>
            <a:off x="4644008" y="5877272"/>
            <a:ext cx="5760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y</a:t>
            </a:r>
            <a:r>
              <a:rPr lang="cs-CZ" baseline="-25000" dirty="0" smtClean="0"/>
              <a:t>1</a:t>
            </a:r>
            <a:endParaRPr lang="cs-CZ" baseline="-25000" dirty="0"/>
          </a:p>
        </p:txBody>
      </p:sp>
    </p:spTree>
    <p:extLst>
      <p:ext uri="{BB962C8B-B14F-4D97-AF65-F5344CB8AC3E}">
        <p14:creationId xmlns:p14="http://schemas.microsoft.com/office/powerpoint/2010/main" val="14211230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067128" cy="1858218"/>
          </a:xfrm>
        </p:spPr>
        <p:txBody>
          <a:bodyPr>
            <a:normAutofit/>
          </a:bodyPr>
          <a:lstStyle/>
          <a:p>
            <a:r>
              <a:rPr lang="cs-CZ" dirty="0"/>
              <a:t>p</a:t>
            </a:r>
            <a:r>
              <a:rPr lang="cs-CZ" dirty="0" smtClean="0"/>
              <a:t>růmět přímky a = AB </a:t>
            </a:r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Blan ka Wagnerová Úvod do studia DG</a:t>
            </a:r>
            <a:endParaRPr lang="cs-CZ"/>
          </a:p>
        </p:txBody>
      </p:sp>
      <p:grpSp>
        <p:nvGrpSpPr>
          <p:cNvPr id="3" name="Skupina 2"/>
          <p:cNvGrpSpPr/>
          <p:nvPr/>
        </p:nvGrpSpPr>
        <p:grpSpPr>
          <a:xfrm>
            <a:off x="1665919" y="1988840"/>
            <a:ext cx="5040560" cy="3888432"/>
            <a:chOff x="1691680" y="1988840"/>
            <a:chExt cx="5040560" cy="3888432"/>
          </a:xfrm>
        </p:grpSpPr>
        <p:cxnSp>
          <p:nvCxnSpPr>
            <p:cNvPr id="6" name="Přímá spojnice 5"/>
            <p:cNvCxnSpPr/>
            <p:nvPr/>
          </p:nvCxnSpPr>
          <p:spPr>
            <a:xfrm>
              <a:off x="1691680" y="2708920"/>
              <a:ext cx="504056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Přímá spojnice 7"/>
            <p:cNvCxnSpPr/>
            <p:nvPr/>
          </p:nvCxnSpPr>
          <p:spPr>
            <a:xfrm>
              <a:off x="4211960" y="1988840"/>
              <a:ext cx="0" cy="3888432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" name="Skupina 3"/>
          <p:cNvGrpSpPr/>
          <p:nvPr/>
        </p:nvGrpSpPr>
        <p:grpSpPr>
          <a:xfrm>
            <a:off x="1665919" y="2715193"/>
            <a:ext cx="3482145" cy="2883339"/>
            <a:chOff x="1665919" y="2715193"/>
            <a:chExt cx="3482145" cy="2883339"/>
          </a:xfrm>
        </p:grpSpPr>
        <p:sp>
          <p:nvSpPr>
            <p:cNvPr id="9" name="TextovéPole 8"/>
            <p:cNvSpPr txBox="1"/>
            <p:nvPr/>
          </p:nvSpPr>
          <p:spPr>
            <a:xfrm>
              <a:off x="4211960" y="2715193"/>
              <a:ext cx="93610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s-CZ" dirty="0" smtClean="0"/>
                <a:t>O = z</a:t>
              </a:r>
              <a:r>
                <a:rPr lang="cs-CZ" baseline="-25000" dirty="0" smtClean="0"/>
                <a:t>1</a:t>
              </a:r>
              <a:endParaRPr lang="cs-CZ" baseline="-25000" dirty="0"/>
            </a:p>
          </p:txBody>
        </p:sp>
        <p:sp>
          <p:nvSpPr>
            <p:cNvPr id="10" name="TextovéPole 9"/>
            <p:cNvSpPr txBox="1"/>
            <p:nvPr/>
          </p:nvSpPr>
          <p:spPr>
            <a:xfrm>
              <a:off x="1665919" y="2741223"/>
              <a:ext cx="64807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s-CZ" dirty="0" smtClean="0"/>
                <a:t>x</a:t>
              </a:r>
              <a:r>
                <a:rPr lang="cs-CZ" baseline="-25000" dirty="0" smtClean="0"/>
                <a:t>1</a:t>
              </a:r>
              <a:endParaRPr lang="cs-CZ" baseline="-25000" dirty="0"/>
            </a:p>
          </p:txBody>
        </p:sp>
        <p:sp>
          <p:nvSpPr>
            <p:cNvPr id="11" name="TextovéPole 10"/>
            <p:cNvSpPr txBox="1"/>
            <p:nvPr/>
          </p:nvSpPr>
          <p:spPr>
            <a:xfrm>
              <a:off x="4355976" y="5229200"/>
              <a:ext cx="64807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s-CZ" dirty="0" smtClean="0"/>
                <a:t>y</a:t>
              </a:r>
              <a:r>
                <a:rPr lang="cs-CZ" baseline="-25000" dirty="0" smtClean="0"/>
                <a:t>1</a:t>
              </a:r>
              <a:endParaRPr lang="cs-CZ" baseline="-25000" dirty="0"/>
            </a:p>
          </p:txBody>
        </p:sp>
      </p:grpSp>
      <p:sp>
        <p:nvSpPr>
          <p:cNvPr id="16" name="TextovéPole 15"/>
          <p:cNvSpPr txBox="1"/>
          <p:nvPr/>
        </p:nvSpPr>
        <p:spPr>
          <a:xfrm>
            <a:off x="2627784" y="3567499"/>
            <a:ext cx="129614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/>
              <a:t>A</a:t>
            </a:r>
            <a:r>
              <a:rPr lang="cs-CZ" sz="2400" baseline="-25000" dirty="0" smtClean="0"/>
              <a:t>1</a:t>
            </a:r>
            <a:r>
              <a:rPr lang="cs-CZ" sz="2400" dirty="0" smtClean="0"/>
              <a:t>(</a:t>
            </a:r>
            <a:r>
              <a:rPr lang="cs-CZ" sz="2400" dirty="0" err="1" smtClean="0"/>
              <a:t>z</a:t>
            </a:r>
            <a:r>
              <a:rPr lang="cs-CZ" sz="2400" baseline="-25000" dirty="0" err="1"/>
              <a:t>A</a:t>
            </a:r>
            <a:r>
              <a:rPr lang="cs-CZ" sz="2400" dirty="0" smtClean="0"/>
              <a:t>)</a:t>
            </a:r>
            <a:endParaRPr lang="cs-CZ" sz="2400" dirty="0"/>
          </a:p>
        </p:txBody>
      </p:sp>
      <p:grpSp>
        <p:nvGrpSpPr>
          <p:cNvPr id="19" name="Skupina 18"/>
          <p:cNvGrpSpPr/>
          <p:nvPr/>
        </p:nvGrpSpPr>
        <p:grpSpPr>
          <a:xfrm>
            <a:off x="3111928" y="3376262"/>
            <a:ext cx="138235" cy="144016"/>
            <a:chOff x="2342642" y="4077072"/>
            <a:chExt cx="138235" cy="144016"/>
          </a:xfrm>
        </p:grpSpPr>
        <p:cxnSp>
          <p:nvCxnSpPr>
            <p:cNvPr id="20" name="Přímá spojnice 19"/>
            <p:cNvCxnSpPr/>
            <p:nvPr/>
          </p:nvCxnSpPr>
          <p:spPr>
            <a:xfrm>
              <a:off x="2411760" y="4077072"/>
              <a:ext cx="0" cy="14401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Přímá spojnice 20"/>
            <p:cNvCxnSpPr/>
            <p:nvPr/>
          </p:nvCxnSpPr>
          <p:spPr>
            <a:xfrm flipH="1">
              <a:off x="2342642" y="4139817"/>
              <a:ext cx="138235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2" name="Skupina 21"/>
          <p:cNvGrpSpPr/>
          <p:nvPr/>
        </p:nvGrpSpPr>
        <p:grpSpPr>
          <a:xfrm>
            <a:off x="6009269" y="1916832"/>
            <a:ext cx="138235" cy="144016"/>
            <a:chOff x="2342642" y="4077072"/>
            <a:chExt cx="138235" cy="144016"/>
          </a:xfrm>
        </p:grpSpPr>
        <p:cxnSp>
          <p:nvCxnSpPr>
            <p:cNvPr id="23" name="Přímá spojnice 22"/>
            <p:cNvCxnSpPr/>
            <p:nvPr/>
          </p:nvCxnSpPr>
          <p:spPr>
            <a:xfrm>
              <a:off x="2411760" y="4077072"/>
              <a:ext cx="0" cy="14401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Přímá spojnice 23"/>
            <p:cNvCxnSpPr/>
            <p:nvPr/>
          </p:nvCxnSpPr>
          <p:spPr>
            <a:xfrm flipH="1">
              <a:off x="2342642" y="4139817"/>
              <a:ext cx="138235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5" name="TextovéPole 24"/>
          <p:cNvSpPr txBox="1"/>
          <p:nvPr/>
        </p:nvSpPr>
        <p:spPr>
          <a:xfrm>
            <a:off x="6122876" y="2221292"/>
            <a:ext cx="129614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/>
              <a:t>B</a:t>
            </a:r>
            <a:r>
              <a:rPr lang="cs-CZ" sz="2400" baseline="-25000" dirty="0" smtClean="0"/>
              <a:t>1</a:t>
            </a:r>
            <a:r>
              <a:rPr lang="cs-CZ" sz="2400" dirty="0" smtClean="0"/>
              <a:t>(</a:t>
            </a:r>
            <a:r>
              <a:rPr lang="cs-CZ" sz="2400" dirty="0" err="1" smtClean="0"/>
              <a:t>z</a:t>
            </a:r>
            <a:r>
              <a:rPr lang="cs-CZ" sz="2400" baseline="-25000" dirty="0" err="1" smtClean="0"/>
              <a:t>B</a:t>
            </a:r>
            <a:r>
              <a:rPr lang="cs-CZ" sz="2400" dirty="0" smtClean="0"/>
              <a:t>)</a:t>
            </a:r>
            <a:endParaRPr lang="cs-CZ" sz="2400" dirty="0"/>
          </a:p>
        </p:txBody>
      </p:sp>
      <p:cxnSp>
        <p:nvCxnSpPr>
          <p:cNvPr id="12" name="Přímá spojnice 11"/>
          <p:cNvCxnSpPr/>
          <p:nvPr/>
        </p:nvCxnSpPr>
        <p:spPr>
          <a:xfrm flipV="1">
            <a:off x="1989955" y="1508178"/>
            <a:ext cx="5030317" cy="254438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ovéPole 25"/>
          <p:cNvSpPr txBox="1"/>
          <p:nvPr/>
        </p:nvSpPr>
        <p:spPr>
          <a:xfrm>
            <a:off x="1665919" y="4221088"/>
            <a:ext cx="4578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a</a:t>
            </a:r>
            <a:r>
              <a:rPr lang="cs-CZ" baseline="-25000" dirty="0" smtClean="0"/>
              <a:t>1</a:t>
            </a:r>
            <a:endParaRPr lang="cs-CZ" baseline="-25000" dirty="0"/>
          </a:p>
        </p:txBody>
      </p:sp>
    </p:spTree>
    <p:extLst>
      <p:ext uri="{BB962C8B-B14F-4D97-AF65-F5344CB8AC3E}">
        <p14:creationId xmlns:p14="http://schemas.microsoft.com/office/powerpoint/2010/main" val="38916175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přímka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1124744"/>
            <a:ext cx="7776864" cy="4608512"/>
          </a:xfrm>
        </p:spPr>
        <p:txBody>
          <a:bodyPr>
            <a:normAutofit/>
          </a:bodyPr>
          <a:lstStyle/>
          <a:p>
            <a:r>
              <a:rPr lang="cs-CZ" sz="3600" dirty="0" smtClean="0"/>
              <a:t>stopník (P)</a:t>
            </a:r>
          </a:p>
          <a:p>
            <a:pPr marL="0" indent="0">
              <a:buNone/>
            </a:pPr>
            <a:r>
              <a:rPr lang="cs-CZ" sz="2400" dirty="0"/>
              <a:t>p</a:t>
            </a:r>
            <a:r>
              <a:rPr lang="cs-CZ" sz="2400" dirty="0" smtClean="0"/>
              <a:t>růnik přímky s průmětnou</a:t>
            </a:r>
          </a:p>
          <a:p>
            <a:r>
              <a:rPr lang="cs-CZ" sz="3600" dirty="0" smtClean="0"/>
              <a:t>interval (i)</a:t>
            </a:r>
          </a:p>
          <a:p>
            <a:pPr marL="0" indent="0">
              <a:buNone/>
            </a:pPr>
            <a:r>
              <a:rPr lang="cs-CZ" sz="2400" dirty="0"/>
              <a:t>v</a:t>
            </a:r>
            <a:r>
              <a:rPr lang="cs-CZ" sz="2400" dirty="0" smtClean="0"/>
              <a:t>zdálenost bodů se sousedními celočíselnými kótami</a:t>
            </a:r>
          </a:p>
          <a:p>
            <a:r>
              <a:rPr lang="cs-CZ" sz="3600" dirty="0"/>
              <a:t>odchylka od </a:t>
            </a:r>
            <a:r>
              <a:rPr lang="cs-CZ" sz="3600" dirty="0" smtClean="0"/>
              <a:t>průmětny (spádový úhel)</a:t>
            </a:r>
          </a:p>
          <a:p>
            <a:pPr marL="0" indent="0">
              <a:buNone/>
            </a:pPr>
            <a:r>
              <a:rPr lang="cs-CZ" sz="2400" dirty="0" smtClean="0"/>
              <a:t>úhel, který svírá přímka a její pravoúhlý průmět</a:t>
            </a:r>
            <a:endParaRPr lang="cs-CZ" sz="2400" dirty="0"/>
          </a:p>
          <a:p>
            <a:r>
              <a:rPr lang="cs-CZ" sz="3600" dirty="0"/>
              <a:t>s</a:t>
            </a:r>
            <a:r>
              <a:rPr lang="cs-CZ" sz="3600" dirty="0" smtClean="0"/>
              <a:t>pád (s)</a:t>
            </a:r>
          </a:p>
          <a:p>
            <a:pPr marL="0" indent="0">
              <a:buNone/>
            </a:pPr>
            <a:r>
              <a:rPr lang="cs-CZ" sz="2400" dirty="0" smtClean="0"/>
              <a:t>tangenta spádového úhlu </a:t>
            </a: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Blan ka Wagnerová Úvod do studia DG</a:t>
            </a:r>
            <a:endParaRPr lang="cs-CZ"/>
          </a:p>
        </p:txBody>
      </p:sp>
      <p:sp>
        <p:nvSpPr>
          <p:cNvPr id="5" name="TextovéPole 4"/>
          <p:cNvSpPr txBox="1"/>
          <p:nvPr/>
        </p:nvSpPr>
        <p:spPr>
          <a:xfrm>
            <a:off x="5580112" y="5301208"/>
            <a:ext cx="14401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600" dirty="0" smtClean="0"/>
              <a:t>S = 1/i</a:t>
            </a:r>
            <a:endParaRPr lang="cs-CZ" sz="3600" dirty="0"/>
          </a:p>
        </p:txBody>
      </p:sp>
    </p:spTree>
    <p:extLst>
      <p:ext uri="{BB962C8B-B14F-4D97-AF65-F5344CB8AC3E}">
        <p14:creationId xmlns:p14="http://schemas.microsoft.com/office/powerpoint/2010/main" val="15939697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1520" y="260648"/>
            <a:ext cx="8280920" cy="3528392"/>
          </a:xfrm>
        </p:spPr>
        <p:txBody>
          <a:bodyPr>
            <a:normAutofit/>
          </a:bodyPr>
          <a:lstStyle/>
          <a:p>
            <a:r>
              <a:rPr lang="cs-CZ" sz="3200" dirty="0" smtClean="0"/>
              <a:t>Úloha 2 </a:t>
            </a:r>
            <a:br>
              <a:rPr lang="cs-CZ" sz="3200" dirty="0" smtClean="0"/>
            </a:br>
            <a:r>
              <a:rPr lang="cs-CZ" sz="3200" dirty="0" smtClean="0"/>
              <a:t>Je dána krychle  ABCDEFGH,  A</a:t>
            </a:r>
            <a:r>
              <a:rPr lang="en-US" sz="3200" dirty="0" smtClean="0"/>
              <a:t>[</a:t>
            </a:r>
            <a:r>
              <a:rPr lang="cs-CZ" sz="3200" dirty="0" smtClean="0"/>
              <a:t>0, </a:t>
            </a:r>
            <a:r>
              <a:rPr lang="cs-CZ" sz="3200" dirty="0"/>
              <a:t>0</a:t>
            </a:r>
            <a:r>
              <a:rPr lang="cs-CZ" sz="3200" dirty="0" smtClean="0"/>
              <a:t>, 0</a:t>
            </a:r>
            <a:r>
              <a:rPr lang="en-US" sz="3200" dirty="0" smtClean="0"/>
              <a:t>]</a:t>
            </a:r>
            <a:r>
              <a:rPr lang="cs-CZ" sz="3200" dirty="0" smtClean="0"/>
              <a:t>, B</a:t>
            </a:r>
            <a:r>
              <a:rPr lang="en-US" sz="3200" dirty="0" smtClean="0"/>
              <a:t>[</a:t>
            </a:r>
            <a:r>
              <a:rPr lang="cs-CZ" sz="3200" dirty="0"/>
              <a:t>0</a:t>
            </a:r>
            <a:r>
              <a:rPr lang="cs-CZ" sz="3200" dirty="0" smtClean="0"/>
              <a:t>, </a:t>
            </a:r>
            <a:r>
              <a:rPr lang="cs-CZ" sz="3200" dirty="0"/>
              <a:t>4</a:t>
            </a:r>
            <a:r>
              <a:rPr lang="cs-CZ" sz="3200" dirty="0" smtClean="0"/>
              <a:t>, 0</a:t>
            </a:r>
            <a:r>
              <a:rPr lang="en-US" sz="3200" dirty="0" smtClean="0"/>
              <a:t>]</a:t>
            </a:r>
            <a:r>
              <a:rPr lang="cs-CZ" sz="3200" dirty="0" smtClean="0"/>
              <a:t>, D</a:t>
            </a:r>
            <a:r>
              <a:rPr lang="en-US" sz="3200" dirty="0" smtClean="0"/>
              <a:t>[</a:t>
            </a:r>
            <a:r>
              <a:rPr lang="cs-CZ" sz="3200" dirty="0" smtClean="0"/>
              <a:t>-4, 0, 0</a:t>
            </a:r>
            <a:r>
              <a:rPr lang="en-US" sz="3200" dirty="0" smtClean="0"/>
              <a:t>]</a:t>
            </a:r>
            <a:r>
              <a:rPr lang="cs-CZ" sz="3200" dirty="0" smtClean="0"/>
              <a:t>, E</a:t>
            </a:r>
            <a:r>
              <a:rPr lang="en-US" sz="3200" dirty="0" smtClean="0"/>
              <a:t>[</a:t>
            </a:r>
            <a:r>
              <a:rPr lang="cs-CZ" sz="3200" dirty="0" smtClean="0"/>
              <a:t>0, 0, 4</a:t>
            </a:r>
            <a:r>
              <a:rPr lang="en-US" sz="3200" dirty="0" smtClean="0"/>
              <a:t>]</a:t>
            </a:r>
            <a:r>
              <a:rPr lang="cs-CZ" sz="3200" dirty="0" smtClean="0"/>
              <a:t>. Určete stopník, interval, spád a odchylku od průmětny přímky AG, v níž leží tělesová úhlopříčka krychle.   </a:t>
            </a:r>
            <a:endParaRPr lang="cs-CZ" sz="3200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Blan ka Wagnerová Úvod do studia DG</a:t>
            </a:r>
            <a:endParaRPr lang="cs-CZ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ovéPole 2"/>
              <p:cNvSpPr txBox="1"/>
              <p:nvPr/>
            </p:nvSpPr>
            <p:spPr>
              <a:xfrm>
                <a:off x="1619672" y="4683911"/>
                <a:ext cx="7200800" cy="49699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cs-CZ" dirty="0" smtClean="0"/>
                  <a:t>Řešení: stopník – bod A, interval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cs-CZ" i="1" smtClean="0">
                            <a:latin typeface="Cambria Math"/>
                          </a:rPr>
                        </m:ctrlPr>
                      </m:radPr>
                      <m:deg/>
                      <m:e>
                        <m:r>
                          <a:rPr lang="cs-CZ" b="0" i="1" smtClean="0">
                            <a:latin typeface="Cambria Math"/>
                          </a:rPr>
                          <m:t>2</m:t>
                        </m:r>
                      </m:e>
                    </m:rad>
                  </m:oMath>
                </a14:m>
                <a:r>
                  <a:rPr lang="cs-CZ" dirty="0" smtClean="0"/>
                  <a:t> , spád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rad>
                          <m:radPr>
                            <m:degHide m:val="on"/>
                            <m:ctrlPr>
                              <a:rPr lang="cs-CZ" i="1" smtClean="0">
                                <a:latin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cs-CZ" b="0" i="1" smtClean="0">
                                <a:latin typeface="Cambria Math"/>
                              </a:rPr>
                              <m:t>2</m:t>
                            </m:r>
                          </m:e>
                        </m:rad>
                      </m:den>
                    </m:f>
                  </m:oMath>
                </a14:m>
                <a:r>
                  <a:rPr lang="cs-CZ" dirty="0" smtClean="0"/>
                  <a:t>, odchylka </a:t>
                </a:r>
                <a:r>
                  <a:rPr lang="cs-CZ" dirty="0" err="1" smtClean="0"/>
                  <a:t>arctg</a:t>
                </a:r>
                <a:r>
                  <a:rPr lang="cs-CZ" dirty="0" smtClean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i="1">
                            <a:latin typeface="Cambria Math"/>
                          </a:rPr>
                        </m:ctrlPr>
                      </m:fPr>
                      <m:num>
                        <m:r>
                          <a:rPr lang="cs-CZ" i="1">
                            <a:latin typeface="Cambria Math"/>
                          </a:rPr>
                          <m:t>1</m:t>
                        </m:r>
                      </m:num>
                      <m:den>
                        <m:rad>
                          <m:radPr>
                            <m:degHide m:val="on"/>
                            <m:ctrlPr>
                              <a:rPr lang="cs-CZ" i="1">
                                <a:latin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cs-CZ" i="1">
                                <a:latin typeface="Cambria Math"/>
                              </a:rPr>
                              <m:t>2</m:t>
                            </m:r>
                          </m:e>
                        </m:rad>
                      </m:den>
                    </m:f>
                  </m:oMath>
                </a14:m>
                <a:r>
                  <a:rPr lang="cs-CZ" dirty="0" smtClean="0"/>
                  <a:t>   </a:t>
                </a:r>
                <a:endParaRPr lang="cs-CZ" dirty="0"/>
              </a:p>
            </p:txBody>
          </p:sp>
        </mc:Choice>
        <mc:Fallback xmlns="">
          <p:sp>
            <p:nvSpPr>
              <p:cNvPr id="3" name="TextovéPole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19672" y="4683911"/>
                <a:ext cx="7200800" cy="496996"/>
              </a:xfrm>
              <a:prstGeom prst="rect">
                <a:avLst/>
              </a:prstGeom>
              <a:blipFill rotWithShape="1">
                <a:blip r:embed="rId2"/>
                <a:stretch>
                  <a:fillRect l="-762" b="-4878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825715448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55576" y="260648"/>
            <a:ext cx="7128792" cy="1656184"/>
          </a:xfrm>
        </p:spPr>
        <p:txBody>
          <a:bodyPr>
            <a:normAutofit/>
          </a:bodyPr>
          <a:lstStyle/>
          <a:p>
            <a:r>
              <a:rPr lang="cs-CZ" dirty="0" smtClean="0"/>
              <a:t>Stupňování přímky </a:t>
            </a:r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Blan ka Wagnerová Úvod do studia DG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idx="1"/>
          </p:nvPr>
        </p:nvSpPr>
        <p:spPr>
          <a:xfrm>
            <a:off x="467544" y="2132856"/>
            <a:ext cx="8229600" cy="792088"/>
          </a:xfrm>
        </p:spPr>
        <p:txBody>
          <a:bodyPr/>
          <a:lstStyle/>
          <a:p>
            <a:pPr marL="0" indent="0">
              <a:buNone/>
            </a:pPr>
            <a:r>
              <a:rPr lang="cs-CZ" dirty="0"/>
              <a:t>v</a:t>
            </a:r>
            <a:r>
              <a:rPr lang="cs-CZ" dirty="0" smtClean="0"/>
              <a:t>yznačit na přímce body s celočíselnými kótami</a:t>
            </a:r>
            <a:endParaRPr lang="cs-CZ" dirty="0"/>
          </a:p>
        </p:txBody>
      </p:sp>
      <p:cxnSp>
        <p:nvCxnSpPr>
          <p:cNvPr id="6" name="Přímá spojnice 5"/>
          <p:cNvCxnSpPr/>
          <p:nvPr/>
        </p:nvCxnSpPr>
        <p:spPr>
          <a:xfrm>
            <a:off x="827584" y="4149080"/>
            <a:ext cx="6984776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Přímá spojnice 7"/>
          <p:cNvCxnSpPr/>
          <p:nvPr/>
        </p:nvCxnSpPr>
        <p:spPr>
          <a:xfrm>
            <a:off x="1691680" y="4005064"/>
            <a:ext cx="0" cy="28803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Přímá spojnice 8"/>
          <p:cNvCxnSpPr/>
          <p:nvPr/>
        </p:nvCxnSpPr>
        <p:spPr>
          <a:xfrm>
            <a:off x="2411760" y="4005064"/>
            <a:ext cx="0" cy="28803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Přímá spojnice 10"/>
          <p:cNvCxnSpPr/>
          <p:nvPr/>
        </p:nvCxnSpPr>
        <p:spPr>
          <a:xfrm>
            <a:off x="3131840" y="4006687"/>
            <a:ext cx="0" cy="28803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Přímá spojnice 11"/>
          <p:cNvCxnSpPr/>
          <p:nvPr/>
        </p:nvCxnSpPr>
        <p:spPr>
          <a:xfrm>
            <a:off x="4572000" y="4006687"/>
            <a:ext cx="0" cy="28803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Přímá spojnice 12"/>
          <p:cNvCxnSpPr/>
          <p:nvPr/>
        </p:nvCxnSpPr>
        <p:spPr>
          <a:xfrm>
            <a:off x="3851920" y="4006687"/>
            <a:ext cx="0" cy="28803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Přímá spojnice 13"/>
          <p:cNvCxnSpPr/>
          <p:nvPr/>
        </p:nvCxnSpPr>
        <p:spPr>
          <a:xfrm>
            <a:off x="6012160" y="4006687"/>
            <a:ext cx="0" cy="28803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Přímá spojnice 14"/>
          <p:cNvCxnSpPr/>
          <p:nvPr/>
        </p:nvCxnSpPr>
        <p:spPr>
          <a:xfrm>
            <a:off x="5292080" y="4005064"/>
            <a:ext cx="0" cy="28803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Přímá spojnice 15"/>
          <p:cNvCxnSpPr/>
          <p:nvPr/>
        </p:nvCxnSpPr>
        <p:spPr>
          <a:xfrm>
            <a:off x="6732240" y="4005064"/>
            <a:ext cx="0" cy="28803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ovéPole 16"/>
          <p:cNvSpPr txBox="1"/>
          <p:nvPr/>
        </p:nvSpPr>
        <p:spPr>
          <a:xfrm>
            <a:off x="2051720" y="4367606"/>
            <a:ext cx="9269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A</a:t>
            </a:r>
            <a:r>
              <a:rPr lang="cs-CZ" baseline="-25000" dirty="0" smtClean="0"/>
              <a:t>1</a:t>
            </a:r>
            <a:r>
              <a:rPr lang="cs-CZ" dirty="0" smtClean="0"/>
              <a:t>(-2)</a:t>
            </a:r>
            <a:endParaRPr lang="cs-CZ" dirty="0"/>
          </a:p>
        </p:txBody>
      </p:sp>
      <p:sp>
        <p:nvSpPr>
          <p:cNvPr id="18" name="TextovéPole 17"/>
          <p:cNvSpPr txBox="1"/>
          <p:nvPr/>
        </p:nvSpPr>
        <p:spPr>
          <a:xfrm>
            <a:off x="4828625" y="4367606"/>
            <a:ext cx="9269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B</a:t>
            </a:r>
            <a:r>
              <a:rPr lang="cs-CZ" baseline="-25000" dirty="0" smtClean="0"/>
              <a:t>1</a:t>
            </a:r>
            <a:r>
              <a:rPr lang="cs-CZ" dirty="0" smtClean="0"/>
              <a:t>(2)</a:t>
            </a:r>
            <a:endParaRPr lang="cs-CZ" dirty="0"/>
          </a:p>
        </p:txBody>
      </p:sp>
      <p:sp>
        <p:nvSpPr>
          <p:cNvPr id="19" name="TextovéPole 18"/>
          <p:cNvSpPr txBox="1"/>
          <p:nvPr/>
        </p:nvSpPr>
        <p:spPr>
          <a:xfrm>
            <a:off x="1463789" y="3634757"/>
            <a:ext cx="4557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-3</a:t>
            </a:r>
            <a:endParaRPr lang="cs-CZ" dirty="0"/>
          </a:p>
        </p:txBody>
      </p:sp>
      <p:sp>
        <p:nvSpPr>
          <p:cNvPr id="20" name="TextovéPole 19"/>
          <p:cNvSpPr txBox="1"/>
          <p:nvPr/>
        </p:nvSpPr>
        <p:spPr>
          <a:xfrm>
            <a:off x="3707904" y="3646098"/>
            <a:ext cx="4557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/>
              <a:t>0</a:t>
            </a:r>
          </a:p>
        </p:txBody>
      </p:sp>
      <p:sp>
        <p:nvSpPr>
          <p:cNvPr id="21" name="TextovéPole 20"/>
          <p:cNvSpPr txBox="1"/>
          <p:nvPr/>
        </p:nvSpPr>
        <p:spPr>
          <a:xfrm>
            <a:off x="4499992" y="3656432"/>
            <a:ext cx="4557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1</a:t>
            </a:r>
            <a:endParaRPr lang="cs-CZ" dirty="0"/>
          </a:p>
        </p:txBody>
      </p:sp>
      <p:sp>
        <p:nvSpPr>
          <p:cNvPr id="22" name="TextovéPole 21"/>
          <p:cNvSpPr txBox="1"/>
          <p:nvPr/>
        </p:nvSpPr>
        <p:spPr>
          <a:xfrm>
            <a:off x="5755534" y="3637355"/>
            <a:ext cx="4557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/>
              <a:t>3</a:t>
            </a:r>
          </a:p>
        </p:txBody>
      </p:sp>
      <p:sp>
        <p:nvSpPr>
          <p:cNvPr id="23" name="TextovéPole 22"/>
          <p:cNvSpPr txBox="1"/>
          <p:nvPr/>
        </p:nvSpPr>
        <p:spPr>
          <a:xfrm>
            <a:off x="2903949" y="3646098"/>
            <a:ext cx="4557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-1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860988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11560" y="404664"/>
            <a:ext cx="8229600" cy="3024336"/>
          </a:xfrm>
        </p:spPr>
        <p:txBody>
          <a:bodyPr>
            <a:normAutofit/>
          </a:bodyPr>
          <a:lstStyle/>
          <a:p>
            <a:r>
              <a:rPr lang="cs-CZ" dirty="0" smtClean="0"/>
              <a:t>Průmět roviny</a:t>
            </a:r>
            <a:br>
              <a:rPr lang="cs-CZ" dirty="0" smtClean="0"/>
            </a:br>
            <a:r>
              <a:rPr lang="cs-CZ" sz="2400" dirty="0" smtClean="0"/>
              <a:t/>
            </a:r>
            <a:br>
              <a:rPr lang="cs-CZ" sz="2400" dirty="0" smtClean="0"/>
            </a:br>
            <a:r>
              <a:rPr lang="cs-CZ" sz="2400" dirty="0" smtClean="0"/>
              <a:t>stopa (průsečnice roviny a průmětny)</a:t>
            </a:r>
            <a:br>
              <a:rPr lang="cs-CZ" sz="2400" dirty="0" smtClean="0"/>
            </a:br>
            <a:r>
              <a:rPr lang="cs-CZ" sz="2400" dirty="0" smtClean="0"/>
              <a:t>horizontální přímka</a:t>
            </a:r>
            <a:endParaRPr lang="cs-CZ" sz="2400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Blan ka Wagnerová Úvod do studia DG</a:t>
            </a:r>
            <a:endParaRPr lang="cs-CZ"/>
          </a:p>
        </p:txBody>
      </p:sp>
      <p:cxnSp>
        <p:nvCxnSpPr>
          <p:cNvPr id="7" name="Přímá spojnice 6"/>
          <p:cNvCxnSpPr/>
          <p:nvPr/>
        </p:nvCxnSpPr>
        <p:spPr>
          <a:xfrm>
            <a:off x="1691680" y="4149080"/>
            <a:ext cx="5544616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Přímá spojnice 8"/>
          <p:cNvCxnSpPr/>
          <p:nvPr/>
        </p:nvCxnSpPr>
        <p:spPr>
          <a:xfrm>
            <a:off x="4572000" y="3717032"/>
            <a:ext cx="0" cy="230425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ovéPole 9"/>
          <p:cNvSpPr txBox="1"/>
          <p:nvPr/>
        </p:nvSpPr>
        <p:spPr>
          <a:xfrm>
            <a:off x="6925479" y="4264563"/>
            <a:ext cx="4320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x</a:t>
            </a:r>
            <a:r>
              <a:rPr lang="cs-CZ" baseline="-25000" dirty="0" smtClean="0"/>
              <a:t>1</a:t>
            </a:r>
            <a:endParaRPr lang="cs-CZ" baseline="-25000" dirty="0"/>
          </a:p>
        </p:txBody>
      </p:sp>
      <p:sp>
        <p:nvSpPr>
          <p:cNvPr id="11" name="TextovéPole 10"/>
          <p:cNvSpPr txBox="1"/>
          <p:nvPr/>
        </p:nvSpPr>
        <p:spPr>
          <a:xfrm>
            <a:off x="4716016" y="5733256"/>
            <a:ext cx="4320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/>
              <a:t>y</a:t>
            </a:r>
            <a:r>
              <a:rPr lang="cs-CZ" baseline="-25000" dirty="0" smtClean="0"/>
              <a:t>1</a:t>
            </a:r>
            <a:endParaRPr lang="cs-CZ" baseline="-25000" dirty="0"/>
          </a:p>
        </p:txBody>
      </p:sp>
      <p:cxnSp>
        <p:nvCxnSpPr>
          <p:cNvPr id="13" name="Přímá spojnice 12"/>
          <p:cNvCxnSpPr/>
          <p:nvPr/>
        </p:nvCxnSpPr>
        <p:spPr>
          <a:xfrm flipV="1">
            <a:off x="1979712" y="3717032"/>
            <a:ext cx="5544616" cy="220089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Přímá spojnice 13"/>
          <p:cNvCxnSpPr/>
          <p:nvPr/>
        </p:nvCxnSpPr>
        <p:spPr>
          <a:xfrm flipV="1">
            <a:off x="1812911" y="3048635"/>
            <a:ext cx="5544616" cy="220089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ovéPole 14"/>
          <p:cNvSpPr txBox="1"/>
          <p:nvPr/>
        </p:nvSpPr>
        <p:spPr>
          <a:xfrm>
            <a:off x="7668344" y="3356992"/>
            <a:ext cx="7920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/>
              <a:t>p</a:t>
            </a:r>
            <a:r>
              <a:rPr lang="cs-CZ" baseline="-25000" dirty="0" smtClean="0"/>
              <a:t>1</a:t>
            </a:r>
            <a:r>
              <a:rPr lang="cs-CZ" dirty="0" smtClean="0"/>
              <a:t>(0)</a:t>
            </a:r>
            <a:endParaRPr lang="cs-CZ" dirty="0"/>
          </a:p>
        </p:txBody>
      </p:sp>
      <p:sp>
        <p:nvSpPr>
          <p:cNvPr id="16" name="TextovéPole 15"/>
          <p:cNvSpPr txBox="1"/>
          <p:nvPr/>
        </p:nvSpPr>
        <p:spPr>
          <a:xfrm>
            <a:off x="7393295" y="2863969"/>
            <a:ext cx="7920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h</a:t>
            </a:r>
            <a:r>
              <a:rPr lang="cs-CZ" baseline="-25000" dirty="0" smtClean="0"/>
              <a:t>1</a:t>
            </a:r>
            <a:r>
              <a:rPr lang="cs-CZ" dirty="0" smtClean="0"/>
              <a:t>(3)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166545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ystému Office">
  <a:themeElements>
    <a:clrScheme name="Horizont">
      <a:dk1>
        <a:srgbClr val="000000"/>
      </a:dk1>
      <a:lt1>
        <a:srgbClr val="FFFFFF"/>
      </a:lt1>
      <a:dk2>
        <a:srgbClr val="1F2123"/>
      </a:dk2>
      <a:lt2>
        <a:srgbClr val="DC9E1F"/>
      </a:lt2>
      <a:accent1>
        <a:srgbClr val="7E97AD"/>
      </a:accent1>
      <a:accent2>
        <a:srgbClr val="CC8E60"/>
      </a:accent2>
      <a:accent3>
        <a:srgbClr val="7A6A60"/>
      </a:accent3>
      <a:accent4>
        <a:srgbClr val="B4936D"/>
      </a:accent4>
      <a:accent5>
        <a:srgbClr val="67787B"/>
      </a:accent5>
      <a:accent6>
        <a:srgbClr val="9D936F"/>
      </a:accent6>
      <a:hlink>
        <a:srgbClr val="646464"/>
      </a:hlink>
      <a:folHlink>
        <a:srgbClr val="969696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581</TotalTime>
  <Words>292</Words>
  <Application>Microsoft Office PowerPoint</Application>
  <PresentationFormat>Předvádění na obrazovce (4:3)</PresentationFormat>
  <Paragraphs>72</Paragraphs>
  <Slides>11</Slides>
  <Notes>1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11</vt:i4>
      </vt:variant>
    </vt:vector>
  </HeadingPairs>
  <TitlesOfParts>
    <vt:vector size="12" baseType="lpstr">
      <vt:lpstr>Motiv systému Office</vt:lpstr>
      <vt:lpstr>KÓTOVANÉ PROMÍTÁNÍ</vt:lpstr>
      <vt:lpstr>- pravoúhlé promítání na jednu (vodorovnou) průmětnu - pravoúhlý průmět bodu doplníme o kótu (z-ová souřadnice bodu) </vt:lpstr>
      <vt:lpstr>průmět bodu A[xA, yA, zA]</vt:lpstr>
      <vt:lpstr>Úloha 1  Zobrazte vrcholy kvádru ABCDEFGH,  je-li A[3, 2, -2], B[-3, 2, -2], C[-3, -1, -2], G[-3, -1, 4] </vt:lpstr>
      <vt:lpstr>průmět přímky a = AB </vt:lpstr>
      <vt:lpstr>přímka</vt:lpstr>
      <vt:lpstr>Úloha 2  Je dána krychle  ABCDEFGH,  A[0, 0, 0], B[0, 4, 0], D[-4, 0, 0], E[0, 0, 4]. Určete stopník, interval, spád a odchylku od průmětny přímky AG, v níž leží tělesová úhlopříčka krychle.   </vt:lpstr>
      <vt:lpstr>Stupňování přímky </vt:lpstr>
      <vt:lpstr>Průmět roviny  stopa (průsečnice roviny a průmětny) horizontální přímka</vt:lpstr>
      <vt:lpstr>Spádové měřítko roviny  vystupňovaná spádová přímka  (přímka kolmá na stopu ležící v dané rovině)</vt:lpstr>
      <vt:lpstr>Pokud není uvedeno jinak, použitý materiál je z vlastních zdrojů autora.   Zdroje:  POMYKALOVÁ, E.: Deskriptivní pro střední školy. 1. vydání. Praha: Prometheus, 2010. ISBN 978-80-7196-400-1.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Wagnerová Blanka</dc:creator>
  <cp:lastModifiedBy>Wagnerová Blanka</cp:lastModifiedBy>
  <cp:revision>52</cp:revision>
  <dcterms:created xsi:type="dcterms:W3CDTF">2013-08-27T05:25:40Z</dcterms:created>
  <dcterms:modified xsi:type="dcterms:W3CDTF">2014-02-18T12:13:34Z</dcterms:modified>
</cp:coreProperties>
</file>