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70" r:id="rId4"/>
    <p:sldId id="273" r:id="rId5"/>
    <p:sldId id="278" r:id="rId6"/>
    <p:sldId id="279" r:id="rId7"/>
    <p:sldId id="277" r:id="rId8"/>
    <p:sldId id="274" r:id="rId9"/>
    <p:sldId id="275" r:id="rId10"/>
    <p:sldId id="280" r:id="rId11"/>
    <p:sldId id="269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7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D4429-D76E-4C55-9BAC-0B92BD765917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2ADAB1-11B8-43A2-BC68-EEE55B759E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325617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7B231-B157-4638-94AD-77FE4917CE8F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4E054-DDBA-4030-8AC5-603D7B32C7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5618431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749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E44D-F179-4AB5-A362-0E8BB942156F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148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F4F02-2A42-4770-9825-5D44E04BDC5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874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DF6B3-BFA7-4CFE-8B14-C754A97844F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8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6186D-2517-415E-8A08-03BF7BD8680E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601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F760-FBC2-4439-9A27-CC2A1FFEFB13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119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88EFB-C0AD-4E3D-8A59-D75C36DE18A7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5490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9F243-9E39-4FC5-B14C-82FAD37A182C}" type="datetime1">
              <a:rPr lang="cs-CZ" smtClean="0"/>
              <a:t>18.2.2014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026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24DCF-AA85-48FA-B620-4B1984016AA4}" type="datetime1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0021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388D8-8E81-4109-9C7F-BF1999FABC2C}" type="datetime1">
              <a:rPr lang="cs-CZ" smtClean="0"/>
              <a:t>18.2.2014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4001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12CC0-E5B0-4746-BE33-45627ECD8239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19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CEE34-4F8F-4FC8-9637-D4891BCAF1A5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1348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D6788-F2C5-413C-BB85-B4F3A27FE2B5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4080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15616" y="2204864"/>
            <a:ext cx="7772400" cy="1470025"/>
          </a:xfrm>
        </p:spPr>
        <p:txBody>
          <a:bodyPr/>
          <a:lstStyle/>
          <a:p>
            <a:r>
              <a:rPr lang="cs-CZ" dirty="0" smtClean="0"/>
              <a:t>KÓTOVANÉ PROMÍTÁNÍ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763688" y="4208796"/>
            <a:ext cx="6400800" cy="1752600"/>
          </a:xfrm>
        </p:spPr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základní vlastnosti 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 kótovaného promítání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1368152" cy="366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77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3024336"/>
          </a:xfrm>
        </p:spPr>
        <p:txBody>
          <a:bodyPr>
            <a:normAutofit/>
          </a:bodyPr>
          <a:lstStyle/>
          <a:p>
            <a:r>
              <a:rPr lang="cs-CZ" dirty="0" smtClean="0"/>
              <a:t>Spádové měřítko roviny</a:t>
            </a:r>
            <a:br>
              <a:rPr lang="cs-CZ" dirty="0" smtClean="0"/>
            </a:b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vystupňovaná spádová přímka </a:t>
            </a:r>
            <a:br>
              <a:rPr lang="cs-CZ" sz="2400" dirty="0" smtClean="0"/>
            </a:br>
            <a:r>
              <a:rPr lang="cs-CZ" sz="2400" dirty="0" smtClean="0"/>
              <a:t>(přímka kolmá na stopu ležící v dané rovině)</a:t>
            </a:r>
            <a:endParaRPr lang="cs-CZ" sz="24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cxnSp>
        <p:nvCxnSpPr>
          <p:cNvPr id="7" name="Přímá spojnice 6"/>
          <p:cNvCxnSpPr/>
          <p:nvPr/>
        </p:nvCxnSpPr>
        <p:spPr>
          <a:xfrm>
            <a:off x="1691680" y="4149080"/>
            <a:ext cx="55446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>
            <a:off x="4572000" y="3212556"/>
            <a:ext cx="0" cy="2705366"/>
          </a:xfrm>
          <a:prstGeom prst="line">
            <a:avLst/>
          </a:prstGeom>
          <a:ln w="28575" cmpd="thickThin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/>
          <p:cNvSpPr txBox="1"/>
          <p:nvPr/>
        </p:nvSpPr>
        <p:spPr>
          <a:xfrm>
            <a:off x="6925479" y="4264563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x</a:t>
            </a:r>
            <a:r>
              <a:rPr lang="cs-CZ" baseline="-25000" dirty="0" smtClean="0"/>
              <a:t>1</a:t>
            </a:r>
            <a:endParaRPr lang="cs-CZ" baseline="-250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4716016" y="573325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s</a:t>
            </a:r>
            <a:r>
              <a:rPr lang="cs-CZ" baseline="-25000" dirty="0" smtClean="0"/>
              <a:t>1</a:t>
            </a:r>
            <a:endParaRPr lang="cs-CZ" baseline="-25000" dirty="0"/>
          </a:p>
        </p:txBody>
      </p:sp>
      <p:cxnSp>
        <p:nvCxnSpPr>
          <p:cNvPr id="13" name="Přímá spojnice 12"/>
          <p:cNvCxnSpPr/>
          <p:nvPr/>
        </p:nvCxnSpPr>
        <p:spPr>
          <a:xfrm>
            <a:off x="2123728" y="5589240"/>
            <a:ext cx="554461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/>
        </p:nvCxnSpPr>
        <p:spPr>
          <a:xfrm>
            <a:off x="1875047" y="3429000"/>
            <a:ext cx="568193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7799144" y="536811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</a:t>
            </a:r>
            <a:r>
              <a:rPr lang="cs-CZ" baseline="-25000" dirty="0" smtClean="0"/>
              <a:t>1</a:t>
            </a:r>
            <a:r>
              <a:rPr lang="cs-CZ" dirty="0" smtClean="0"/>
              <a:t>(0)</a:t>
            </a:r>
            <a:endParaRPr lang="cs-CZ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7799144" y="321255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h</a:t>
            </a:r>
            <a:r>
              <a:rPr lang="cs-CZ" baseline="-25000" dirty="0" smtClean="0"/>
              <a:t>1</a:t>
            </a:r>
            <a:r>
              <a:rPr lang="cs-CZ" dirty="0" smtClean="0"/>
              <a:t>(3)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4592926" y="3429000"/>
            <a:ext cx="3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3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4572000" y="5219908"/>
            <a:ext cx="3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066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cs-CZ" sz="2000" dirty="0"/>
              <a:t>Pokud není uvedeno jinak, použitý materiál je z vlastních zdrojů </a:t>
            </a:r>
            <a:r>
              <a:rPr lang="cs-CZ" sz="2000" dirty="0" smtClean="0"/>
              <a:t>autora. 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Zdroje</a:t>
            </a:r>
            <a:r>
              <a:rPr lang="cs-CZ" sz="2000" dirty="0"/>
              <a:t>: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POMYKALOVÁ, E.: </a:t>
            </a:r>
            <a:r>
              <a:rPr lang="cs-CZ" sz="2000" i="1" dirty="0" smtClean="0"/>
              <a:t>Deskriptivní pro </a:t>
            </a:r>
            <a:r>
              <a:rPr lang="cs-CZ" sz="2000" i="1" dirty="0"/>
              <a:t>střední školy</a:t>
            </a:r>
            <a:r>
              <a:rPr lang="cs-CZ" sz="2000" dirty="0"/>
              <a:t>. 1. vydání. Praha: Prometheus, </a:t>
            </a:r>
            <a:r>
              <a:rPr lang="cs-CZ" sz="2000" dirty="0" smtClean="0"/>
              <a:t>2010. </a:t>
            </a:r>
            <a:r>
              <a:rPr lang="cs-CZ" sz="2000" dirty="0"/>
              <a:t>ISBN </a:t>
            </a:r>
            <a:r>
              <a:rPr lang="cs-CZ" sz="2000" dirty="0" smtClean="0"/>
              <a:t>978-80-7196-400-1.</a:t>
            </a:r>
            <a:r>
              <a:rPr lang="cs-CZ" sz="2000" dirty="0">
                <a:latin typeface="Calibri" pitchFamily="34" charset="0"/>
              </a:rPr>
              <a:t/>
            </a:r>
            <a:br>
              <a:rPr lang="cs-CZ" sz="2000" dirty="0">
                <a:latin typeface="Calibri" pitchFamily="34" charset="0"/>
              </a:rPr>
            </a:b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380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5400600"/>
          </a:xfrm>
        </p:spPr>
        <p:txBody>
          <a:bodyPr>
            <a:normAutofit/>
          </a:bodyPr>
          <a:lstStyle/>
          <a:p>
            <a:r>
              <a:rPr lang="cs-CZ" dirty="0" smtClean="0"/>
              <a:t>- pravoúhlé promítání na jednu (vodorovnou) průmětnu</a:t>
            </a:r>
            <a:br>
              <a:rPr lang="cs-CZ" dirty="0" smtClean="0"/>
            </a:br>
            <a:r>
              <a:rPr lang="cs-CZ" dirty="0" smtClean="0"/>
              <a:t>- pravoúhlý průmět bodu doplníme o </a:t>
            </a:r>
            <a:r>
              <a:rPr lang="cs-CZ" b="1" dirty="0" smtClean="0"/>
              <a:t>kótu </a:t>
            </a:r>
            <a:r>
              <a:rPr lang="cs-CZ" dirty="0" smtClean="0"/>
              <a:t>(z-</a:t>
            </a:r>
            <a:r>
              <a:rPr lang="cs-CZ" dirty="0" err="1" smtClean="0"/>
              <a:t>ová</a:t>
            </a:r>
            <a:r>
              <a:rPr lang="cs-CZ" dirty="0" smtClean="0"/>
              <a:t> souřadnice bodu) 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453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67128" cy="1858218"/>
          </a:xfrm>
        </p:spPr>
        <p:txBody>
          <a:bodyPr>
            <a:normAutofit/>
          </a:bodyPr>
          <a:lstStyle/>
          <a:p>
            <a:r>
              <a:rPr lang="cs-CZ" dirty="0"/>
              <a:t>p</a:t>
            </a:r>
            <a:r>
              <a:rPr lang="cs-CZ" dirty="0" smtClean="0"/>
              <a:t>růmět bodu A</a:t>
            </a:r>
            <a:r>
              <a:rPr lang="en-US" dirty="0" smtClean="0"/>
              <a:t>[</a:t>
            </a:r>
            <a:r>
              <a:rPr lang="cs-CZ" dirty="0" err="1" smtClean="0"/>
              <a:t>x</a:t>
            </a:r>
            <a:r>
              <a:rPr lang="cs-CZ" baseline="-25000" dirty="0" err="1" smtClean="0"/>
              <a:t>A</a:t>
            </a:r>
            <a:r>
              <a:rPr lang="cs-CZ" dirty="0" smtClean="0"/>
              <a:t>, </a:t>
            </a:r>
            <a:r>
              <a:rPr lang="cs-CZ" dirty="0" err="1" smtClean="0"/>
              <a:t>y</a:t>
            </a:r>
            <a:r>
              <a:rPr lang="cs-CZ" baseline="-25000" dirty="0" err="1" smtClean="0"/>
              <a:t>A</a:t>
            </a:r>
            <a:r>
              <a:rPr lang="cs-CZ" dirty="0" smtClean="0"/>
              <a:t>, </a:t>
            </a:r>
            <a:r>
              <a:rPr lang="cs-CZ" dirty="0" err="1" smtClean="0"/>
              <a:t>z</a:t>
            </a:r>
            <a:r>
              <a:rPr lang="cs-CZ" baseline="-25000" dirty="0" err="1" smtClean="0"/>
              <a:t>A</a:t>
            </a:r>
            <a:r>
              <a:rPr lang="en-US" dirty="0" smtClean="0"/>
              <a:t>]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cxnSp>
        <p:nvCxnSpPr>
          <p:cNvPr id="6" name="Přímá spojnice 5"/>
          <p:cNvCxnSpPr/>
          <p:nvPr/>
        </p:nvCxnSpPr>
        <p:spPr>
          <a:xfrm>
            <a:off x="1691680" y="2708920"/>
            <a:ext cx="50405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4211960" y="1988840"/>
            <a:ext cx="0" cy="38884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/>
          <p:cNvSpPr txBox="1"/>
          <p:nvPr/>
        </p:nvSpPr>
        <p:spPr>
          <a:xfrm>
            <a:off x="4211960" y="2715193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O = z</a:t>
            </a:r>
            <a:r>
              <a:rPr lang="cs-CZ" baseline="-25000" dirty="0" smtClean="0"/>
              <a:t>1</a:t>
            </a:r>
            <a:endParaRPr lang="cs-CZ" baseline="-250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1665919" y="2741223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x</a:t>
            </a:r>
            <a:r>
              <a:rPr lang="cs-CZ" baseline="-25000" dirty="0" smtClean="0"/>
              <a:t>1</a:t>
            </a:r>
            <a:endParaRPr lang="cs-CZ" baseline="-250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4355976" y="5229200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y</a:t>
            </a:r>
            <a:r>
              <a:rPr lang="cs-CZ" baseline="-25000" dirty="0" smtClean="0"/>
              <a:t>1</a:t>
            </a:r>
            <a:endParaRPr lang="cs-CZ" baseline="-25000" dirty="0"/>
          </a:p>
        </p:txBody>
      </p:sp>
      <p:cxnSp>
        <p:nvCxnSpPr>
          <p:cNvPr id="13" name="Přímá spojnice 12"/>
          <p:cNvCxnSpPr/>
          <p:nvPr/>
        </p:nvCxnSpPr>
        <p:spPr>
          <a:xfrm>
            <a:off x="3131840" y="2420888"/>
            <a:ext cx="0" cy="1008112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/>
          <p:cNvCxnSpPr/>
          <p:nvPr/>
        </p:nvCxnSpPr>
        <p:spPr>
          <a:xfrm>
            <a:off x="3131840" y="3429000"/>
            <a:ext cx="1224136" cy="0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2627784" y="3567499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A</a:t>
            </a:r>
            <a:r>
              <a:rPr lang="cs-CZ" sz="2400" baseline="-25000" dirty="0" smtClean="0"/>
              <a:t>1</a:t>
            </a:r>
            <a:r>
              <a:rPr lang="cs-CZ" sz="2400" dirty="0" smtClean="0"/>
              <a:t>(</a:t>
            </a:r>
            <a:r>
              <a:rPr lang="cs-CZ" sz="2400" dirty="0" err="1" smtClean="0"/>
              <a:t>z</a:t>
            </a:r>
            <a:r>
              <a:rPr lang="cs-CZ" sz="2400" baseline="-25000" dirty="0" err="1"/>
              <a:t>A</a:t>
            </a:r>
            <a:r>
              <a:rPr lang="cs-CZ" sz="2400" dirty="0" smtClean="0"/>
              <a:t>)</a:t>
            </a:r>
            <a:endParaRPr lang="cs-CZ" sz="2400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3186665" y="2339588"/>
            <a:ext cx="414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x</a:t>
            </a:r>
            <a:r>
              <a:rPr lang="cs-CZ" baseline="-25000" dirty="0" err="1" smtClean="0"/>
              <a:t>A</a:t>
            </a:r>
            <a:endParaRPr lang="cs-CZ" baseline="-25000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4283968" y="342900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y</a:t>
            </a:r>
            <a:r>
              <a:rPr lang="cs-CZ" baseline="-25000" dirty="0" err="1" smtClean="0"/>
              <a:t>A</a:t>
            </a:r>
            <a:endParaRPr lang="cs-CZ" baseline="-25000" dirty="0"/>
          </a:p>
        </p:txBody>
      </p:sp>
    </p:spTree>
    <p:extLst>
      <p:ext uri="{BB962C8B-B14F-4D97-AF65-F5344CB8AC3E}">
        <p14:creationId xmlns:p14="http://schemas.microsoft.com/office/powerpoint/2010/main" val="103507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784976" cy="2016224"/>
          </a:xfrm>
        </p:spPr>
        <p:txBody>
          <a:bodyPr>
            <a:normAutofit/>
          </a:bodyPr>
          <a:lstStyle/>
          <a:p>
            <a:r>
              <a:rPr lang="cs-CZ" sz="3200" dirty="0" smtClean="0"/>
              <a:t>Úloha 1 </a:t>
            </a:r>
            <a:br>
              <a:rPr lang="cs-CZ" sz="3200" dirty="0" smtClean="0"/>
            </a:br>
            <a:r>
              <a:rPr lang="cs-CZ" sz="3200" dirty="0" smtClean="0"/>
              <a:t>Zobrazte vrcholy kvádru ABCDEFGH, </a:t>
            </a:r>
            <a:br>
              <a:rPr lang="cs-CZ" sz="3200" dirty="0" smtClean="0"/>
            </a:br>
            <a:r>
              <a:rPr lang="cs-CZ" sz="3200" dirty="0" smtClean="0"/>
              <a:t>je-li A</a:t>
            </a:r>
            <a:r>
              <a:rPr lang="en-US" sz="3200" dirty="0" smtClean="0"/>
              <a:t>[</a:t>
            </a:r>
            <a:r>
              <a:rPr lang="cs-CZ" sz="3200" dirty="0"/>
              <a:t>3</a:t>
            </a:r>
            <a:r>
              <a:rPr lang="cs-CZ" sz="3200" dirty="0" smtClean="0"/>
              <a:t>, 2, -2</a:t>
            </a:r>
            <a:r>
              <a:rPr lang="en-US" sz="3200" dirty="0" smtClean="0"/>
              <a:t>]</a:t>
            </a:r>
            <a:r>
              <a:rPr lang="cs-CZ" sz="3200" dirty="0" smtClean="0"/>
              <a:t>, B</a:t>
            </a:r>
            <a:r>
              <a:rPr lang="en-US" sz="3200" dirty="0" smtClean="0"/>
              <a:t>[</a:t>
            </a:r>
            <a:r>
              <a:rPr lang="cs-CZ" sz="3200" dirty="0" smtClean="0"/>
              <a:t>-3, 2, -2</a:t>
            </a:r>
            <a:r>
              <a:rPr lang="en-US" sz="3200" dirty="0" smtClean="0"/>
              <a:t>]</a:t>
            </a:r>
            <a:r>
              <a:rPr lang="cs-CZ" sz="3200" dirty="0" smtClean="0"/>
              <a:t>, C</a:t>
            </a:r>
            <a:r>
              <a:rPr lang="en-US" sz="3200" dirty="0" smtClean="0"/>
              <a:t>[</a:t>
            </a:r>
            <a:r>
              <a:rPr lang="cs-CZ" sz="3200" dirty="0" smtClean="0"/>
              <a:t>-3, -1, -2</a:t>
            </a:r>
            <a:r>
              <a:rPr lang="en-US" sz="3200" dirty="0" smtClean="0"/>
              <a:t>]</a:t>
            </a:r>
            <a:r>
              <a:rPr lang="cs-CZ" sz="3200" dirty="0" smtClean="0"/>
              <a:t>, G</a:t>
            </a:r>
            <a:r>
              <a:rPr lang="en-US" sz="3200" dirty="0" smtClean="0"/>
              <a:t>[</a:t>
            </a:r>
            <a:r>
              <a:rPr lang="cs-CZ" sz="3200" dirty="0" smtClean="0"/>
              <a:t>-3, -1, 4</a:t>
            </a:r>
            <a:r>
              <a:rPr lang="en-US" sz="3200" dirty="0" smtClean="0"/>
              <a:t>]</a:t>
            </a:r>
            <a:r>
              <a:rPr lang="cs-CZ" sz="3200" dirty="0" smtClean="0"/>
              <a:t> </a:t>
            </a:r>
            <a:endParaRPr lang="cs-CZ" sz="32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cxnSp>
        <p:nvCxnSpPr>
          <p:cNvPr id="4" name="Přímá spojnice 3"/>
          <p:cNvCxnSpPr/>
          <p:nvPr/>
        </p:nvCxnSpPr>
        <p:spPr>
          <a:xfrm>
            <a:off x="987826" y="3429000"/>
            <a:ext cx="7200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>
            <a:endCxn id="5" idx="0"/>
          </p:cNvCxnSpPr>
          <p:nvPr/>
        </p:nvCxnSpPr>
        <p:spPr>
          <a:xfrm>
            <a:off x="4567808" y="3140968"/>
            <a:ext cx="4192" cy="32153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Skupina 14"/>
          <p:cNvGrpSpPr/>
          <p:nvPr/>
        </p:nvGrpSpPr>
        <p:grpSpPr>
          <a:xfrm>
            <a:off x="2348658" y="2657834"/>
            <a:ext cx="138235" cy="144016"/>
            <a:chOff x="2342642" y="4077072"/>
            <a:chExt cx="138235" cy="144016"/>
          </a:xfrm>
        </p:grpSpPr>
        <p:cxnSp>
          <p:nvCxnSpPr>
            <p:cNvPr id="9" name="Přímá spojnice 8"/>
            <p:cNvCxnSpPr/>
            <p:nvPr/>
          </p:nvCxnSpPr>
          <p:spPr>
            <a:xfrm>
              <a:off x="2411760" y="4077072"/>
              <a:ext cx="0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Přímá spojnice 10"/>
            <p:cNvCxnSpPr/>
            <p:nvPr/>
          </p:nvCxnSpPr>
          <p:spPr>
            <a:xfrm flipH="1">
              <a:off x="2342642" y="4139817"/>
              <a:ext cx="1382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Skupina 15"/>
          <p:cNvGrpSpPr/>
          <p:nvPr/>
        </p:nvGrpSpPr>
        <p:grpSpPr>
          <a:xfrm>
            <a:off x="6673093" y="2636912"/>
            <a:ext cx="138235" cy="144016"/>
            <a:chOff x="2342642" y="4077072"/>
            <a:chExt cx="138235" cy="144016"/>
          </a:xfrm>
        </p:grpSpPr>
        <p:cxnSp>
          <p:nvCxnSpPr>
            <p:cNvPr id="17" name="Přímá spojnice 16"/>
            <p:cNvCxnSpPr/>
            <p:nvPr/>
          </p:nvCxnSpPr>
          <p:spPr>
            <a:xfrm>
              <a:off x="2411760" y="4077072"/>
              <a:ext cx="0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Přímá spojnice 17"/>
            <p:cNvCxnSpPr/>
            <p:nvPr/>
          </p:nvCxnSpPr>
          <p:spPr>
            <a:xfrm flipH="1">
              <a:off x="2342642" y="4139817"/>
              <a:ext cx="1382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Skupina 18"/>
          <p:cNvGrpSpPr/>
          <p:nvPr/>
        </p:nvGrpSpPr>
        <p:grpSpPr>
          <a:xfrm>
            <a:off x="2348658" y="4761148"/>
            <a:ext cx="138235" cy="144016"/>
            <a:chOff x="2342642" y="4077072"/>
            <a:chExt cx="138235" cy="144016"/>
          </a:xfrm>
        </p:grpSpPr>
        <p:cxnSp>
          <p:nvCxnSpPr>
            <p:cNvPr id="20" name="Přímá spojnice 19"/>
            <p:cNvCxnSpPr/>
            <p:nvPr/>
          </p:nvCxnSpPr>
          <p:spPr>
            <a:xfrm>
              <a:off x="2411760" y="4077072"/>
              <a:ext cx="0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Přímá spojnice 20"/>
            <p:cNvCxnSpPr/>
            <p:nvPr/>
          </p:nvCxnSpPr>
          <p:spPr>
            <a:xfrm flipH="1">
              <a:off x="2342642" y="4139817"/>
              <a:ext cx="1382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Skupina 21"/>
          <p:cNvGrpSpPr/>
          <p:nvPr/>
        </p:nvGrpSpPr>
        <p:grpSpPr>
          <a:xfrm>
            <a:off x="6660231" y="4771155"/>
            <a:ext cx="138235" cy="144016"/>
            <a:chOff x="2342642" y="4077072"/>
            <a:chExt cx="138235" cy="144016"/>
          </a:xfrm>
        </p:grpSpPr>
        <p:cxnSp>
          <p:nvCxnSpPr>
            <p:cNvPr id="23" name="Přímá spojnice 22"/>
            <p:cNvCxnSpPr/>
            <p:nvPr/>
          </p:nvCxnSpPr>
          <p:spPr>
            <a:xfrm>
              <a:off x="2411760" y="4077072"/>
              <a:ext cx="0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Přímá spojnice 23"/>
            <p:cNvCxnSpPr/>
            <p:nvPr/>
          </p:nvCxnSpPr>
          <p:spPr>
            <a:xfrm flipH="1">
              <a:off x="2342642" y="4139817"/>
              <a:ext cx="1382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ovéPole 24"/>
          <p:cNvSpPr txBox="1"/>
          <p:nvPr/>
        </p:nvSpPr>
        <p:spPr>
          <a:xfrm>
            <a:off x="2023524" y="515719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A</a:t>
            </a:r>
            <a:r>
              <a:rPr lang="cs-CZ" baseline="-25000" dirty="0" smtClean="0"/>
              <a:t>1</a:t>
            </a:r>
            <a:r>
              <a:rPr lang="cs-CZ" dirty="0" smtClean="0"/>
              <a:t>(-2) = E</a:t>
            </a:r>
            <a:r>
              <a:rPr lang="cs-CZ" baseline="-25000" dirty="0" smtClean="0"/>
              <a:t>1</a:t>
            </a:r>
            <a:r>
              <a:rPr lang="cs-CZ" dirty="0" smtClean="0"/>
              <a:t>(4)</a:t>
            </a:r>
            <a:endParaRPr lang="cs-CZ" dirty="0"/>
          </a:p>
        </p:txBody>
      </p:sp>
      <p:sp>
        <p:nvSpPr>
          <p:cNvPr id="26" name="TextovéPole 25"/>
          <p:cNvSpPr txBox="1"/>
          <p:nvPr/>
        </p:nvSpPr>
        <p:spPr>
          <a:xfrm>
            <a:off x="1514785" y="295630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D</a:t>
            </a:r>
            <a:r>
              <a:rPr lang="cs-CZ" baseline="-25000" dirty="0" smtClean="0"/>
              <a:t>1</a:t>
            </a:r>
            <a:r>
              <a:rPr lang="cs-CZ" dirty="0" smtClean="0"/>
              <a:t>(-2) = H</a:t>
            </a:r>
            <a:r>
              <a:rPr lang="cs-CZ" baseline="-25000" dirty="0" smtClean="0"/>
              <a:t>1</a:t>
            </a:r>
            <a:r>
              <a:rPr lang="cs-CZ" dirty="0" smtClean="0"/>
              <a:t>(4)</a:t>
            </a:r>
            <a:endParaRPr lang="cs-CZ" dirty="0"/>
          </a:p>
        </p:txBody>
      </p:sp>
      <p:sp>
        <p:nvSpPr>
          <p:cNvPr id="27" name="TextovéPole 26"/>
          <p:cNvSpPr txBox="1"/>
          <p:nvPr/>
        </p:nvSpPr>
        <p:spPr>
          <a:xfrm>
            <a:off x="5940152" y="5132784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B</a:t>
            </a:r>
            <a:r>
              <a:rPr lang="cs-CZ" baseline="-25000" dirty="0" smtClean="0"/>
              <a:t>1</a:t>
            </a:r>
            <a:r>
              <a:rPr lang="cs-CZ" dirty="0" smtClean="0"/>
              <a:t>(-2) = F</a:t>
            </a:r>
            <a:r>
              <a:rPr lang="cs-CZ" baseline="-25000" dirty="0" smtClean="0"/>
              <a:t>1</a:t>
            </a:r>
            <a:r>
              <a:rPr lang="cs-CZ" dirty="0" smtClean="0"/>
              <a:t>(4)</a:t>
            </a:r>
            <a:endParaRPr lang="cs-CZ" dirty="0"/>
          </a:p>
        </p:txBody>
      </p:sp>
      <p:sp>
        <p:nvSpPr>
          <p:cNvPr id="28" name="TextovéPole 27"/>
          <p:cNvSpPr txBox="1"/>
          <p:nvPr/>
        </p:nvSpPr>
        <p:spPr>
          <a:xfrm>
            <a:off x="5918110" y="295630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C</a:t>
            </a:r>
            <a:r>
              <a:rPr lang="cs-CZ" baseline="-25000" dirty="0" smtClean="0"/>
              <a:t>1</a:t>
            </a:r>
            <a:r>
              <a:rPr lang="cs-CZ" dirty="0" smtClean="0"/>
              <a:t>(-2) = G</a:t>
            </a:r>
            <a:r>
              <a:rPr lang="cs-CZ" baseline="-25000" dirty="0" smtClean="0"/>
              <a:t>1</a:t>
            </a:r>
            <a:r>
              <a:rPr lang="cs-CZ" dirty="0" smtClean="0"/>
              <a:t>(4)</a:t>
            </a:r>
            <a:endParaRPr lang="cs-CZ" dirty="0"/>
          </a:p>
        </p:txBody>
      </p:sp>
      <p:sp>
        <p:nvSpPr>
          <p:cNvPr id="29" name="TextovéPole 28"/>
          <p:cNvSpPr txBox="1"/>
          <p:nvPr/>
        </p:nvSpPr>
        <p:spPr>
          <a:xfrm>
            <a:off x="8028384" y="357301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x</a:t>
            </a:r>
            <a:r>
              <a:rPr lang="cs-CZ" baseline="-25000" dirty="0" smtClean="0"/>
              <a:t>1</a:t>
            </a:r>
            <a:endParaRPr lang="cs-CZ" baseline="-25000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4644008" y="5877272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y</a:t>
            </a:r>
            <a:r>
              <a:rPr lang="cs-CZ" baseline="-25000" dirty="0" smtClean="0"/>
              <a:t>1</a:t>
            </a:r>
            <a:endParaRPr lang="cs-CZ" baseline="-25000" dirty="0"/>
          </a:p>
        </p:txBody>
      </p:sp>
    </p:spTree>
    <p:extLst>
      <p:ext uri="{BB962C8B-B14F-4D97-AF65-F5344CB8AC3E}">
        <p14:creationId xmlns:p14="http://schemas.microsoft.com/office/powerpoint/2010/main" val="142112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67128" cy="1858218"/>
          </a:xfrm>
        </p:spPr>
        <p:txBody>
          <a:bodyPr>
            <a:normAutofit/>
          </a:bodyPr>
          <a:lstStyle/>
          <a:p>
            <a:r>
              <a:rPr lang="cs-CZ" dirty="0"/>
              <a:t>p</a:t>
            </a:r>
            <a:r>
              <a:rPr lang="cs-CZ" dirty="0" smtClean="0"/>
              <a:t>růmět přímky a = AB 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pSp>
        <p:nvGrpSpPr>
          <p:cNvPr id="3" name="Skupina 2"/>
          <p:cNvGrpSpPr/>
          <p:nvPr/>
        </p:nvGrpSpPr>
        <p:grpSpPr>
          <a:xfrm>
            <a:off x="1665919" y="1988840"/>
            <a:ext cx="5040560" cy="3888432"/>
            <a:chOff x="1691680" y="1988840"/>
            <a:chExt cx="5040560" cy="3888432"/>
          </a:xfrm>
        </p:grpSpPr>
        <p:cxnSp>
          <p:nvCxnSpPr>
            <p:cNvPr id="6" name="Přímá spojnice 5"/>
            <p:cNvCxnSpPr/>
            <p:nvPr/>
          </p:nvCxnSpPr>
          <p:spPr>
            <a:xfrm>
              <a:off x="1691680" y="2708920"/>
              <a:ext cx="50405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7"/>
            <p:cNvCxnSpPr/>
            <p:nvPr/>
          </p:nvCxnSpPr>
          <p:spPr>
            <a:xfrm>
              <a:off x="4211960" y="1988840"/>
              <a:ext cx="0" cy="388843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Skupina 3"/>
          <p:cNvGrpSpPr/>
          <p:nvPr/>
        </p:nvGrpSpPr>
        <p:grpSpPr>
          <a:xfrm>
            <a:off x="1665919" y="2715193"/>
            <a:ext cx="3482145" cy="2883339"/>
            <a:chOff x="1665919" y="2715193"/>
            <a:chExt cx="3482145" cy="2883339"/>
          </a:xfrm>
        </p:grpSpPr>
        <p:sp>
          <p:nvSpPr>
            <p:cNvPr id="9" name="TextovéPole 8"/>
            <p:cNvSpPr txBox="1"/>
            <p:nvPr/>
          </p:nvSpPr>
          <p:spPr>
            <a:xfrm>
              <a:off x="4211960" y="2715193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dirty="0" smtClean="0"/>
                <a:t>O = z</a:t>
              </a:r>
              <a:r>
                <a:rPr lang="cs-CZ" baseline="-25000" dirty="0" smtClean="0"/>
                <a:t>1</a:t>
              </a:r>
              <a:endParaRPr lang="cs-CZ" baseline="-25000" dirty="0"/>
            </a:p>
          </p:txBody>
        </p:sp>
        <p:sp>
          <p:nvSpPr>
            <p:cNvPr id="10" name="TextovéPole 9"/>
            <p:cNvSpPr txBox="1"/>
            <p:nvPr/>
          </p:nvSpPr>
          <p:spPr>
            <a:xfrm>
              <a:off x="1665919" y="2741223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dirty="0" smtClean="0"/>
                <a:t>x</a:t>
              </a:r>
              <a:r>
                <a:rPr lang="cs-CZ" baseline="-25000" dirty="0" smtClean="0"/>
                <a:t>1</a:t>
              </a:r>
              <a:endParaRPr lang="cs-CZ" baseline="-25000" dirty="0"/>
            </a:p>
          </p:txBody>
        </p:sp>
        <p:sp>
          <p:nvSpPr>
            <p:cNvPr id="11" name="TextovéPole 10"/>
            <p:cNvSpPr txBox="1"/>
            <p:nvPr/>
          </p:nvSpPr>
          <p:spPr>
            <a:xfrm>
              <a:off x="4355976" y="5229200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dirty="0" smtClean="0"/>
                <a:t>y</a:t>
              </a:r>
              <a:r>
                <a:rPr lang="cs-CZ" baseline="-25000" dirty="0" smtClean="0"/>
                <a:t>1</a:t>
              </a:r>
              <a:endParaRPr lang="cs-CZ" baseline="-25000" dirty="0"/>
            </a:p>
          </p:txBody>
        </p:sp>
      </p:grpSp>
      <p:sp>
        <p:nvSpPr>
          <p:cNvPr id="16" name="TextovéPole 15"/>
          <p:cNvSpPr txBox="1"/>
          <p:nvPr/>
        </p:nvSpPr>
        <p:spPr>
          <a:xfrm>
            <a:off x="2627784" y="3567499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A</a:t>
            </a:r>
            <a:r>
              <a:rPr lang="cs-CZ" sz="2400" baseline="-25000" dirty="0" smtClean="0"/>
              <a:t>1</a:t>
            </a:r>
            <a:r>
              <a:rPr lang="cs-CZ" sz="2400" dirty="0" smtClean="0"/>
              <a:t>(</a:t>
            </a:r>
            <a:r>
              <a:rPr lang="cs-CZ" sz="2400" dirty="0" err="1" smtClean="0"/>
              <a:t>z</a:t>
            </a:r>
            <a:r>
              <a:rPr lang="cs-CZ" sz="2400" baseline="-25000" dirty="0" err="1"/>
              <a:t>A</a:t>
            </a:r>
            <a:r>
              <a:rPr lang="cs-CZ" sz="2400" dirty="0" smtClean="0"/>
              <a:t>)</a:t>
            </a:r>
            <a:endParaRPr lang="cs-CZ" sz="2400" dirty="0"/>
          </a:p>
        </p:txBody>
      </p:sp>
      <p:grpSp>
        <p:nvGrpSpPr>
          <p:cNvPr id="19" name="Skupina 18"/>
          <p:cNvGrpSpPr/>
          <p:nvPr/>
        </p:nvGrpSpPr>
        <p:grpSpPr>
          <a:xfrm>
            <a:off x="3111928" y="3376262"/>
            <a:ext cx="138235" cy="144016"/>
            <a:chOff x="2342642" y="4077072"/>
            <a:chExt cx="138235" cy="144016"/>
          </a:xfrm>
        </p:grpSpPr>
        <p:cxnSp>
          <p:nvCxnSpPr>
            <p:cNvPr id="20" name="Přímá spojnice 19"/>
            <p:cNvCxnSpPr/>
            <p:nvPr/>
          </p:nvCxnSpPr>
          <p:spPr>
            <a:xfrm>
              <a:off x="2411760" y="4077072"/>
              <a:ext cx="0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Přímá spojnice 20"/>
            <p:cNvCxnSpPr/>
            <p:nvPr/>
          </p:nvCxnSpPr>
          <p:spPr>
            <a:xfrm flipH="1">
              <a:off x="2342642" y="4139817"/>
              <a:ext cx="1382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Skupina 21"/>
          <p:cNvGrpSpPr/>
          <p:nvPr/>
        </p:nvGrpSpPr>
        <p:grpSpPr>
          <a:xfrm>
            <a:off x="6009269" y="1916832"/>
            <a:ext cx="138235" cy="144016"/>
            <a:chOff x="2342642" y="4077072"/>
            <a:chExt cx="138235" cy="144016"/>
          </a:xfrm>
        </p:grpSpPr>
        <p:cxnSp>
          <p:nvCxnSpPr>
            <p:cNvPr id="23" name="Přímá spojnice 22"/>
            <p:cNvCxnSpPr/>
            <p:nvPr/>
          </p:nvCxnSpPr>
          <p:spPr>
            <a:xfrm>
              <a:off x="2411760" y="4077072"/>
              <a:ext cx="0" cy="14401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Přímá spojnice 23"/>
            <p:cNvCxnSpPr/>
            <p:nvPr/>
          </p:nvCxnSpPr>
          <p:spPr>
            <a:xfrm flipH="1">
              <a:off x="2342642" y="4139817"/>
              <a:ext cx="13823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ovéPole 24"/>
          <p:cNvSpPr txBox="1"/>
          <p:nvPr/>
        </p:nvSpPr>
        <p:spPr>
          <a:xfrm>
            <a:off x="6122876" y="2221292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B</a:t>
            </a:r>
            <a:r>
              <a:rPr lang="cs-CZ" sz="2400" baseline="-25000" dirty="0" smtClean="0"/>
              <a:t>1</a:t>
            </a:r>
            <a:r>
              <a:rPr lang="cs-CZ" sz="2400" dirty="0" smtClean="0"/>
              <a:t>(</a:t>
            </a:r>
            <a:r>
              <a:rPr lang="cs-CZ" sz="2400" dirty="0" err="1" smtClean="0"/>
              <a:t>z</a:t>
            </a:r>
            <a:r>
              <a:rPr lang="cs-CZ" sz="2400" baseline="-25000" dirty="0" err="1" smtClean="0"/>
              <a:t>B</a:t>
            </a:r>
            <a:r>
              <a:rPr lang="cs-CZ" sz="2400" dirty="0" smtClean="0"/>
              <a:t>)</a:t>
            </a:r>
            <a:endParaRPr lang="cs-CZ" sz="2400" dirty="0"/>
          </a:p>
        </p:txBody>
      </p:sp>
      <p:cxnSp>
        <p:nvCxnSpPr>
          <p:cNvPr id="12" name="Přímá spojnice 11"/>
          <p:cNvCxnSpPr/>
          <p:nvPr/>
        </p:nvCxnSpPr>
        <p:spPr>
          <a:xfrm flipV="1">
            <a:off x="1989955" y="1508178"/>
            <a:ext cx="5030317" cy="25443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ovéPole 25"/>
          <p:cNvSpPr txBox="1"/>
          <p:nvPr/>
        </p:nvSpPr>
        <p:spPr>
          <a:xfrm>
            <a:off x="1665919" y="4221088"/>
            <a:ext cx="457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a</a:t>
            </a:r>
            <a:r>
              <a:rPr lang="cs-CZ" baseline="-25000" dirty="0" smtClean="0"/>
              <a:t>1</a:t>
            </a:r>
            <a:endParaRPr lang="cs-CZ" baseline="-25000" dirty="0"/>
          </a:p>
        </p:txBody>
      </p:sp>
    </p:spTree>
    <p:extLst>
      <p:ext uri="{BB962C8B-B14F-4D97-AF65-F5344CB8AC3E}">
        <p14:creationId xmlns:p14="http://schemas.microsoft.com/office/powerpoint/2010/main" val="389161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přímka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124744"/>
            <a:ext cx="7776864" cy="4608512"/>
          </a:xfrm>
        </p:spPr>
        <p:txBody>
          <a:bodyPr>
            <a:normAutofit/>
          </a:bodyPr>
          <a:lstStyle/>
          <a:p>
            <a:r>
              <a:rPr lang="cs-CZ" sz="3600" dirty="0" smtClean="0"/>
              <a:t>stopník (P)</a:t>
            </a:r>
          </a:p>
          <a:p>
            <a:pPr marL="0" indent="0">
              <a:buNone/>
            </a:pPr>
            <a:r>
              <a:rPr lang="cs-CZ" sz="2400" dirty="0"/>
              <a:t>p</a:t>
            </a:r>
            <a:r>
              <a:rPr lang="cs-CZ" sz="2400" dirty="0" smtClean="0"/>
              <a:t>růnik přímky s průmětnou</a:t>
            </a:r>
          </a:p>
          <a:p>
            <a:r>
              <a:rPr lang="cs-CZ" sz="3600" dirty="0" smtClean="0"/>
              <a:t>interval (i)</a:t>
            </a:r>
          </a:p>
          <a:p>
            <a:pPr marL="0" indent="0">
              <a:buNone/>
            </a:pPr>
            <a:r>
              <a:rPr lang="cs-CZ" sz="2400" dirty="0"/>
              <a:t>v</a:t>
            </a:r>
            <a:r>
              <a:rPr lang="cs-CZ" sz="2400" dirty="0" smtClean="0"/>
              <a:t>zdálenost bodů se sousedními celočíselnými kótami</a:t>
            </a:r>
          </a:p>
          <a:p>
            <a:r>
              <a:rPr lang="cs-CZ" sz="3600" dirty="0"/>
              <a:t>odchylka od </a:t>
            </a:r>
            <a:r>
              <a:rPr lang="cs-CZ" sz="3600" dirty="0" smtClean="0"/>
              <a:t>průmětny (spádový úhel)</a:t>
            </a:r>
          </a:p>
          <a:p>
            <a:pPr marL="0" indent="0">
              <a:buNone/>
            </a:pPr>
            <a:r>
              <a:rPr lang="cs-CZ" sz="2400" dirty="0" smtClean="0"/>
              <a:t>úhel, který svírá přímka a její pravoúhlý průmět</a:t>
            </a:r>
            <a:endParaRPr lang="cs-CZ" sz="2400" dirty="0"/>
          </a:p>
          <a:p>
            <a:r>
              <a:rPr lang="cs-CZ" sz="3600" dirty="0"/>
              <a:t>s</a:t>
            </a:r>
            <a:r>
              <a:rPr lang="cs-CZ" sz="3600" dirty="0" smtClean="0"/>
              <a:t>pád (s)</a:t>
            </a:r>
          </a:p>
          <a:p>
            <a:pPr marL="0" indent="0">
              <a:buNone/>
            </a:pPr>
            <a:r>
              <a:rPr lang="cs-CZ" sz="2400" dirty="0" smtClean="0"/>
              <a:t>tangenta spádového úhlu 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5580112" y="5301208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 smtClean="0"/>
              <a:t>S = 1/i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59396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80920" cy="3528392"/>
          </a:xfrm>
        </p:spPr>
        <p:txBody>
          <a:bodyPr>
            <a:normAutofit/>
          </a:bodyPr>
          <a:lstStyle/>
          <a:p>
            <a:r>
              <a:rPr lang="cs-CZ" sz="3200" dirty="0" smtClean="0"/>
              <a:t>Úloha 2 </a:t>
            </a:r>
            <a:br>
              <a:rPr lang="cs-CZ" sz="3200" dirty="0" smtClean="0"/>
            </a:br>
            <a:r>
              <a:rPr lang="cs-CZ" sz="3200" dirty="0" smtClean="0"/>
              <a:t>Je dána krychle  ABCDEFGH,  A</a:t>
            </a:r>
            <a:r>
              <a:rPr lang="en-US" sz="3200" dirty="0" smtClean="0"/>
              <a:t>[</a:t>
            </a:r>
            <a:r>
              <a:rPr lang="cs-CZ" sz="3200" dirty="0" smtClean="0"/>
              <a:t>0, </a:t>
            </a:r>
            <a:r>
              <a:rPr lang="cs-CZ" sz="3200" dirty="0"/>
              <a:t>0</a:t>
            </a:r>
            <a:r>
              <a:rPr lang="cs-CZ" sz="3200" dirty="0" smtClean="0"/>
              <a:t>, 0</a:t>
            </a:r>
            <a:r>
              <a:rPr lang="en-US" sz="3200" dirty="0" smtClean="0"/>
              <a:t>]</a:t>
            </a:r>
            <a:r>
              <a:rPr lang="cs-CZ" sz="3200" dirty="0" smtClean="0"/>
              <a:t>, B</a:t>
            </a:r>
            <a:r>
              <a:rPr lang="en-US" sz="3200" dirty="0" smtClean="0"/>
              <a:t>[</a:t>
            </a:r>
            <a:r>
              <a:rPr lang="cs-CZ" sz="3200" dirty="0"/>
              <a:t>0</a:t>
            </a:r>
            <a:r>
              <a:rPr lang="cs-CZ" sz="3200" dirty="0" smtClean="0"/>
              <a:t>, </a:t>
            </a:r>
            <a:r>
              <a:rPr lang="cs-CZ" sz="3200" dirty="0"/>
              <a:t>4</a:t>
            </a:r>
            <a:r>
              <a:rPr lang="cs-CZ" sz="3200" dirty="0" smtClean="0"/>
              <a:t>, 0</a:t>
            </a:r>
            <a:r>
              <a:rPr lang="en-US" sz="3200" dirty="0" smtClean="0"/>
              <a:t>]</a:t>
            </a:r>
            <a:r>
              <a:rPr lang="cs-CZ" sz="3200" dirty="0" smtClean="0"/>
              <a:t>, D</a:t>
            </a:r>
            <a:r>
              <a:rPr lang="en-US" sz="3200" dirty="0" smtClean="0"/>
              <a:t>[</a:t>
            </a:r>
            <a:r>
              <a:rPr lang="cs-CZ" sz="3200" dirty="0" smtClean="0"/>
              <a:t>-4, 0, 0</a:t>
            </a:r>
            <a:r>
              <a:rPr lang="en-US" sz="3200" dirty="0" smtClean="0"/>
              <a:t>]</a:t>
            </a:r>
            <a:r>
              <a:rPr lang="cs-CZ" sz="3200" dirty="0" smtClean="0"/>
              <a:t>, E</a:t>
            </a:r>
            <a:r>
              <a:rPr lang="en-US" sz="3200" dirty="0" smtClean="0"/>
              <a:t>[</a:t>
            </a:r>
            <a:r>
              <a:rPr lang="cs-CZ" sz="3200" dirty="0" smtClean="0"/>
              <a:t>0, 0, 4</a:t>
            </a:r>
            <a:r>
              <a:rPr lang="en-US" sz="3200" dirty="0" smtClean="0"/>
              <a:t>]</a:t>
            </a:r>
            <a:r>
              <a:rPr lang="cs-CZ" sz="3200" dirty="0" smtClean="0"/>
              <a:t>. Určete stopník, interval, spád a odchylku od průmětny přímky AG, v níž leží tělesová úhlopříčka krychle.   </a:t>
            </a:r>
            <a:endParaRPr lang="cs-CZ" sz="32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ovéPole 2"/>
              <p:cNvSpPr txBox="1"/>
              <p:nvPr/>
            </p:nvSpPr>
            <p:spPr>
              <a:xfrm>
                <a:off x="1619672" y="4683911"/>
                <a:ext cx="7200800" cy="496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dirty="0" smtClean="0"/>
                  <a:t>Řešení: stopník – bod A, interval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cs-CZ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cs-CZ" b="0" i="1" smtClean="0">
                            <a:latin typeface="Cambria Math"/>
                          </a:rPr>
                          <m:t>2</m:t>
                        </m:r>
                      </m:e>
                    </m:rad>
                  </m:oMath>
                </a14:m>
                <a:r>
                  <a:rPr lang="cs-CZ" dirty="0" smtClean="0"/>
                  <a:t> , spád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cs-CZ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cs-CZ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cs-CZ" b="0" i="1" smtClean="0">
                                <a:latin typeface="Cambria Math"/>
                              </a:rPr>
                              <m:t>2</m:t>
                            </m:r>
                          </m:e>
                        </m:rad>
                      </m:den>
                    </m:f>
                  </m:oMath>
                </a14:m>
                <a:r>
                  <a:rPr lang="cs-CZ" dirty="0" smtClean="0"/>
                  <a:t>, odchylka </a:t>
                </a:r>
                <a:r>
                  <a:rPr lang="cs-CZ" dirty="0" err="1" smtClean="0"/>
                  <a:t>arctg</a:t>
                </a:r>
                <a:r>
                  <a:rPr lang="cs-CZ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i="1">
                            <a:latin typeface="Cambria Math"/>
                          </a:rPr>
                        </m:ctrlPr>
                      </m:fPr>
                      <m:num>
                        <m:r>
                          <a:rPr lang="cs-CZ" i="1">
                            <a:latin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cs-CZ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cs-CZ" i="1">
                                <a:latin typeface="Cambria Math"/>
                              </a:rPr>
                              <m:t>2</m:t>
                            </m:r>
                          </m:e>
                        </m:rad>
                      </m:den>
                    </m:f>
                  </m:oMath>
                </a14:m>
                <a:r>
                  <a:rPr lang="cs-CZ" dirty="0" smtClean="0"/>
                  <a:t>   </a:t>
                </a:r>
                <a:endParaRPr lang="cs-CZ" dirty="0"/>
              </a:p>
            </p:txBody>
          </p:sp>
        </mc:Choice>
        <mc:Fallback xmlns="">
          <p:sp>
            <p:nvSpPr>
              <p:cNvPr id="3" name="TextovéPo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4683911"/>
                <a:ext cx="7200800" cy="496996"/>
              </a:xfrm>
              <a:prstGeom prst="rect">
                <a:avLst/>
              </a:prstGeom>
              <a:blipFill rotWithShape="1">
                <a:blip r:embed="rId2"/>
                <a:stretch>
                  <a:fillRect l="-762" b="-4878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571544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128792" cy="1656184"/>
          </a:xfrm>
        </p:spPr>
        <p:txBody>
          <a:bodyPr>
            <a:normAutofit/>
          </a:bodyPr>
          <a:lstStyle/>
          <a:p>
            <a:r>
              <a:rPr lang="cs-CZ" dirty="0" smtClean="0"/>
              <a:t>Stupňování přímky 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79208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v</a:t>
            </a:r>
            <a:r>
              <a:rPr lang="cs-CZ" dirty="0" smtClean="0"/>
              <a:t>yznačit na přímce body s celočíselnými kótami</a:t>
            </a:r>
            <a:endParaRPr lang="cs-CZ" dirty="0"/>
          </a:p>
        </p:txBody>
      </p:sp>
      <p:cxnSp>
        <p:nvCxnSpPr>
          <p:cNvPr id="6" name="Přímá spojnice 5"/>
          <p:cNvCxnSpPr/>
          <p:nvPr/>
        </p:nvCxnSpPr>
        <p:spPr>
          <a:xfrm>
            <a:off x="827584" y="4149080"/>
            <a:ext cx="698477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1691680" y="4005064"/>
            <a:ext cx="0" cy="2880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>
            <a:off x="2411760" y="4005064"/>
            <a:ext cx="0" cy="2880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/>
        </p:nvCxnSpPr>
        <p:spPr>
          <a:xfrm>
            <a:off x="3131840" y="4006687"/>
            <a:ext cx="0" cy="2880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/>
        </p:nvCxnSpPr>
        <p:spPr>
          <a:xfrm>
            <a:off x="4572000" y="4006687"/>
            <a:ext cx="0" cy="2880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>
            <a:off x="3851920" y="4006687"/>
            <a:ext cx="0" cy="2880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/>
        </p:nvCxnSpPr>
        <p:spPr>
          <a:xfrm>
            <a:off x="6012160" y="4006687"/>
            <a:ext cx="0" cy="2880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/>
          <p:cNvCxnSpPr/>
          <p:nvPr/>
        </p:nvCxnSpPr>
        <p:spPr>
          <a:xfrm>
            <a:off x="5292080" y="4005064"/>
            <a:ext cx="0" cy="2880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/>
        </p:nvCxnSpPr>
        <p:spPr>
          <a:xfrm>
            <a:off x="6732240" y="4005064"/>
            <a:ext cx="0" cy="2880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ovéPole 16"/>
          <p:cNvSpPr txBox="1"/>
          <p:nvPr/>
        </p:nvSpPr>
        <p:spPr>
          <a:xfrm>
            <a:off x="2051720" y="4367606"/>
            <a:ext cx="926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A</a:t>
            </a:r>
            <a:r>
              <a:rPr lang="cs-CZ" baseline="-25000" dirty="0" smtClean="0"/>
              <a:t>1</a:t>
            </a:r>
            <a:r>
              <a:rPr lang="cs-CZ" dirty="0" smtClean="0"/>
              <a:t>(-2)</a:t>
            </a:r>
            <a:endParaRPr lang="cs-CZ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4828625" y="4367606"/>
            <a:ext cx="926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B</a:t>
            </a:r>
            <a:r>
              <a:rPr lang="cs-CZ" baseline="-25000" dirty="0" smtClean="0"/>
              <a:t>1</a:t>
            </a:r>
            <a:r>
              <a:rPr lang="cs-CZ" dirty="0" smtClean="0"/>
              <a:t>(2)</a:t>
            </a:r>
            <a:endParaRPr lang="cs-CZ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1463789" y="3634757"/>
            <a:ext cx="455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-3</a:t>
            </a:r>
            <a:endParaRPr lang="cs-CZ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3707904" y="3646098"/>
            <a:ext cx="455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0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4499992" y="3656432"/>
            <a:ext cx="455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</a:t>
            </a:r>
            <a:endParaRPr lang="cs-CZ" dirty="0"/>
          </a:p>
        </p:txBody>
      </p:sp>
      <p:sp>
        <p:nvSpPr>
          <p:cNvPr id="22" name="TextovéPole 21"/>
          <p:cNvSpPr txBox="1"/>
          <p:nvPr/>
        </p:nvSpPr>
        <p:spPr>
          <a:xfrm>
            <a:off x="5755534" y="3637355"/>
            <a:ext cx="455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3</a:t>
            </a:r>
          </a:p>
        </p:txBody>
      </p:sp>
      <p:sp>
        <p:nvSpPr>
          <p:cNvPr id="23" name="TextovéPole 22"/>
          <p:cNvSpPr txBox="1"/>
          <p:nvPr/>
        </p:nvSpPr>
        <p:spPr>
          <a:xfrm>
            <a:off x="2903949" y="3646098"/>
            <a:ext cx="455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-1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6098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3024336"/>
          </a:xfrm>
        </p:spPr>
        <p:txBody>
          <a:bodyPr>
            <a:normAutofit/>
          </a:bodyPr>
          <a:lstStyle/>
          <a:p>
            <a:r>
              <a:rPr lang="cs-CZ" dirty="0" smtClean="0"/>
              <a:t>Průmět roviny</a:t>
            </a:r>
            <a:br>
              <a:rPr lang="cs-CZ" dirty="0" smtClean="0"/>
            </a:b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stopa (průsečnice roviny a průmětny)</a:t>
            </a:r>
            <a:br>
              <a:rPr lang="cs-CZ" sz="2400" dirty="0" smtClean="0"/>
            </a:br>
            <a:r>
              <a:rPr lang="cs-CZ" sz="2400" dirty="0" smtClean="0"/>
              <a:t>horizontální přímka</a:t>
            </a:r>
            <a:endParaRPr lang="cs-CZ" sz="24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cxnSp>
        <p:nvCxnSpPr>
          <p:cNvPr id="7" name="Přímá spojnice 6"/>
          <p:cNvCxnSpPr/>
          <p:nvPr/>
        </p:nvCxnSpPr>
        <p:spPr>
          <a:xfrm>
            <a:off x="1691680" y="4149080"/>
            <a:ext cx="55446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>
            <a:off x="4572000" y="3717032"/>
            <a:ext cx="0" cy="23042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/>
          <p:cNvSpPr txBox="1"/>
          <p:nvPr/>
        </p:nvSpPr>
        <p:spPr>
          <a:xfrm>
            <a:off x="6925479" y="4264563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x</a:t>
            </a:r>
            <a:r>
              <a:rPr lang="cs-CZ" baseline="-25000" dirty="0" smtClean="0"/>
              <a:t>1</a:t>
            </a:r>
            <a:endParaRPr lang="cs-CZ" baseline="-250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4716016" y="573325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y</a:t>
            </a:r>
            <a:r>
              <a:rPr lang="cs-CZ" baseline="-25000" dirty="0" smtClean="0"/>
              <a:t>1</a:t>
            </a:r>
            <a:endParaRPr lang="cs-CZ" baseline="-25000" dirty="0"/>
          </a:p>
        </p:txBody>
      </p:sp>
      <p:cxnSp>
        <p:nvCxnSpPr>
          <p:cNvPr id="13" name="Přímá spojnice 12"/>
          <p:cNvCxnSpPr/>
          <p:nvPr/>
        </p:nvCxnSpPr>
        <p:spPr>
          <a:xfrm flipV="1">
            <a:off x="1979712" y="3717032"/>
            <a:ext cx="5544616" cy="220089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/>
        </p:nvCxnSpPr>
        <p:spPr>
          <a:xfrm flipV="1">
            <a:off x="1812911" y="3048635"/>
            <a:ext cx="5544616" cy="220089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/>
          <p:cNvSpPr txBox="1"/>
          <p:nvPr/>
        </p:nvSpPr>
        <p:spPr>
          <a:xfrm>
            <a:off x="7668344" y="335699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</a:t>
            </a:r>
            <a:r>
              <a:rPr lang="cs-CZ" baseline="-25000" dirty="0" smtClean="0"/>
              <a:t>1</a:t>
            </a:r>
            <a:r>
              <a:rPr lang="cs-CZ" dirty="0" smtClean="0"/>
              <a:t>(0)</a:t>
            </a:r>
            <a:endParaRPr lang="cs-CZ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7393295" y="2863969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h</a:t>
            </a:r>
            <a:r>
              <a:rPr lang="cs-CZ" baseline="-25000" dirty="0" smtClean="0"/>
              <a:t>1</a:t>
            </a:r>
            <a:r>
              <a:rPr lang="cs-CZ" dirty="0" smtClean="0"/>
              <a:t>(3)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665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Horizont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581</TotalTime>
  <Words>292</Words>
  <Application>Microsoft Office PowerPoint</Application>
  <PresentationFormat>Předvádění na obrazovce (4:3)</PresentationFormat>
  <Paragraphs>72</Paragraphs>
  <Slides>11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Motiv systému Office</vt:lpstr>
      <vt:lpstr>KÓTOVANÉ PROMÍTÁNÍ</vt:lpstr>
      <vt:lpstr>- pravoúhlé promítání na jednu (vodorovnou) průmětnu - pravoúhlý průmět bodu doplníme o kótu (z-ová souřadnice bodu) </vt:lpstr>
      <vt:lpstr>průmět bodu A[xA, yA, zA]</vt:lpstr>
      <vt:lpstr>Úloha 1  Zobrazte vrcholy kvádru ABCDEFGH,  je-li A[3, 2, -2], B[-3, 2, -2], C[-3, -1, -2], G[-3, -1, 4] </vt:lpstr>
      <vt:lpstr>průmět přímky a = AB </vt:lpstr>
      <vt:lpstr>přímka</vt:lpstr>
      <vt:lpstr>Úloha 2  Je dána krychle  ABCDEFGH,  A[0, 0, 0], B[0, 4, 0], D[-4, 0, 0], E[0, 0, 4]. Určete stopník, interval, spád a odchylku od průmětny přímky AG, v níž leží tělesová úhlopříčka krychle.   </vt:lpstr>
      <vt:lpstr>Stupňování přímky </vt:lpstr>
      <vt:lpstr>Průmět roviny  stopa (průsečnice roviny a průmětny) horizontální přímka</vt:lpstr>
      <vt:lpstr>Spádové měřítko roviny  vystupňovaná spádová přímka  (přímka kolmá na stopu ležící v dané rovině)</vt:lpstr>
      <vt:lpstr>Pokud není uvedeno jinak, použitý materiál je z vlastních zdrojů autora.   Zdroje:  POMYKALOVÁ, E.: Deskriptivní pro střední školy. 1. vydání. Praha: Prometheus, 2010. ISBN 978-80-7196-400-1.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Wagnerová Blanka</dc:creator>
  <cp:lastModifiedBy>Wagnerová Blanka</cp:lastModifiedBy>
  <cp:revision>52</cp:revision>
  <dcterms:created xsi:type="dcterms:W3CDTF">2013-08-27T05:25:40Z</dcterms:created>
  <dcterms:modified xsi:type="dcterms:W3CDTF">2014-02-18T12:13:34Z</dcterms:modified>
</cp:coreProperties>
</file>