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0" r:id="rId4"/>
    <p:sldId id="273" r:id="rId5"/>
    <p:sldId id="278" r:id="rId6"/>
    <p:sldId id="279" r:id="rId7"/>
    <p:sldId id="277" r:id="rId8"/>
    <p:sldId id="274" r:id="rId9"/>
    <p:sldId id="275" r:id="rId10"/>
    <p:sldId id="280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2204864"/>
            <a:ext cx="7772400" cy="1470025"/>
          </a:xfrm>
        </p:spPr>
        <p:txBody>
          <a:bodyPr/>
          <a:lstStyle/>
          <a:p>
            <a:r>
              <a:rPr lang="cs-CZ" dirty="0" smtClean="0"/>
              <a:t>KÓTOVANÉ PROMÍTÁNÍ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4208796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základní vlastnosti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kótovaného promítání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3024336"/>
          </a:xfrm>
        </p:spPr>
        <p:txBody>
          <a:bodyPr>
            <a:normAutofit/>
          </a:bodyPr>
          <a:lstStyle/>
          <a:p>
            <a:r>
              <a:rPr lang="cs-CZ" dirty="0" smtClean="0"/>
              <a:t>Spádové měřítko roviny</a:t>
            </a:r>
            <a:br>
              <a:rPr lang="cs-CZ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vystupňovaná spádová přímka </a:t>
            </a:r>
            <a:br>
              <a:rPr lang="cs-CZ" sz="2400" dirty="0" smtClean="0"/>
            </a:br>
            <a:r>
              <a:rPr lang="cs-CZ" sz="2400" dirty="0" smtClean="0"/>
              <a:t>(přímka kolmá na stopu ležící v dané rovině)</a:t>
            </a: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1691680" y="4149080"/>
            <a:ext cx="55446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572000" y="3212556"/>
            <a:ext cx="0" cy="2705366"/>
          </a:xfrm>
          <a:prstGeom prst="line">
            <a:avLst/>
          </a:prstGeom>
          <a:ln w="28575" cmpd="thickThin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6925479" y="426456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16016" y="5733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cxnSp>
        <p:nvCxnSpPr>
          <p:cNvPr id="13" name="Přímá spojnice 12"/>
          <p:cNvCxnSpPr/>
          <p:nvPr/>
        </p:nvCxnSpPr>
        <p:spPr>
          <a:xfrm>
            <a:off x="2123728" y="5589240"/>
            <a:ext cx="55446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875047" y="3429000"/>
            <a:ext cx="56819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7799144" y="53681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baseline="-25000" dirty="0" smtClean="0"/>
              <a:t>1</a:t>
            </a:r>
            <a:r>
              <a:rPr lang="cs-CZ" dirty="0" smtClean="0"/>
              <a:t>(0)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799144" y="32125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1</a:t>
            </a:r>
            <a:r>
              <a:rPr lang="cs-CZ" dirty="0" smtClean="0"/>
              <a:t>(3)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592926" y="3429000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572000" y="5219908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66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- pravoúhlé promítání na jednu (vodorovnou) průmětnu</a:t>
            </a:r>
            <a:br>
              <a:rPr lang="cs-CZ" dirty="0" smtClean="0"/>
            </a:br>
            <a:r>
              <a:rPr lang="cs-CZ" dirty="0" smtClean="0"/>
              <a:t>- pravoúhlý průmět bodu doplníme o </a:t>
            </a:r>
            <a:r>
              <a:rPr lang="cs-CZ" b="1" dirty="0" smtClean="0"/>
              <a:t>kótu </a:t>
            </a:r>
            <a:r>
              <a:rPr lang="cs-CZ" dirty="0" smtClean="0"/>
              <a:t>(z-</a:t>
            </a:r>
            <a:r>
              <a:rPr lang="cs-CZ" dirty="0" err="1" smtClean="0"/>
              <a:t>ová</a:t>
            </a:r>
            <a:r>
              <a:rPr lang="cs-CZ" dirty="0" smtClean="0"/>
              <a:t> souřadnice bodu)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858218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růmět bodu A</a:t>
            </a:r>
            <a:r>
              <a:rPr lang="en-US" dirty="0" smtClean="0"/>
              <a:t>[</a:t>
            </a:r>
            <a:r>
              <a:rPr lang="cs-CZ" dirty="0" err="1" smtClean="0"/>
              <a:t>x</a:t>
            </a:r>
            <a:r>
              <a:rPr lang="cs-CZ" baseline="-25000" dirty="0" err="1" smtClean="0"/>
              <a:t>A</a:t>
            </a:r>
            <a:r>
              <a:rPr lang="cs-CZ" dirty="0" smtClean="0"/>
              <a:t>, </a:t>
            </a:r>
            <a:r>
              <a:rPr lang="cs-CZ" dirty="0" err="1" smtClean="0"/>
              <a:t>y</a:t>
            </a:r>
            <a:r>
              <a:rPr lang="cs-CZ" baseline="-25000" dirty="0" err="1" smtClean="0"/>
              <a:t>A</a:t>
            </a:r>
            <a:r>
              <a:rPr lang="cs-CZ" dirty="0" smtClean="0"/>
              <a:t>, </a:t>
            </a:r>
            <a:r>
              <a:rPr lang="cs-CZ" dirty="0" err="1" smtClean="0"/>
              <a:t>z</a:t>
            </a:r>
            <a:r>
              <a:rPr lang="cs-CZ" baseline="-25000" dirty="0" err="1" smtClean="0"/>
              <a:t>A</a:t>
            </a:r>
            <a:r>
              <a:rPr lang="en-US" dirty="0" smtClean="0"/>
              <a:t>]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1691680" y="2708920"/>
            <a:ext cx="50405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4211960" y="1988840"/>
            <a:ext cx="0" cy="3888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211960" y="271519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 = z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665919" y="274122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355976" y="52292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cxnSp>
        <p:nvCxnSpPr>
          <p:cNvPr id="13" name="Přímá spojnice 12"/>
          <p:cNvCxnSpPr/>
          <p:nvPr/>
        </p:nvCxnSpPr>
        <p:spPr>
          <a:xfrm>
            <a:off x="3131840" y="2420888"/>
            <a:ext cx="0" cy="100811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131840" y="3429000"/>
            <a:ext cx="1224136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627784" y="356749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(</a:t>
            </a:r>
            <a:r>
              <a:rPr lang="cs-CZ" sz="2400" dirty="0" err="1" smtClean="0"/>
              <a:t>z</a:t>
            </a:r>
            <a:r>
              <a:rPr lang="cs-CZ" sz="2400" baseline="-25000" dirty="0" err="1"/>
              <a:t>A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186665" y="2339588"/>
            <a:ext cx="41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x</a:t>
            </a:r>
            <a:r>
              <a:rPr lang="cs-CZ" baseline="-25000" dirty="0" err="1" smtClean="0"/>
              <a:t>A</a:t>
            </a:r>
            <a:endParaRPr lang="cs-CZ" baseline="-25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283968" y="34290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y</a:t>
            </a:r>
            <a:r>
              <a:rPr lang="cs-CZ" baseline="-25000" dirty="0" err="1" smtClean="0"/>
              <a:t>A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103507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84976" cy="201622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Úloha 1 </a:t>
            </a:r>
            <a:br>
              <a:rPr lang="cs-CZ" sz="3200" dirty="0" smtClean="0"/>
            </a:br>
            <a:r>
              <a:rPr lang="cs-CZ" sz="3200" dirty="0" smtClean="0"/>
              <a:t>Zobrazte vrcholy kvádru ABCDEFGH, </a:t>
            </a:r>
            <a:br>
              <a:rPr lang="cs-CZ" sz="3200" dirty="0" smtClean="0"/>
            </a:br>
            <a:r>
              <a:rPr lang="cs-CZ" sz="3200" dirty="0" smtClean="0"/>
              <a:t>je-li A</a:t>
            </a:r>
            <a:r>
              <a:rPr lang="en-US" sz="3200" dirty="0" smtClean="0"/>
              <a:t>[</a:t>
            </a:r>
            <a:r>
              <a:rPr lang="cs-CZ" sz="3200" dirty="0"/>
              <a:t>3</a:t>
            </a:r>
            <a:r>
              <a:rPr lang="cs-CZ" sz="3200" dirty="0" smtClean="0"/>
              <a:t>, 2, -2</a:t>
            </a:r>
            <a:r>
              <a:rPr lang="en-US" sz="3200" dirty="0" smtClean="0"/>
              <a:t>]</a:t>
            </a:r>
            <a:r>
              <a:rPr lang="cs-CZ" sz="3200" dirty="0" smtClean="0"/>
              <a:t>, B</a:t>
            </a:r>
            <a:r>
              <a:rPr lang="en-US" sz="3200" dirty="0" smtClean="0"/>
              <a:t>[</a:t>
            </a:r>
            <a:r>
              <a:rPr lang="cs-CZ" sz="3200" dirty="0" smtClean="0"/>
              <a:t>-3, 2, -2</a:t>
            </a:r>
            <a:r>
              <a:rPr lang="en-US" sz="3200" dirty="0" smtClean="0"/>
              <a:t>]</a:t>
            </a:r>
            <a:r>
              <a:rPr lang="cs-CZ" sz="3200" dirty="0" smtClean="0"/>
              <a:t>, C</a:t>
            </a:r>
            <a:r>
              <a:rPr lang="en-US" sz="3200" dirty="0" smtClean="0"/>
              <a:t>[</a:t>
            </a:r>
            <a:r>
              <a:rPr lang="cs-CZ" sz="3200" dirty="0" smtClean="0"/>
              <a:t>-3, -1, -2</a:t>
            </a:r>
            <a:r>
              <a:rPr lang="en-US" sz="3200" dirty="0" smtClean="0"/>
              <a:t>]</a:t>
            </a:r>
            <a:r>
              <a:rPr lang="cs-CZ" sz="3200" dirty="0" smtClean="0"/>
              <a:t>, G</a:t>
            </a:r>
            <a:r>
              <a:rPr lang="en-US" sz="3200" dirty="0" smtClean="0"/>
              <a:t>[</a:t>
            </a:r>
            <a:r>
              <a:rPr lang="cs-CZ" sz="3200" dirty="0" smtClean="0"/>
              <a:t>-3, -1, 4</a:t>
            </a:r>
            <a:r>
              <a:rPr lang="en-US" sz="3200" dirty="0" smtClean="0"/>
              <a:t>]</a:t>
            </a:r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cxnSp>
        <p:nvCxnSpPr>
          <p:cNvPr id="4" name="Přímá spojnice 3"/>
          <p:cNvCxnSpPr/>
          <p:nvPr/>
        </p:nvCxnSpPr>
        <p:spPr>
          <a:xfrm>
            <a:off x="987826" y="3429000"/>
            <a:ext cx="72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>
            <a:endCxn id="5" idx="0"/>
          </p:cNvCxnSpPr>
          <p:nvPr/>
        </p:nvCxnSpPr>
        <p:spPr>
          <a:xfrm>
            <a:off x="4567808" y="3140968"/>
            <a:ext cx="4192" cy="32153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Skupina 14"/>
          <p:cNvGrpSpPr/>
          <p:nvPr/>
        </p:nvGrpSpPr>
        <p:grpSpPr>
          <a:xfrm>
            <a:off x="2348658" y="2657834"/>
            <a:ext cx="138235" cy="144016"/>
            <a:chOff x="2342642" y="4077072"/>
            <a:chExt cx="138235" cy="144016"/>
          </a:xfrm>
        </p:grpSpPr>
        <p:cxnSp>
          <p:nvCxnSpPr>
            <p:cNvPr id="9" name="Přímá spojnice 8"/>
            <p:cNvCxnSpPr/>
            <p:nvPr/>
          </p:nvCxnSpPr>
          <p:spPr>
            <a:xfrm>
              <a:off x="2411760" y="4077072"/>
              <a:ext cx="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H="1">
              <a:off x="2342642" y="4139817"/>
              <a:ext cx="1382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/>
          <p:cNvGrpSpPr/>
          <p:nvPr/>
        </p:nvGrpSpPr>
        <p:grpSpPr>
          <a:xfrm>
            <a:off x="6673093" y="2636912"/>
            <a:ext cx="138235" cy="144016"/>
            <a:chOff x="2342642" y="4077072"/>
            <a:chExt cx="138235" cy="144016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2411760" y="4077072"/>
              <a:ext cx="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 flipH="1">
              <a:off x="2342642" y="4139817"/>
              <a:ext cx="1382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Skupina 18"/>
          <p:cNvGrpSpPr/>
          <p:nvPr/>
        </p:nvGrpSpPr>
        <p:grpSpPr>
          <a:xfrm>
            <a:off x="2348658" y="4761148"/>
            <a:ext cx="138235" cy="144016"/>
            <a:chOff x="2342642" y="4077072"/>
            <a:chExt cx="138235" cy="144016"/>
          </a:xfrm>
        </p:grpSpPr>
        <p:cxnSp>
          <p:nvCxnSpPr>
            <p:cNvPr id="20" name="Přímá spojnice 19"/>
            <p:cNvCxnSpPr/>
            <p:nvPr/>
          </p:nvCxnSpPr>
          <p:spPr>
            <a:xfrm>
              <a:off x="2411760" y="4077072"/>
              <a:ext cx="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flipH="1">
              <a:off x="2342642" y="4139817"/>
              <a:ext cx="1382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Skupina 21"/>
          <p:cNvGrpSpPr/>
          <p:nvPr/>
        </p:nvGrpSpPr>
        <p:grpSpPr>
          <a:xfrm>
            <a:off x="6660231" y="4771155"/>
            <a:ext cx="138235" cy="144016"/>
            <a:chOff x="2342642" y="4077072"/>
            <a:chExt cx="138235" cy="144016"/>
          </a:xfrm>
        </p:grpSpPr>
        <p:cxnSp>
          <p:nvCxnSpPr>
            <p:cNvPr id="23" name="Přímá spojnice 22"/>
            <p:cNvCxnSpPr/>
            <p:nvPr/>
          </p:nvCxnSpPr>
          <p:spPr>
            <a:xfrm>
              <a:off x="2411760" y="4077072"/>
              <a:ext cx="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 flipH="1">
              <a:off x="2342642" y="4139817"/>
              <a:ext cx="1382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ovéPole 24"/>
          <p:cNvSpPr txBox="1"/>
          <p:nvPr/>
        </p:nvSpPr>
        <p:spPr>
          <a:xfrm>
            <a:off x="2023524" y="515719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(-2) = E</a:t>
            </a:r>
            <a:r>
              <a:rPr lang="cs-CZ" baseline="-25000" dirty="0" smtClean="0"/>
              <a:t>1</a:t>
            </a:r>
            <a:r>
              <a:rPr lang="cs-CZ" dirty="0" smtClean="0"/>
              <a:t>(4)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514785" y="295630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</a:t>
            </a:r>
            <a:r>
              <a:rPr lang="cs-CZ" baseline="-25000" dirty="0" smtClean="0"/>
              <a:t>1</a:t>
            </a:r>
            <a:r>
              <a:rPr lang="cs-CZ" dirty="0" smtClean="0"/>
              <a:t>(-2) = H</a:t>
            </a:r>
            <a:r>
              <a:rPr lang="cs-CZ" baseline="-25000" dirty="0" smtClean="0"/>
              <a:t>1</a:t>
            </a:r>
            <a:r>
              <a:rPr lang="cs-CZ" dirty="0" smtClean="0"/>
              <a:t>(4)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5940152" y="51327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  <a:r>
              <a:rPr lang="cs-CZ" baseline="-25000" dirty="0" smtClean="0"/>
              <a:t>1</a:t>
            </a:r>
            <a:r>
              <a:rPr lang="cs-CZ" dirty="0" smtClean="0"/>
              <a:t>(-2) = F</a:t>
            </a:r>
            <a:r>
              <a:rPr lang="cs-CZ" baseline="-25000" dirty="0" smtClean="0"/>
              <a:t>1</a:t>
            </a:r>
            <a:r>
              <a:rPr lang="cs-CZ" dirty="0" smtClean="0"/>
              <a:t>(4)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918110" y="295630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r>
              <a:rPr lang="cs-CZ" baseline="-25000" dirty="0" smtClean="0"/>
              <a:t>1</a:t>
            </a:r>
            <a:r>
              <a:rPr lang="cs-CZ" dirty="0" smtClean="0"/>
              <a:t>(-2) = G</a:t>
            </a:r>
            <a:r>
              <a:rPr lang="cs-CZ" baseline="-25000" dirty="0" smtClean="0"/>
              <a:t>1</a:t>
            </a:r>
            <a:r>
              <a:rPr lang="cs-CZ" dirty="0" smtClean="0"/>
              <a:t>(4)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8028384" y="35730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644008" y="58772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142112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858218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růmět přímky a = AB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pSp>
        <p:nvGrpSpPr>
          <p:cNvPr id="3" name="Skupina 2"/>
          <p:cNvGrpSpPr/>
          <p:nvPr/>
        </p:nvGrpSpPr>
        <p:grpSpPr>
          <a:xfrm>
            <a:off x="1665919" y="1988840"/>
            <a:ext cx="5040560" cy="3888432"/>
            <a:chOff x="1691680" y="1988840"/>
            <a:chExt cx="5040560" cy="3888432"/>
          </a:xfrm>
        </p:grpSpPr>
        <p:cxnSp>
          <p:nvCxnSpPr>
            <p:cNvPr id="6" name="Přímá spojnice 5"/>
            <p:cNvCxnSpPr/>
            <p:nvPr/>
          </p:nvCxnSpPr>
          <p:spPr>
            <a:xfrm>
              <a:off x="1691680" y="2708920"/>
              <a:ext cx="50405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/>
            <p:cNvCxnSpPr/>
            <p:nvPr/>
          </p:nvCxnSpPr>
          <p:spPr>
            <a:xfrm>
              <a:off x="4211960" y="1988840"/>
              <a:ext cx="0" cy="38884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Skupina 3"/>
          <p:cNvGrpSpPr/>
          <p:nvPr/>
        </p:nvGrpSpPr>
        <p:grpSpPr>
          <a:xfrm>
            <a:off x="1665919" y="2715193"/>
            <a:ext cx="3482145" cy="2883339"/>
            <a:chOff x="1665919" y="2715193"/>
            <a:chExt cx="3482145" cy="2883339"/>
          </a:xfrm>
        </p:grpSpPr>
        <p:sp>
          <p:nvSpPr>
            <p:cNvPr id="9" name="TextovéPole 8"/>
            <p:cNvSpPr txBox="1"/>
            <p:nvPr/>
          </p:nvSpPr>
          <p:spPr>
            <a:xfrm>
              <a:off x="4211960" y="2715193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O = z</a:t>
              </a:r>
              <a:r>
                <a:rPr lang="cs-CZ" baseline="-25000" dirty="0" smtClean="0"/>
                <a:t>1</a:t>
              </a:r>
              <a:endParaRPr lang="cs-CZ" baseline="-25000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1665919" y="2741223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x</a:t>
              </a:r>
              <a:r>
                <a:rPr lang="cs-CZ" baseline="-25000" dirty="0" smtClean="0"/>
                <a:t>1</a:t>
              </a:r>
              <a:endParaRPr lang="cs-CZ" baseline="-25000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4355976" y="5229200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y</a:t>
              </a:r>
              <a:r>
                <a:rPr lang="cs-CZ" baseline="-25000" dirty="0" smtClean="0"/>
                <a:t>1</a:t>
              </a:r>
              <a:endParaRPr lang="cs-CZ" baseline="-25000" dirty="0"/>
            </a:p>
          </p:txBody>
        </p:sp>
      </p:grpSp>
      <p:sp>
        <p:nvSpPr>
          <p:cNvPr id="16" name="TextovéPole 15"/>
          <p:cNvSpPr txBox="1"/>
          <p:nvPr/>
        </p:nvSpPr>
        <p:spPr>
          <a:xfrm>
            <a:off x="2627784" y="356749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(</a:t>
            </a:r>
            <a:r>
              <a:rPr lang="cs-CZ" sz="2400" dirty="0" err="1" smtClean="0"/>
              <a:t>z</a:t>
            </a:r>
            <a:r>
              <a:rPr lang="cs-CZ" sz="2400" baseline="-25000" dirty="0" err="1"/>
              <a:t>A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grpSp>
        <p:nvGrpSpPr>
          <p:cNvPr id="19" name="Skupina 18"/>
          <p:cNvGrpSpPr/>
          <p:nvPr/>
        </p:nvGrpSpPr>
        <p:grpSpPr>
          <a:xfrm>
            <a:off x="3111928" y="3376262"/>
            <a:ext cx="138235" cy="144016"/>
            <a:chOff x="2342642" y="4077072"/>
            <a:chExt cx="138235" cy="144016"/>
          </a:xfrm>
        </p:grpSpPr>
        <p:cxnSp>
          <p:nvCxnSpPr>
            <p:cNvPr id="20" name="Přímá spojnice 19"/>
            <p:cNvCxnSpPr/>
            <p:nvPr/>
          </p:nvCxnSpPr>
          <p:spPr>
            <a:xfrm>
              <a:off x="2411760" y="4077072"/>
              <a:ext cx="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flipH="1">
              <a:off x="2342642" y="4139817"/>
              <a:ext cx="1382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Skupina 21"/>
          <p:cNvGrpSpPr/>
          <p:nvPr/>
        </p:nvGrpSpPr>
        <p:grpSpPr>
          <a:xfrm>
            <a:off x="6009269" y="1916832"/>
            <a:ext cx="138235" cy="144016"/>
            <a:chOff x="2342642" y="4077072"/>
            <a:chExt cx="138235" cy="144016"/>
          </a:xfrm>
        </p:grpSpPr>
        <p:cxnSp>
          <p:nvCxnSpPr>
            <p:cNvPr id="23" name="Přímá spojnice 22"/>
            <p:cNvCxnSpPr/>
            <p:nvPr/>
          </p:nvCxnSpPr>
          <p:spPr>
            <a:xfrm>
              <a:off x="2411760" y="4077072"/>
              <a:ext cx="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 flipH="1">
              <a:off x="2342642" y="4139817"/>
              <a:ext cx="1382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ovéPole 24"/>
          <p:cNvSpPr txBox="1"/>
          <p:nvPr/>
        </p:nvSpPr>
        <p:spPr>
          <a:xfrm>
            <a:off x="6122876" y="222129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(</a:t>
            </a:r>
            <a:r>
              <a:rPr lang="cs-CZ" sz="2400" dirty="0" err="1" smtClean="0"/>
              <a:t>z</a:t>
            </a:r>
            <a:r>
              <a:rPr lang="cs-CZ" sz="2400" baseline="-25000" dirty="0" err="1" smtClean="0"/>
              <a:t>B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cxnSp>
        <p:nvCxnSpPr>
          <p:cNvPr id="12" name="Přímá spojnice 11"/>
          <p:cNvCxnSpPr/>
          <p:nvPr/>
        </p:nvCxnSpPr>
        <p:spPr>
          <a:xfrm flipV="1">
            <a:off x="1989955" y="1508178"/>
            <a:ext cx="5030317" cy="254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1665919" y="4221088"/>
            <a:ext cx="45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38916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7776864" cy="460851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stopník (P)</a:t>
            </a:r>
          </a:p>
          <a:p>
            <a:pPr marL="0" indent="0">
              <a:buNone/>
            </a:pPr>
            <a:r>
              <a:rPr lang="cs-CZ" sz="2400" dirty="0"/>
              <a:t>p</a:t>
            </a:r>
            <a:r>
              <a:rPr lang="cs-CZ" sz="2400" dirty="0" smtClean="0"/>
              <a:t>růnik přímky s průmětnou</a:t>
            </a:r>
          </a:p>
          <a:p>
            <a:r>
              <a:rPr lang="cs-CZ" sz="3600" dirty="0" smtClean="0"/>
              <a:t>interval (i)</a:t>
            </a:r>
          </a:p>
          <a:p>
            <a:pPr marL="0" indent="0">
              <a:buNone/>
            </a:pPr>
            <a:r>
              <a:rPr lang="cs-CZ" sz="2400" dirty="0"/>
              <a:t>v</a:t>
            </a:r>
            <a:r>
              <a:rPr lang="cs-CZ" sz="2400" dirty="0" smtClean="0"/>
              <a:t>zdálenost bodů se sousedními celočíselnými kótami</a:t>
            </a:r>
          </a:p>
          <a:p>
            <a:r>
              <a:rPr lang="cs-CZ" sz="3600" dirty="0"/>
              <a:t>odchylka od </a:t>
            </a:r>
            <a:r>
              <a:rPr lang="cs-CZ" sz="3600" dirty="0" smtClean="0"/>
              <a:t>průmětny (spádový úhel)</a:t>
            </a:r>
          </a:p>
          <a:p>
            <a:pPr marL="0" indent="0">
              <a:buNone/>
            </a:pPr>
            <a:r>
              <a:rPr lang="cs-CZ" sz="2400" dirty="0" smtClean="0"/>
              <a:t>úhel, který svírá přímka a její pravoúhlý průmět</a:t>
            </a:r>
            <a:endParaRPr lang="cs-CZ" sz="2400" dirty="0"/>
          </a:p>
          <a:p>
            <a:r>
              <a:rPr lang="cs-CZ" sz="3600" dirty="0"/>
              <a:t>s</a:t>
            </a:r>
            <a:r>
              <a:rPr lang="cs-CZ" sz="3600" dirty="0" smtClean="0"/>
              <a:t>pád (s)</a:t>
            </a:r>
          </a:p>
          <a:p>
            <a:pPr marL="0" indent="0">
              <a:buNone/>
            </a:pPr>
            <a:r>
              <a:rPr lang="cs-CZ" sz="2400" dirty="0" smtClean="0"/>
              <a:t>tangenta spádového úhlu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580112" y="530120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S = 1/i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9396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80920" cy="352839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Úloha 2 </a:t>
            </a:r>
            <a:br>
              <a:rPr lang="cs-CZ" sz="3200" dirty="0" smtClean="0"/>
            </a:br>
            <a:r>
              <a:rPr lang="cs-CZ" sz="3200" dirty="0" smtClean="0"/>
              <a:t>Je dána krychle  ABCDEFGH,  A</a:t>
            </a:r>
            <a:r>
              <a:rPr lang="en-US" sz="3200" dirty="0" smtClean="0"/>
              <a:t>[</a:t>
            </a:r>
            <a:r>
              <a:rPr lang="cs-CZ" sz="3200" dirty="0" smtClean="0"/>
              <a:t>0, </a:t>
            </a:r>
            <a:r>
              <a:rPr lang="cs-CZ" sz="3200" dirty="0"/>
              <a:t>0</a:t>
            </a:r>
            <a:r>
              <a:rPr lang="cs-CZ" sz="3200" dirty="0" smtClean="0"/>
              <a:t>, 0</a:t>
            </a:r>
            <a:r>
              <a:rPr lang="en-US" sz="3200" dirty="0" smtClean="0"/>
              <a:t>]</a:t>
            </a:r>
            <a:r>
              <a:rPr lang="cs-CZ" sz="3200" dirty="0" smtClean="0"/>
              <a:t>, B</a:t>
            </a:r>
            <a:r>
              <a:rPr lang="en-US" sz="3200" dirty="0" smtClean="0"/>
              <a:t>[</a:t>
            </a:r>
            <a:r>
              <a:rPr lang="cs-CZ" sz="3200" dirty="0"/>
              <a:t>0</a:t>
            </a:r>
            <a:r>
              <a:rPr lang="cs-CZ" sz="3200" dirty="0" smtClean="0"/>
              <a:t>, </a:t>
            </a:r>
            <a:r>
              <a:rPr lang="cs-CZ" sz="3200" dirty="0"/>
              <a:t>4</a:t>
            </a:r>
            <a:r>
              <a:rPr lang="cs-CZ" sz="3200" dirty="0" smtClean="0"/>
              <a:t>, 0</a:t>
            </a:r>
            <a:r>
              <a:rPr lang="en-US" sz="3200" dirty="0" smtClean="0"/>
              <a:t>]</a:t>
            </a:r>
            <a:r>
              <a:rPr lang="cs-CZ" sz="3200" dirty="0" smtClean="0"/>
              <a:t>, D</a:t>
            </a:r>
            <a:r>
              <a:rPr lang="en-US" sz="3200" dirty="0" smtClean="0"/>
              <a:t>[</a:t>
            </a:r>
            <a:r>
              <a:rPr lang="cs-CZ" sz="3200" dirty="0" smtClean="0"/>
              <a:t>-4, 0, 0</a:t>
            </a:r>
            <a:r>
              <a:rPr lang="en-US" sz="3200" dirty="0" smtClean="0"/>
              <a:t>]</a:t>
            </a:r>
            <a:r>
              <a:rPr lang="cs-CZ" sz="3200" dirty="0" smtClean="0"/>
              <a:t>, E</a:t>
            </a:r>
            <a:r>
              <a:rPr lang="en-US" sz="3200" dirty="0" smtClean="0"/>
              <a:t>[</a:t>
            </a:r>
            <a:r>
              <a:rPr lang="cs-CZ" sz="3200" dirty="0" smtClean="0"/>
              <a:t>0, 0, 4</a:t>
            </a:r>
            <a:r>
              <a:rPr lang="en-US" sz="3200" dirty="0" smtClean="0"/>
              <a:t>]</a:t>
            </a:r>
            <a:r>
              <a:rPr lang="cs-CZ" sz="3200" dirty="0" smtClean="0"/>
              <a:t>. Určete stopník, interval, spád a odchylku od průmětny přímky AG, v níž leží tělesová úhlopříčka krychle.   </a:t>
            </a:r>
            <a:endParaRPr lang="cs-CZ" sz="32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1619672" y="4683911"/>
                <a:ext cx="7200800" cy="496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Řešení: stopník – bod A, interval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cs-CZ" dirty="0" smtClean="0"/>
                  <a:t> , spád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cs-CZ" dirty="0" smtClean="0"/>
                  <a:t>, odchylka </a:t>
                </a:r>
                <a:r>
                  <a:rPr lang="cs-CZ" dirty="0" err="1" smtClean="0"/>
                  <a:t>arctg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cs-CZ" dirty="0" smtClean="0"/>
                  <a:t>   </a:t>
                </a:r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683911"/>
                <a:ext cx="7200800" cy="496996"/>
              </a:xfrm>
              <a:prstGeom prst="rect">
                <a:avLst/>
              </a:prstGeom>
              <a:blipFill rotWithShape="1">
                <a:blip r:embed="rId2"/>
                <a:stretch>
                  <a:fillRect l="-762" b="-48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571544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128792" cy="1656184"/>
          </a:xfrm>
        </p:spPr>
        <p:txBody>
          <a:bodyPr>
            <a:normAutofit/>
          </a:bodyPr>
          <a:lstStyle/>
          <a:p>
            <a:r>
              <a:rPr lang="cs-CZ" dirty="0" smtClean="0"/>
              <a:t>Stupňování přímky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79208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yznačit na přímce body s celočíselnými kótami</a:t>
            </a:r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827584" y="4149080"/>
            <a:ext cx="69847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691680" y="4005064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411760" y="4005064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131840" y="4006687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4572000" y="4006687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3851920" y="4006687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6012160" y="4006687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5292080" y="4005064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6732240" y="4005064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2051720" y="4367606"/>
            <a:ext cx="92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(-2)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828625" y="4367606"/>
            <a:ext cx="92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r>
              <a:rPr lang="cs-CZ" baseline="-25000" dirty="0" smtClean="0"/>
              <a:t>1</a:t>
            </a:r>
            <a:r>
              <a:rPr lang="cs-CZ" dirty="0" smtClean="0"/>
              <a:t>(2)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463789" y="3634757"/>
            <a:ext cx="45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-3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707904" y="3646098"/>
            <a:ext cx="45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499992" y="3656432"/>
            <a:ext cx="45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755534" y="3637355"/>
            <a:ext cx="45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903949" y="3646098"/>
            <a:ext cx="45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609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3024336"/>
          </a:xfrm>
        </p:spPr>
        <p:txBody>
          <a:bodyPr>
            <a:normAutofit/>
          </a:bodyPr>
          <a:lstStyle/>
          <a:p>
            <a:r>
              <a:rPr lang="cs-CZ" dirty="0" smtClean="0"/>
              <a:t>Průmět roviny</a:t>
            </a:r>
            <a:br>
              <a:rPr lang="cs-CZ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stopa (průsečnice roviny a průmětny)</a:t>
            </a:r>
            <a:br>
              <a:rPr lang="cs-CZ" sz="2400" dirty="0" smtClean="0"/>
            </a:br>
            <a:r>
              <a:rPr lang="cs-CZ" sz="2400" dirty="0" smtClean="0"/>
              <a:t>horizontální přímka</a:t>
            </a: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1691680" y="4149080"/>
            <a:ext cx="55446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572000" y="3717032"/>
            <a:ext cx="0" cy="2304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6925479" y="426456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16016" y="5733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y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1979712" y="3717032"/>
            <a:ext cx="5544616" cy="22008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1812911" y="3048635"/>
            <a:ext cx="5544616" cy="22008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7668344" y="33569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baseline="-25000" dirty="0" smtClean="0"/>
              <a:t>1</a:t>
            </a:r>
            <a:r>
              <a:rPr lang="cs-CZ" dirty="0" smtClean="0"/>
              <a:t>(0)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393295" y="286396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1</a:t>
            </a:r>
            <a:r>
              <a:rPr lang="cs-CZ" dirty="0" smtClean="0"/>
              <a:t>(3)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65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292</Words>
  <Application>Microsoft Office PowerPoint</Application>
  <PresentationFormat>Předvádění na obrazovce (4:3)</PresentationFormat>
  <Paragraphs>72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KÓTOVANÉ PROMÍTÁNÍ</vt:lpstr>
      <vt:lpstr>- pravoúhlé promítání na jednu (vodorovnou) průmětnu - pravoúhlý průmět bodu doplníme o kótu (z-ová souřadnice bodu) </vt:lpstr>
      <vt:lpstr>průmět bodu A[xA, yA, zA]</vt:lpstr>
      <vt:lpstr>Úloha 1  Zobrazte vrcholy kvádru ABCDEFGH,  je-li A[3, 2, -2], B[-3, 2, -2], C[-3, -1, -2], G[-3, -1, 4] </vt:lpstr>
      <vt:lpstr>průmět přímky a = AB </vt:lpstr>
      <vt:lpstr>přímka</vt:lpstr>
      <vt:lpstr>Úloha 2  Je dána krychle  ABCDEFGH,  A[0, 0, 0], B[0, 4, 0], D[-4, 0, 0], E[0, 0, 4]. Určete stopník, interval, spád a odchylku od průmětny přímky AG, v níž leží tělesová úhlopříčka krychle.   </vt:lpstr>
      <vt:lpstr>Stupňování přímky </vt:lpstr>
      <vt:lpstr>Průmět roviny  stopa (průsečnice roviny a průmětny) horizontální přímka</vt:lpstr>
      <vt:lpstr>Spádové měřítko roviny  vystupňovaná spádová přímka  (přímka kolmá na stopu ležící v dané rovině)</vt:lpstr>
      <vt:lpstr>Pokud není uvedeno jinak, použitý materiál je z vlastních zdrojů autora.   Zdroje:  POMYKALOVÁ, E.: Deskriptivní pro střední školy. 1. vydání. Praha: Prometheus, 2010. ISBN 978-80-7196-400-1.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52</cp:revision>
  <dcterms:created xsi:type="dcterms:W3CDTF">2013-08-27T05:25:40Z</dcterms:created>
  <dcterms:modified xsi:type="dcterms:W3CDTF">2014-02-18T12:13:34Z</dcterms:modified>
</cp:coreProperties>
</file>