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6"/>
  </p:notesMasterIdLst>
  <p:handoutMasterIdLst>
    <p:handoutMasterId r:id="rId17"/>
  </p:handoutMasterIdLst>
  <p:sldIdLst>
    <p:sldId id="256" r:id="rId2"/>
    <p:sldId id="257" r:id="rId3"/>
    <p:sldId id="270" r:id="rId4"/>
    <p:sldId id="272" r:id="rId5"/>
    <p:sldId id="271" r:id="rId6"/>
    <p:sldId id="273" r:id="rId7"/>
    <p:sldId id="274" r:id="rId8"/>
    <p:sldId id="277" r:id="rId9"/>
    <p:sldId id="275" r:id="rId10"/>
    <p:sldId id="276" r:id="rId11"/>
    <p:sldId id="278" r:id="rId12"/>
    <p:sldId id="279" r:id="rId13"/>
    <p:sldId id="280" r:id="rId14"/>
    <p:sldId id="269" r:id="rId1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05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cs-CZ" smtClean="0"/>
              <a:t>Gymnázium B. Němcové Hradec Králové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3D4429-D76E-4C55-9BAC-0B92BD765917}" type="datetimeFigureOut">
              <a:rPr lang="cs-CZ" smtClean="0"/>
              <a:t>18.2.2014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cs-CZ" smtClean="0"/>
              <a:t>Úvod do studia deskriptivní geometrie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2ADAB1-11B8-43A2-BC68-EEE55B759E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325617"/>
      </p:ext>
    </p:extLst>
  </p:cSld>
  <p:clrMap bg1="lt1" tx1="dk1" bg2="lt2" tx2="dk2" accent1="accent1" accent2="accent2" accent3="accent3" accent4="accent4" accent5="accent5" accent6="accent6" hlink="hlink" folHlink="folHlink"/>
  <p:hf sldNum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cs-CZ" smtClean="0"/>
              <a:t>Gymnázium B. Němcové Hradec Králové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B7B231-B157-4638-94AD-77FE4917CE8F}" type="datetimeFigureOut">
              <a:rPr lang="cs-CZ" smtClean="0"/>
              <a:t>18.2.2014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cs-CZ" smtClean="0"/>
              <a:t>Úvod do studia deskriptivní geometrie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D4E054-DDBA-4030-8AC5-603D7B32C76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5618431"/>
      </p:ext>
    </p:extLst>
  </p:cSld>
  <p:clrMap bg1="lt1" tx1="dk1" bg2="lt2" tx2="dk2" accent1="accent1" accent2="accent2" accent3="accent3" accent4="accent4" accent5="accent5" accent6="accent6" hlink="hlink" folHlink="folHlink"/>
  <p:hf sldNum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Úvod do studia deskriptivní geometrie</a:t>
            </a:r>
            <a:endParaRPr lang="cs-CZ"/>
          </a:p>
        </p:txBody>
      </p:sp>
      <p:sp>
        <p:nvSpPr>
          <p:cNvPr id="6" name="Zástupný symbol pro záhlaví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cs-CZ" smtClean="0"/>
              <a:t>Gymnázium B. Němcové Hradec Králové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27499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DE44D-F179-4AB5-A362-0E8BB942156F}" type="datetime1">
              <a:rPr lang="cs-CZ" smtClean="0"/>
              <a:t>18.2.2014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88148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F4F02-2A42-4770-9825-5D44E04BDC5C}" type="datetime1">
              <a:rPr lang="cs-CZ" smtClean="0"/>
              <a:t>18.2.2014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68741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DF6B3-BFA7-4CFE-8B14-C754A97844FC}" type="datetime1">
              <a:rPr lang="cs-CZ" smtClean="0"/>
              <a:t>18.2.2014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789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6186D-2517-415E-8A08-03BF7BD8680E}" type="datetime1">
              <a:rPr lang="cs-CZ" smtClean="0"/>
              <a:t>18.2.2014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5601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9F760-FBC2-4439-9A27-CC2A1FFEFB13}" type="datetime1">
              <a:rPr lang="cs-CZ" smtClean="0"/>
              <a:t>18.2.2014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1197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88EFB-C0AD-4E3D-8A59-D75C36DE18A7}" type="datetime1">
              <a:rPr lang="cs-CZ" smtClean="0"/>
              <a:t>18.2.2014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95490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9F243-9E39-4FC5-B14C-82FAD37A182C}" type="datetime1">
              <a:rPr lang="cs-CZ" smtClean="0"/>
              <a:t>18.2.2014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70261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24DCF-AA85-48FA-B620-4B1984016AA4}" type="datetime1">
              <a:rPr lang="cs-CZ" smtClean="0"/>
              <a:t>18.2.2014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0021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388D8-8E81-4109-9C7F-BF1999FABC2C}" type="datetime1">
              <a:rPr lang="cs-CZ" smtClean="0"/>
              <a:t>18.2.2014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340018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12CC0-E5B0-4746-BE33-45627ECD8239}" type="datetime1">
              <a:rPr lang="cs-CZ" smtClean="0"/>
              <a:t>18.2.2014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1921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CEE34-4F8F-4FC8-9637-D4891BCAF1A5}" type="datetime1">
              <a:rPr lang="cs-CZ" smtClean="0"/>
              <a:t>18.2.2014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13481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8D6788-F2C5-413C-BB85-B4F3A27FE2B5}" type="datetime1">
              <a:rPr lang="cs-CZ" smtClean="0"/>
              <a:t>18.2.2014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44080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4.e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187624" y="3356992"/>
            <a:ext cx="7772400" cy="1470025"/>
          </a:xfrm>
        </p:spPr>
        <p:txBody>
          <a:bodyPr>
            <a:normAutofit/>
          </a:bodyPr>
          <a:lstStyle/>
          <a:p>
            <a:r>
              <a:rPr lang="cs-CZ" sz="6000" dirty="0" smtClean="0"/>
              <a:t>HRANOL</a:t>
            </a:r>
            <a:endParaRPr lang="cs-CZ" sz="60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259632" y="2924944"/>
            <a:ext cx="6400800" cy="1752600"/>
          </a:xfrm>
        </p:spPr>
        <p:txBody>
          <a:bodyPr/>
          <a:lstStyle/>
          <a:p>
            <a:r>
              <a:rPr lang="cs-CZ" dirty="0" smtClean="0">
                <a:solidFill>
                  <a:schemeClr val="tx1"/>
                </a:solidFill>
              </a:rPr>
              <a:t> 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548680"/>
            <a:ext cx="1368152" cy="3661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771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800" dirty="0" smtClean="0"/>
              <a:t>Průmět hranolu </a:t>
            </a:r>
            <a:endParaRPr lang="cs-CZ" sz="4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dirty="0"/>
              <a:t>p</a:t>
            </a:r>
            <a:r>
              <a:rPr lang="cs-CZ" dirty="0" smtClean="0"/>
              <a:t>oloha podstavy vzhledem k průmětně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 smtClean="0"/>
              <a:t>v rovině</a:t>
            </a:r>
          </a:p>
          <a:p>
            <a:pPr marL="0" indent="0">
              <a:buNone/>
            </a:pPr>
            <a:r>
              <a:rPr lang="cs-CZ" sz="3600" dirty="0" smtClean="0"/>
              <a:t>	1) rovnoběžné s průmětnou</a:t>
            </a:r>
          </a:p>
          <a:p>
            <a:pPr marL="0" indent="0">
              <a:buNone/>
            </a:pPr>
            <a:r>
              <a:rPr lang="cs-CZ" sz="3600" dirty="0" smtClean="0"/>
              <a:t>	2) kolmé k průmětně</a:t>
            </a:r>
          </a:p>
          <a:p>
            <a:pPr marL="0" indent="0">
              <a:buNone/>
            </a:pPr>
            <a:r>
              <a:rPr lang="cs-CZ" sz="3600" dirty="0" smtClean="0"/>
              <a:t>	3) obecné</a:t>
            </a:r>
          </a:p>
          <a:p>
            <a:pPr marL="0" indent="0">
              <a:buNone/>
            </a:pPr>
            <a:r>
              <a:rPr lang="cs-CZ" dirty="0" smtClean="0"/>
              <a:t> 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69375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k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01505676"/>
              </p:ext>
            </p:extLst>
          </p:nvPr>
        </p:nvGraphicFramePr>
        <p:xfrm>
          <a:off x="683568" y="620688"/>
          <a:ext cx="7920880" cy="55972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" name="Acrobat Document" r:id="rId3" imgW="8019810" imgH="5667285" progId="AcroExch.Document.7">
                  <p:embed/>
                </p:oleObj>
              </mc:Choice>
              <mc:Fallback>
                <p:oleObj name="Acrobat Document" r:id="rId3" imgW="8019810" imgH="5667285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83568" y="620688"/>
                        <a:ext cx="7920880" cy="559729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 smtClean="0"/>
              <a:t>Podstava v průmětně MP</a:t>
            </a:r>
            <a:endParaRPr lang="cs-CZ" sz="3200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8461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82855003"/>
              </p:ext>
            </p:extLst>
          </p:nvPr>
        </p:nvGraphicFramePr>
        <p:xfrm>
          <a:off x="561975" y="595313"/>
          <a:ext cx="8020050" cy="566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Acrobat Document" r:id="rId3" imgW="8019810" imgH="5667285" progId="AcroExch.Document.7">
                  <p:embed/>
                </p:oleObj>
              </mc:Choice>
              <mc:Fallback>
                <p:oleObj name="Acrobat Document" r:id="rId3" imgW="8019810" imgH="5667285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61975" y="595313"/>
                        <a:ext cx="8020050" cy="56673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 smtClean="0"/>
              <a:t>Podstava v  rovině kolmé k průmětně MP</a:t>
            </a:r>
            <a:endParaRPr lang="cs-CZ" sz="3200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1572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06528144"/>
              </p:ext>
            </p:extLst>
          </p:nvPr>
        </p:nvGraphicFramePr>
        <p:xfrm>
          <a:off x="2339752" y="692696"/>
          <a:ext cx="4104456" cy="58084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Acrobat Document" r:id="rId3" imgW="5667300" imgH="8019870" progId="AcroExch.Document.7">
                  <p:embed/>
                </p:oleObj>
              </mc:Choice>
              <mc:Fallback>
                <p:oleObj name="Acrobat Document" r:id="rId3" imgW="5667300" imgH="8019870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39752" y="692696"/>
                        <a:ext cx="4104456" cy="580840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 smtClean="0"/>
              <a:t>Podstava v  rovině obecné MP</a:t>
            </a:r>
            <a:endParaRPr lang="cs-CZ" sz="3200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5087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29600" cy="2016224"/>
          </a:xfrm>
        </p:spPr>
        <p:txBody>
          <a:bodyPr>
            <a:noAutofit/>
          </a:bodyPr>
          <a:lstStyle/>
          <a:p>
            <a:pPr algn="l"/>
            <a:r>
              <a:rPr lang="cs-CZ" sz="2000" dirty="0"/>
              <a:t>Pokud není uvedeno jinak, použitý materiál je z vlastních zdrojů </a:t>
            </a:r>
            <a:r>
              <a:rPr lang="cs-CZ" sz="2000" dirty="0" smtClean="0"/>
              <a:t>autora. </a:t>
            </a:r>
            <a:r>
              <a:rPr lang="cs-CZ" sz="2000" dirty="0"/>
              <a:t/>
            </a:r>
            <a:br>
              <a:rPr lang="cs-CZ" sz="2000" dirty="0"/>
            </a:br>
            <a:r>
              <a:rPr lang="cs-CZ" sz="2000" dirty="0" smtClean="0"/>
              <a:t/>
            </a:r>
            <a:br>
              <a:rPr lang="cs-CZ" sz="2000" dirty="0" smtClean="0"/>
            </a:br>
            <a:r>
              <a:rPr lang="cs-CZ" sz="2000" dirty="0" smtClean="0"/>
              <a:t>Zdroje</a:t>
            </a:r>
            <a:r>
              <a:rPr lang="cs-CZ" sz="2000" dirty="0"/>
              <a:t>: </a:t>
            </a:r>
            <a:r>
              <a:rPr lang="cs-CZ" sz="2000" dirty="0" smtClean="0"/>
              <a:t/>
            </a:r>
            <a:br>
              <a:rPr lang="cs-CZ" sz="2000" dirty="0" smtClean="0"/>
            </a:br>
            <a:r>
              <a:rPr lang="cs-CZ" sz="2000" dirty="0" smtClean="0"/>
              <a:t>POMYKALOVÁ, E.: </a:t>
            </a:r>
            <a:r>
              <a:rPr lang="cs-CZ" sz="2000" i="1" dirty="0" smtClean="0"/>
              <a:t>Deskriptivní pro </a:t>
            </a:r>
            <a:r>
              <a:rPr lang="cs-CZ" sz="2000" i="1" dirty="0"/>
              <a:t>střední školy</a:t>
            </a:r>
            <a:r>
              <a:rPr lang="cs-CZ" sz="2000" dirty="0"/>
              <a:t>. 1. vydání. Praha: Prometheus, </a:t>
            </a:r>
            <a:r>
              <a:rPr lang="cs-CZ" sz="2000" dirty="0" smtClean="0"/>
              <a:t>2010. </a:t>
            </a:r>
            <a:r>
              <a:rPr lang="cs-CZ" sz="2000" dirty="0"/>
              <a:t>ISBN </a:t>
            </a:r>
            <a:r>
              <a:rPr lang="cs-CZ" sz="2000" dirty="0" smtClean="0"/>
              <a:t>978-80-7196-400-1.</a:t>
            </a:r>
            <a:r>
              <a:rPr lang="cs-CZ" sz="2000" dirty="0">
                <a:latin typeface="Calibri" pitchFamily="34" charset="0"/>
              </a:rPr>
              <a:t/>
            </a:r>
            <a:br>
              <a:rPr lang="cs-CZ" sz="2000" dirty="0">
                <a:latin typeface="Calibri" pitchFamily="34" charset="0"/>
              </a:rPr>
            </a:br>
            <a:r>
              <a:rPr lang="cs-CZ" sz="2000" dirty="0" smtClean="0">
                <a:latin typeface="Calibri" pitchFamily="34" charset="0"/>
              </a:rPr>
              <a:t>kol.: Slovník školské matematiky. 1. vydání. Praha: Státní pedagogické nakladatelství n. p., 1981</a:t>
            </a:r>
            <a:r>
              <a:rPr lang="cs-CZ" sz="2000" dirty="0"/>
              <a:t/>
            </a:r>
            <a:br>
              <a:rPr lang="cs-CZ" sz="2000" dirty="0"/>
            </a:br>
            <a:endParaRPr lang="cs-CZ" sz="20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3804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800" dirty="0" smtClean="0"/>
              <a:t>Hranolový prostor</a:t>
            </a:r>
            <a:endParaRPr lang="cs-CZ" sz="4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4000" dirty="0" smtClean="0"/>
              <a:t>Množina všech bodů navzájem rovnoběžných přímek (</a:t>
            </a:r>
            <a:r>
              <a:rPr lang="cs-CZ" sz="4000" i="1" dirty="0" smtClean="0"/>
              <a:t>tvořících přímek</a:t>
            </a:r>
            <a:r>
              <a:rPr lang="cs-CZ" sz="4000" dirty="0" smtClean="0"/>
              <a:t>) procházejících všemi body </a:t>
            </a:r>
            <a:r>
              <a:rPr lang="cs-CZ" sz="4000" i="1" dirty="0" smtClean="0"/>
              <a:t>řídícího mnohoúhelníku</a:t>
            </a:r>
            <a:r>
              <a:rPr lang="cs-CZ" sz="4000" dirty="0" smtClean="0"/>
              <a:t>, přičemž tyto přímky nejsou rovnoběžné s rovinou tohoto mnohoúhelníku.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sz="2800" dirty="0"/>
              <a:t>s</a:t>
            </a:r>
            <a:r>
              <a:rPr lang="cs-CZ" sz="2800" dirty="0" smtClean="0"/>
              <a:t>měr hranolového prostoru = směr tvořících přímek</a:t>
            </a:r>
            <a:endParaRPr lang="cs-CZ" sz="2800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74536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800" dirty="0" smtClean="0"/>
              <a:t>Hranolová plocha</a:t>
            </a:r>
            <a:endParaRPr lang="cs-CZ" sz="4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4400" dirty="0" smtClean="0"/>
              <a:t>Sjednocení všech přímek hranolového prostoru, z nichž každý má společný bod s hranicí řídícího mnohoúhelníku. </a:t>
            </a:r>
            <a:endParaRPr lang="cs-CZ" sz="4400" dirty="0"/>
          </a:p>
          <a:p>
            <a:pPr marL="0" indent="0">
              <a:buNone/>
            </a:pPr>
            <a:endParaRPr lang="cs-CZ" sz="2800" dirty="0" smtClean="0"/>
          </a:p>
          <a:p>
            <a:pPr marL="0" indent="0">
              <a:buNone/>
            </a:pPr>
            <a:r>
              <a:rPr lang="cs-CZ" sz="2800" dirty="0"/>
              <a:t>h</a:t>
            </a:r>
            <a:r>
              <a:rPr lang="cs-CZ" sz="2800" dirty="0" smtClean="0"/>
              <a:t>ranice hranolového prostoru</a:t>
            </a:r>
            <a:endParaRPr lang="cs-CZ" sz="2800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9698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800" dirty="0" smtClean="0"/>
              <a:t>Hranol n-</a:t>
            </a:r>
            <a:r>
              <a:rPr lang="cs-CZ" sz="4800" dirty="0" err="1" smtClean="0"/>
              <a:t>boký</a:t>
            </a:r>
            <a:endParaRPr lang="cs-CZ" sz="4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3600" dirty="0" smtClean="0"/>
              <a:t>Průnik n-</a:t>
            </a:r>
            <a:r>
              <a:rPr lang="cs-CZ" sz="3600" dirty="0" err="1" smtClean="0"/>
              <a:t>bokého</a:t>
            </a:r>
            <a:r>
              <a:rPr lang="cs-CZ" sz="3600" dirty="0" smtClean="0"/>
              <a:t> hranolového prostoru s danou vrstvou, jejíž hraniční roviny nejsou směrovými rovinami tohoto hranolového prostoru.</a:t>
            </a:r>
          </a:p>
          <a:p>
            <a:pPr marL="0" indent="0">
              <a:buNone/>
            </a:pPr>
            <a:endParaRPr lang="cs-CZ" sz="2800" dirty="0" smtClean="0"/>
          </a:p>
          <a:p>
            <a:pPr marL="0" indent="0">
              <a:buNone/>
            </a:pPr>
            <a:r>
              <a:rPr lang="cs-CZ" sz="2800" dirty="0" smtClean="0"/>
              <a:t>speciální druh mnohostěnu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8577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800" dirty="0" smtClean="0"/>
              <a:t>Části hranolu</a:t>
            </a:r>
            <a:endParaRPr lang="cs-CZ" sz="4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b="1" dirty="0" smtClean="0"/>
              <a:t>podstavy hranolu</a:t>
            </a:r>
            <a:r>
              <a:rPr lang="cs-CZ" dirty="0" smtClean="0"/>
              <a:t>…n-úhelníky, které jsou průniky hraničních rovin vrstvy s hranolovým prostorem 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b="1" dirty="0" smtClean="0"/>
              <a:t>boční stěny hranolu</a:t>
            </a:r>
            <a:r>
              <a:rPr lang="cs-CZ" dirty="0" smtClean="0"/>
              <a:t>…stěny hranolu, které nejsou podstavami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b="1" dirty="0" smtClean="0"/>
              <a:t>výška hranolu</a:t>
            </a:r>
            <a:r>
              <a:rPr lang="cs-CZ" dirty="0" smtClean="0"/>
              <a:t>…tloušťka vrstvy určené rovinami podstav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70038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800" dirty="0" smtClean="0"/>
              <a:t>Části hranolu</a:t>
            </a:r>
            <a:endParaRPr lang="cs-CZ" sz="4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 smtClean="0"/>
              <a:t>podstavné hrany</a:t>
            </a:r>
            <a:r>
              <a:rPr lang="cs-CZ" dirty="0" smtClean="0"/>
              <a:t>…strany podstav hranolu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b="1" dirty="0" smtClean="0"/>
              <a:t>boční hrany</a:t>
            </a:r>
            <a:r>
              <a:rPr lang="cs-CZ" dirty="0" smtClean="0"/>
              <a:t>…ostatní hrany hranolu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b="1" dirty="0"/>
              <a:t>s</a:t>
            </a:r>
            <a:r>
              <a:rPr lang="cs-CZ" b="1" dirty="0" smtClean="0"/>
              <a:t>těnová výška </a:t>
            </a:r>
            <a:r>
              <a:rPr lang="cs-CZ" dirty="0" smtClean="0"/>
              <a:t>…vzdálenost podstavných hran v téže boční stěně hranolu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63058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800" dirty="0" smtClean="0"/>
              <a:t>Druhy hranolů</a:t>
            </a:r>
            <a:endParaRPr lang="cs-CZ" sz="4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/>
              <a:t>k</a:t>
            </a:r>
            <a:r>
              <a:rPr lang="cs-CZ" b="1" dirty="0" smtClean="0"/>
              <a:t>olmý hranol</a:t>
            </a:r>
            <a:r>
              <a:rPr lang="cs-CZ" dirty="0" smtClean="0"/>
              <a:t>…boční hrany kolmé k rovině podstavy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b="1" dirty="0"/>
              <a:t>k</a:t>
            </a:r>
            <a:r>
              <a:rPr lang="cs-CZ" b="1" dirty="0" smtClean="0"/>
              <a:t>osý  hranol</a:t>
            </a:r>
            <a:r>
              <a:rPr lang="cs-CZ" dirty="0" smtClean="0"/>
              <a:t>…boční hrany nejsou kolmé k rovině podstavy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b="1" dirty="0"/>
              <a:t>p</a:t>
            </a:r>
            <a:r>
              <a:rPr lang="cs-CZ" b="1" dirty="0" smtClean="0"/>
              <a:t>ravidelný n-</a:t>
            </a:r>
            <a:r>
              <a:rPr lang="cs-CZ" b="1" dirty="0" err="1" smtClean="0"/>
              <a:t>boký</a:t>
            </a:r>
            <a:r>
              <a:rPr lang="cs-CZ" b="1" dirty="0" smtClean="0"/>
              <a:t> hranol</a:t>
            </a:r>
            <a:r>
              <a:rPr lang="cs-CZ" dirty="0" smtClean="0"/>
              <a:t>…kolmý hranol, podstava pravidelný n-úhelník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0959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800" dirty="0" smtClean="0"/>
              <a:t>Speciální hranoly</a:t>
            </a:r>
            <a:endParaRPr lang="cs-CZ" sz="4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 smtClean="0"/>
              <a:t>rovnoběžnostěn</a:t>
            </a:r>
            <a:r>
              <a:rPr lang="cs-CZ" dirty="0" smtClean="0"/>
              <a:t>…podstava je rovnoběžník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b="1" dirty="0" smtClean="0"/>
              <a:t>kvádr</a:t>
            </a:r>
            <a:r>
              <a:rPr lang="cs-CZ" dirty="0" smtClean="0"/>
              <a:t>…kolmý hranol, podstava </a:t>
            </a:r>
            <a:r>
              <a:rPr lang="cs-CZ" smtClean="0"/>
              <a:t>je pravoúhelník </a:t>
            </a:r>
            <a:r>
              <a:rPr lang="cs-CZ" dirty="0" smtClean="0"/>
              <a:t>(délka a šířka kvádru)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b="1" dirty="0" smtClean="0"/>
              <a:t>krychle</a:t>
            </a:r>
            <a:r>
              <a:rPr lang="cs-CZ" dirty="0" smtClean="0"/>
              <a:t>…kvádr se stejnou délkou, šířkou i výškou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39847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800" dirty="0" smtClean="0"/>
              <a:t>Průmět hranolu </a:t>
            </a:r>
            <a:endParaRPr lang="cs-CZ" sz="4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cs-CZ" sz="4000" dirty="0" smtClean="0"/>
          </a:p>
          <a:p>
            <a:pPr marL="0" indent="0" algn="ctr">
              <a:buNone/>
            </a:pPr>
            <a:r>
              <a:rPr lang="cs-CZ" sz="4800" dirty="0" smtClean="0"/>
              <a:t>podstava</a:t>
            </a:r>
          </a:p>
          <a:p>
            <a:pPr marL="0" indent="0" algn="ctr">
              <a:buNone/>
            </a:pPr>
            <a:r>
              <a:rPr lang="cs-CZ" sz="4800" dirty="0"/>
              <a:t>v</a:t>
            </a:r>
            <a:r>
              <a:rPr lang="cs-CZ" sz="4800" dirty="0" smtClean="0"/>
              <a:t>ýška</a:t>
            </a:r>
          </a:p>
          <a:p>
            <a:pPr marL="0" indent="0" algn="ctr">
              <a:buNone/>
            </a:pPr>
            <a:r>
              <a:rPr lang="cs-CZ" sz="4800" dirty="0" smtClean="0"/>
              <a:t>viditelnost 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30499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Tok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198</TotalTime>
  <Words>329</Words>
  <Application>Microsoft Office PowerPoint</Application>
  <PresentationFormat>Předvádění na obrazovce (4:3)</PresentationFormat>
  <Paragraphs>71</Paragraphs>
  <Slides>14</Slides>
  <Notes>1</Notes>
  <HiddenSlides>0</HiddenSlides>
  <MMClips>0</MMClips>
  <ScaleCrop>false</ScaleCrop>
  <HeadingPairs>
    <vt:vector size="6" baseType="variant"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6" baseType="lpstr">
      <vt:lpstr>Motiv systému Office</vt:lpstr>
      <vt:lpstr>Acrobat Document</vt:lpstr>
      <vt:lpstr>HRANOL</vt:lpstr>
      <vt:lpstr>Hranolový prostor</vt:lpstr>
      <vt:lpstr>Hranolová plocha</vt:lpstr>
      <vt:lpstr>Hranol n-boký</vt:lpstr>
      <vt:lpstr>Části hranolu</vt:lpstr>
      <vt:lpstr>Části hranolu</vt:lpstr>
      <vt:lpstr>Druhy hranolů</vt:lpstr>
      <vt:lpstr>Speciální hranoly</vt:lpstr>
      <vt:lpstr>Průmět hranolu </vt:lpstr>
      <vt:lpstr>Průmět hranolu </vt:lpstr>
      <vt:lpstr>Podstava v průmětně MP</vt:lpstr>
      <vt:lpstr>Podstava v  rovině kolmé k průmětně MP</vt:lpstr>
      <vt:lpstr>Podstava v  rovině obecné MP</vt:lpstr>
      <vt:lpstr>Pokud není uvedeno jinak, použitý materiál je z vlastních zdrojů autora.   Zdroje:  POMYKALOVÁ, E.: Deskriptivní pro střední školy. 1. vydání. Praha: Prometheus, 2010. ISBN 978-80-7196-400-1. kol.: Slovník školské matematiky. 1. vydání. Praha: Státní pedagogické nakladatelství n. p., 1981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Wagnerová Blanka</dc:creator>
  <cp:lastModifiedBy>Wagnerová Blanka</cp:lastModifiedBy>
  <cp:revision>42</cp:revision>
  <dcterms:created xsi:type="dcterms:W3CDTF">2013-08-27T05:25:40Z</dcterms:created>
  <dcterms:modified xsi:type="dcterms:W3CDTF">2014-02-18T12:17:41Z</dcterms:modified>
</cp:coreProperties>
</file>