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70" r:id="rId4"/>
    <p:sldId id="272" r:id="rId5"/>
    <p:sldId id="271" r:id="rId6"/>
    <p:sldId id="273" r:id="rId7"/>
    <p:sldId id="274" r:id="rId8"/>
    <p:sldId id="277" r:id="rId9"/>
    <p:sldId id="275" r:id="rId10"/>
    <p:sldId id="276" r:id="rId11"/>
    <p:sldId id="278" r:id="rId12"/>
    <p:sldId id="279" r:id="rId13"/>
    <p:sldId id="280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87624" y="3356992"/>
            <a:ext cx="7772400" cy="1470025"/>
          </a:xfrm>
        </p:spPr>
        <p:txBody>
          <a:bodyPr>
            <a:normAutofit/>
          </a:bodyPr>
          <a:lstStyle/>
          <a:p>
            <a:r>
              <a:rPr lang="cs-CZ" sz="6000" dirty="0" smtClean="0"/>
              <a:t>HRANOL</a:t>
            </a:r>
            <a:endParaRPr lang="cs-CZ" sz="6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9632" y="2924944"/>
            <a:ext cx="6400800" cy="17526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 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8680"/>
            <a:ext cx="1368152" cy="366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Průmět hranolu 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/>
              <a:t>p</a:t>
            </a:r>
            <a:r>
              <a:rPr lang="cs-CZ" dirty="0" smtClean="0"/>
              <a:t>oloha podstavy vzhledem k průmětně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 rovině</a:t>
            </a:r>
          </a:p>
          <a:p>
            <a:pPr marL="0" indent="0">
              <a:buNone/>
            </a:pPr>
            <a:r>
              <a:rPr lang="cs-CZ" sz="3600" dirty="0" smtClean="0"/>
              <a:t>	1) rovnoběžné s průmětnou</a:t>
            </a:r>
          </a:p>
          <a:p>
            <a:pPr marL="0" indent="0">
              <a:buNone/>
            </a:pPr>
            <a:r>
              <a:rPr lang="cs-CZ" sz="3600" dirty="0" smtClean="0"/>
              <a:t>	2) kolmé k průmětně</a:t>
            </a:r>
          </a:p>
          <a:p>
            <a:pPr marL="0" indent="0">
              <a:buNone/>
            </a:pPr>
            <a:r>
              <a:rPr lang="cs-CZ" sz="3600" dirty="0" smtClean="0"/>
              <a:t>	3) obecné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937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505676"/>
              </p:ext>
            </p:extLst>
          </p:nvPr>
        </p:nvGraphicFramePr>
        <p:xfrm>
          <a:off x="683568" y="620688"/>
          <a:ext cx="7920880" cy="5597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Acrobat Document" r:id="rId3" imgW="8019810" imgH="5667285" progId="AcroExch.Document.7">
                  <p:embed/>
                </p:oleObj>
              </mc:Choice>
              <mc:Fallback>
                <p:oleObj name="Acrobat Document" r:id="rId3" imgW="8019810" imgH="566728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3568" y="620688"/>
                        <a:ext cx="7920880" cy="55972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Podstava v průmětně MP</a:t>
            </a:r>
            <a:endParaRPr lang="cs-CZ" sz="32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846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855003"/>
              </p:ext>
            </p:extLst>
          </p:nvPr>
        </p:nvGraphicFramePr>
        <p:xfrm>
          <a:off x="561975" y="595313"/>
          <a:ext cx="8020050" cy="566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Acrobat Document" r:id="rId3" imgW="8019810" imgH="5667285" progId="AcroExch.Document.7">
                  <p:embed/>
                </p:oleObj>
              </mc:Choice>
              <mc:Fallback>
                <p:oleObj name="Acrobat Document" r:id="rId3" imgW="8019810" imgH="566728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1975" y="595313"/>
                        <a:ext cx="8020050" cy="566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Podstava v  rovině kolmé k průmětně MP</a:t>
            </a:r>
            <a:endParaRPr lang="cs-CZ" sz="32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157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528144"/>
              </p:ext>
            </p:extLst>
          </p:nvPr>
        </p:nvGraphicFramePr>
        <p:xfrm>
          <a:off x="2339752" y="692696"/>
          <a:ext cx="4104456" cy="5808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Acrobat Document" r:id="rId3" imgW="5667300" imgH="8019870" progId="AcroExch.Document.7">
                  <p:embed/>
                </p:oleObj>
              </mc:Choice>
              <mc:Fallback>
                <p:oleObj name="Acrobat Document" r:id="rId3" imgW="5667300" imgH="801987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39752" y="692696"/>
                        <a:ext cx="4104456" cy="58084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Podstava v  rovině obecné MP</a:t>
            </a:r>
            <a:endParaRPr lang="cs-CZ" sz="32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508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2016224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r>
              <a:rPr lang="cs-CZ" sz="2000" dirty="0" smtClean="0">
                <a:latin typeface="Calibri" pitchFamily="34" charset="0"/>
              </a:rPr>
              <a:t>kol.: Slovník školské matematiky. 1. vydání. Praha: Státní pedagogické nakladatelství n. p., 1981</a:t>
            </a: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Hranolový prostor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4000" dirty="0" smtClean="0"/>
              <a:t>Množina všech bodů navzájem rovnoběžných přímek (</a:t>
            </a:r>
            <a:r>
              <a:rPr lang="cs-CZ" sz="4000" i="1" dirty="0" smtClean="0"/>
              <a:t>tvořících přímek</a:t>
            </a:r>
            <a:r>
              <a:rPr lang="cs-CZ" sz="4000" dirty="0" smtClean="0"/>
              <a:t>) procházejících všemi body </a:t>
            </a:r>
            <a:r>
              <a:rPr lang="cs-CZ" sz="4000" i="1" dirty="0" smtClean="0"/>
              <a:t>řídícího mnohoúhelníku</a:t>
            </a:r>
            <a:r>
              <a:rPr lang="cs-CZ" sz="4000" dirty="0" smtClean="0"/>
              <a:t>, přičemž tyto přímky nejsou rovnoběžné s rovinou tohoto mnohoúhelníku.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800" dirty="0"/>
              <a:t>s</a:t>
            </a:r>
            <a:r>
              <a:rPr lang="cs-CZ" sz="2800" dirty="0" smtClean="0"/>
              <a:t>měr hranolového prostoru = směr tvořících přímek</a:t>
            </a:r>
            <a:endParaRPr lang="cs-CZ" sz="28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5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Hranolová plocha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400" dirty="0" smtClean="0"/>
              <a:t>Sjednocení všech přímek hranolového prostoru, z nichž každý má společný bod s hranicí řídícího mnohoúhelníku. </a:t>
            </a:r>
            <a:endParaRPr lang="cs-CZ" sz="4400" dirty="0"/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/>
              <a:t>h</a:t>
            </a:r>
            <a:r>
              <a:rPr lang="cs-CZ" sz="2800" dirty="0" smtClean="0"/>
              <a:t>ranice hranolového prostoru</a:t>
            </a:r>
            <a:endParaRPr lang="cs-CZ" sz="28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969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Hranol n-</a:t>
            </a:r>
            <a:r>
              <a:rPr lang="cs-CZ" sz="4800" dirty="0" err="1" smtClean="0"/>
              <a:t>boký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 smtClean="0"/>
              <a:t>Průnik n-</a:t>
            </a:r>
            <a:r>
              <a:rPr lang="cs-CZ" sz="3600" dirty="0" err="1" smtClean="0"/>
              <a:t>bokého</a:t>
            </a:r>
            <a:r>
              <a:rPr lang="cs-CZ" sz="3600" dirty="0" smtClean="0"/>
              <a:t> hranolového prostoru s danou vrstvou, jejíž hraniční roviny nejsou směrovými rovinami tohoto hranolového prostoru.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speciální druh mnohostěnu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57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Části hranolu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podstavy hranolu</a:t>
            </a:r>
            <a:r>
              <a:rPr lang="cs-CZ" dirty="0" smtClean="0"/>
              <a:t>…n-úhelníky, které jsou průniky hraničních rovin vrstvy s hranolovým prostorem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boční stěny hranolu</a:t>
            </a:r>
            <a:r>
              <a:rPr lang="cs-CZ" dirty="0" smtClean="0"/>
              <a:t>…stěny hranolu, které nejsou podstavami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výška hranolu</a:t>
            </a:r>
            <a:r>
              <a:rPr lang="cs-CZ" dirty="0" smtClean="0"/>
              <a:t>…tloušťka vrstvy určené rovinami podstav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003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Části hranolu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podstavné hrany</a:t>
            </a:r>
            <a:r>
              <a:rPr lang="cs-CZ" dirty="0" smtClean="0"/>
              <a:t>…strany podstav hranolu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boční hrany</a:t>
            </a:r>
            <a:r>
              <a:rPr lang="cs-CZ" dirty="0" smtClean="0"/>
              <a:t>…ostatní hrany hranolu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/>
              <a:t>s</a:t>
            </a:r>
            <a:r>
              <a:rPr lang="cs-CZ" b="1" dirty="0" smtClean="0"/>
              <a:t>těnová výška </a:t>
            </a:r>
            <a:r>
              <a:rPr lang="cs-CZ" dirty="0" smtClean="0"/>
              <a:t>…vzdálenost podstavných hran v téže boční stěně hranolu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305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Druhy hranolů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k</a:t>
            </a:r>
            <a:r>
              <a:rPr lang="cs-CZ" b="1" dirty="0" smtClean="0"/>
              <a:t>olmý hranol</a:t>
            </a:r>
            <a:r>
              <a:rPr lang="cs-CZ" dirty="0" smtClean="0"/>
              <a:t>…boční hrany kolmé k rovině podstavy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/>
              <a:t>k</a:t>
            </a:r>
            <a:r>
              <a:rPr lang="cs-CZ" b="1" dirty="0" smtClean="0"/>
              <a:t>osý  hranol</a:t>
            </a:r>
            <a:r>
              <a:rPr lang="cs-CZ" dirty="0" smtClean="0"/>
              <a:t>…boční hrany nejsou kolmé k rovině podstavy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/>
              <a:t>p</a:t>
            </a:r>
            <a:r>
              <a:rPr lang="cs-CZ" b="1" dirty="0" smtClean="0"/>
              <a:t>ravidelný n-</a:t>
            </a:r>
            <a:r>
              <a:rPr lang="cs-CZ" b="1" dirty="0" err="1" smtClean="0"/>
              <a:t>boký</a:t>
            </a:r>
            <a:r>
              <a:rPr lang="cs-CZ" b="1" dirty="0" smtClean="0"/>
              <a:t> hranol</a:t>
            </a:r>
            <a:r>
              <a:rPr lang="cs-CZ" dirty="0" smtClean="0"/>
              <a:t>…kolmý hranol, podstava pravidelný n-úhelník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095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Speciální hranoly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rovnoběžnostěn</a:t>
            </a:r>
            <a:r>
              <a:rPr lang="cs-CZ" dirty="0" smtClean="0"/>
              <a:t>…podstava je rovnoběžník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kvádr</a:t>
            </a:r>
            <a:r>
              <a:rPr lang="cs-CZ" dirty="0" smtClean="0"/>
              <a:t>…kolmý hranol, podstava </a:t>
            </a:r>
            <a:r>
              <a:rPr lang="cs-CZ" smtClean="0"/>
              <a:t>je pravoúhelník </a:t>
            </a:r>
            <a:r>
              <a:rPr lang="cs-CZ" dirty="0" smtClean="0"/>
              <a:t>(délka a šířka kvádru)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smtClean="0"/>
              <a:t>krychle</a:t>
            </a:r>
            <a:r>
              <a:rPr lang="cs-CZ" dirty="0" smtClean="0"/>
              <a:t>…kvádr se stejnou délkou, šířkou i výškou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984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Průmět hranolu 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4000" dirty="0" smtClean="0"/>
          </a:p>
          <a:p>
            <a:pPr marL="0" indent="0" algn="ctr">
              <a:buNone/>
            </a:pPr>
            <a:r>
              <a:rPr lang="cs-CZ" sz="4800" dirty="0" smtClean="0"/>
              <a:t>podstava</a:t>
            </a:r>
          </a:p>
          <a:p>
            <a:pPr marL="0" indent="0" algn="ctr">
              <a:buNone/>
            </a:pPr>
            <a:r>
              <a:rPr lang="cs-CZ" sz="4800" dirty="0"/>
              <a:t>v</a:t>
            </a:r>
            <a:r>
              <a:rPr lang="cs-CZ" sz="4800" dirty="0" smtClean="0"/>
              <a:t>ýška</a:t>
            </a:r>
          </a:p>
          <a:p>
            <a:pPr marL="0" indent="0" algn="ctr">
              <a:buNone/>
            </a:pPr>
            <a:r>
              <a:rPr lang="cs-CZ" sz="4800" dirty="0" smtClean="0"/>
              <a:t>viditelnost 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49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329</Words>
  <Application>Microsoft Office PowerPoint</Application>
  <PresentationFormat>Předvádění na obrazovce (4:3)</PresentationFormat>
  <Paragraphs>71</Paragraphs>
  <Slides>14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6" baseType="lpstr">
      <vt:lpstr>Motiv systému Office</vt:lpstr>
      <vt:lpstr>Acrobat Document</vt:lpstr>
      <vt:lpstr>HRANOL</vt:lpstr>
      <vt:lpstr>Hranolový prostor</vt:lpstr>
      <vt:lpstr>Hranolová plocha</vt:lpstr>
      <vt:lpstr>Hranol n-boký</vt:lpstr>
      <vt:lpstr>Části hranolu</vt:lpstr>
      <vt:lpstr>Části hranolu</vt:lpstr>
      <vt:lpstr>Druhy hranolů</vt:lpstr>
      <vt:lpstr>Speciální hranoly</vt:lpstr>
      <vt:lpstr>Průmět hranolu </vt:lpstr>
      <vt:lpstr>Průmět hranolu </vt:lpstr>
      <vt:lpstr>Podstava v průmětně MP</vt:lpstr>
      <vt:lpstr>Podstava v  rovině kolmé k průmětně MP</vt:lpstr>
      <vt:lpstr>Podstava v  rovině obecné MP</vt:lpstr>
      <vt:lpstr>Pokud není uvedeno jinak, použitý materiál je z vlastních zdrojů autora.   Zdroje:  POMYKALOVÁ, E.: Deskriptivní pro střední školy. 1. vydání. Praha: Prometheus, 2010. ISBN 978-80-7196-400-1. kol.: Slovník školské matematiky. 1. vydání. Praha: Státní pedagogické nakladatelství n. p., 1981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42</cp:revision>
  <dcterms:created xsi:type="dcterms:W3CDTF">2013-08-27T05:25:40Z</dcterms:created>
  <dcterms:modified xsi:type="dcterms:W3CDTF">2014-02-18T12:17:41Z</dcterms:modified>
</cp:coreProperties>
</file>