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0" r:id="rId4"/>
    <p:sldId id="271" r:id="rId5"/>
    <p:sldId id="272" r:id="rId6"/>
    <p:sldId id="274" r:id="rId7"/>
    <p:sldId id="275" r:id="rId8"/>
    <p:sldId id="276" r:id="rId9"/>
    <p:sldId id="277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812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3861048"/>
            <a:ext cx="7772400" cy="1470025"/>
          </a:xfrm>
        </p:spPr>
        <p:txBody>
          <a:bodyPr/>
          <a:lstStyle/>
          <a:p>
            <a:r>
              <a:rPr lang="cs-CZ" dirty="0" smtClean="0"/>
              <a:t>MONGEOVO PROMÍTÁNÍ</a:t>
            </a:r>
            <a:br>
              <a:rPr lang="cs-CZ" dirty="0" smtClean="0"/>
            </a:br>
            <a:r>
              <a:rPr lang="cs-CZ" dirty="0" smtClean="0"/>
              <a:t>průnik trojúhelníků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48680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průsek × zásek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896963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6624736" cy="93610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Řešený příklad</a:t>
            </a: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3600400"/>
          </a:xfrm>
        </p:spPr>
        <p:txBody>
          <a:bodyPr>
            <a:normAutofit/>
          </a:bodyPr>
          <a:lstStyle/>
          <a:p>
            <a:r>
              <a:rPr lang="cs-CZ" dirty="0" smtClean="0"/>
              <a:t>Sestrojte průnik trojúhelníků ABC a KLM včetně viditelnosti.</a:t>
            </a:r>
          </a:p>
          <a:p>
            <a:pPr marL="0" indent="0">
              <a:buNone/>
            </a:pPr>
            <a:r>
              <a:rPr lang="cs-CZ" dirty="0" smtClean="0"/>
              <a:t>A </a:t>
            </a:r>
            <a:r>
              <a:rPr lang="en-US" dirty="0" smtClean="0"/>
              <a:t>[</a:t>
            </a:r>
            <a:r>
              <a:rPr lang="cs-CZ" dirty="0" smtClean="0"/>
              <a:t>-4, 2, 2</a:t>
            </a:r>
            <a:r>
              <a:rPr lang="en-US" dirty="0" smtClean="0"/>
              <a:t>]</a:t>
            </a:r>
            <a:r>
              <a:rPr lang="cs-CZ" dirty="0" smtClean="0"/>
              <a:t>, B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/>
              <a:t>0</a:t>
            </a:r>
            <a:r>
              <a:rPr lang="cs-CZ" dirty="0" smtClean="0"/>
              <a:t>, 8, 10</a:t>
            </a:r>
            <a:r>
              <a:rPr lang="en-US" dirty="0" smtClean="0"/>
              <a:t>]</a:t>
            </a:r>
            <a:r>
              <a:rPr lang="cs-CZ" dirty="0" smtClean="0"/>
              <a:t>, C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/>
              <a:t>6</a:t>
            </a:r>
            <a:r>
              <a:rPr lang="cs-CZ" dirty="0" smtClean="0"/>
              <a:t>, 4, 4</a:t>
            </a:r>
            <a:r>
              <a:rPr lang="en-US" dirty="0" smtClean="0"/>
              <a:t>]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</a:t>
            </a:r>
            <a:r>
              <a:rPr lang="en-US" dirty="0"/>
              <a:t> [</a:t>
            </a:r>
            <a:r>
              <a:rPr lang="cs-CZ" dirty="0"/>
              <a:t>-</a:t>
            </a:r>
            <a:r>
              <a:rPr lang="cs-CZ" dirty="0" smtClean="0"/>
              <a:t>4,6,8</a:t>
            </a:r>
            <a:r>
              <a:rPr lang="en-US" dirty="0" smtClean="0"/>
              <a:t>]</a:t>
            </a:r>
            <a:r>
              <a:rPr lang="cs-CZ" dirty="0" smtClean="0"/>
              <a:t>, L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/>
              <a:t>6</a:t>
            </a:r>
            <a:r>
              <a:rPr lang="cs-CZ" dirty="0" smtClean="0"/>
              <a:t>, 0, 10</a:t>
            </a:r>
            <a:r>
              <a:rPr lang="en-US" dirty="0" smtClean="0"/>
              <a:t>]</a:t>
            </a:r>
            <a:r>
              <a:rPr lang="cs-CZ" dirty="0" smtClean="0"/>
              <a:t>, M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/>
              <a:t>0</a:t>
            </a:r>
            <a:r>
              <a:rPr lang="cs-CZ" dirty="0" smtClean="0"/>
              <a:t>, 10, 0</a:t>
            </a:r>
            <a:r>
              <a:rPr lang="en-US" dirty="0" smtClean="0"/>
              <a:t>]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43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6142484" y="1930524"/>
            <a:ext cx="3528392" cy="76470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zadání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579236"/>
              </p:ext>
            </p:extLst>
          </p:nvPr>
        </p:nvGraphicFramePr>
        <p:xfrm>
          <a:off x="2411760" y="548680"/>
          <a:ext cx="4153118" cy="5877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Acrobat Document" r:id="rId3" imgW="5667300" imgH="8019870" progId="AcroExch.Document.7">
                  <p:embed/>
                </p:oleObj>
              </mc:Choice>
              <mc:Fallback>
                <p:oleObj name="Acrobat Document" r:id="rId3" imgW="5667300" imgH="801987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1760" y="548680"/>
                        <a:ext cx="4153118" cy="5877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692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6070476" y="2002532"/>
            <a:ext cx="3456384" cy="692696"/>
          </a:xfrm>
        </p:spPr>
        <p:txBody>
          <a:bodyPr>
            <a:normAutofit/>
          </a:bodyPr>
          <a:lstStyle/>
          <a:p>
            <a:r>
              <a:rPr lang="cs-CZ" sz="3600" dirty="0"/>
              <a:t>p</a:t>
            </a:r>
            <a:r>
              <a:rPr lang="cs-CZ" sz="3600" dirty="0" smtClean="0"/>
              <a:t>růsečnice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019095"/>
              </p:ext>
            </p:extLst>
          </p:nvPr>
        </p:nvGraphicFramePr>
        <p:xfrm>
          <a:off x="2339752" y="548680"/>
          <a:ext cx="4248472" cy="601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Acrobat Document" r:id="rId4" imgW="5667300" imgH="8019870" progId="AcroExch.Document.7">
                  <p:embed/>
                </p:oleObj>
              </mc:Choice>
              <mc:Fallback>
                <p:oleObj name="Acrobat Document" r:id="rId4" imgW="5667300" imgH="801987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39752" y="548680"/>
                        <a:ext cx="4248472" cy="601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251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4774332" y="3010644"/>
            <a:ext cx="5976664" cy="76470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viditelnost (výsledek)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144440"/>
              </p:ext>
            </p:extLst>
          </p:nvPr>
        </p:nvGraphicFramePr>
        <p:xfrm>
          <a:off x="2267744" y="548680"/>
          <a:ext cx="4172469" cy="5904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crobat Document" r:id="rId3" imgW="5667300" imgH="8019870" progId="AcroExch.Document.7">
                  <p:embed/>
                </p:oleObj>
              </mc:Choice>
              <mc:Fallback>
                <p:oleObj name="Acrobat Document" r:id="rId3" imgW="5667300" imgH="801987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7744" y="548680"/>
                        <a:ext cx="4172469" cy="5904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837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Příklady k procvičení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1) Sestrojte </a:t>
            </a:r>
            <a:r>
              <a:rPr lang="cs-CZ" dirty="0"/>
              <a:t>průnik trojúhelníků ABC a </a:t>
            </a:r>
            <a:r>
              <a:rPr lang="cs-CZ" dirty="0" smtClean="0"/>
              <a:t>MNP </a:t>
            </a:r>
            <a:r>
              <a:rPr lang="cs-CZ" dirty="0"/>
              <a:t>včetně viditelnosti.</a:t>
            </a:r>
          </a:p>
          <a:p>
            <a:pPr marL="0" indent="0">
              <a:buNone/>
            </a:pPr>
            <a:r>
              <a:rPr lang="cs-CZ" dirty="0"/>
              <a:t>A </a:t>
            </a:r>
            <a:r>
              <a:rPr lang="en-US" dirty="0"/>
              <a:t>[</a:t>
            </a:r>
            <a:r>
              <a:rPr lang="cs-CZ" dirty="0" smtClean="0"/>
              <a:t>-5, 3, 5</a:t>
            </a:r>
            <a:r>
              <a:rPr lang="en-US" dirty="0" smtClean="0"/>
              <a:t>]</a:t>
            </a:r>
            <a:r>
              <a:rPr lang="cs-CZ" dirty="0"/>
              <a:t>, B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 smtClean="0"/>
              <a:t>1, </a:t>
            </a:r>
            <a:r>
              <a:rPr lang="cs-CZ" dirty="0"/>
              <a:t>8, </a:t>
            </a:r>
            <a:r>
              <a:rPr lang="cs-CZ" dirty="0" smtClean="0"/>
              <a:t>1</a:t>
            </a:r>
            <a:r>
              <a:rPr lang="en-US" dirty="0" smtClean="0"/>
              <a:t>]</a:t>
            </a:r>
            <a:r>
              <a:rPr lang="cs-CZ" dirty="0"/>
              <a:t>, C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 smtClean="0"/>
              <a:t>2, 2, 8</a:t>
            </a:r>
            <a:r>
              <a:rPr lang="en-US" dirty="0" smtClean="0"/>
              <a:t>]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M</a:t>
            </a:r>
            <a:r>
              <a:rPr lang="en-US" dirty="0" smtClean="0"/>
              <a:t> </a:t>
            </a:r>
            <a:r>
              <a:rPr lang="en-US" dirty="0"/>
              <a:t>[</a:t>
            </a:r>
            <a:r>
              <a:rPr lang="cs-CZ" dirty="0" smtClean="0"/>
              <a:t>-3.5, 7.5, 2</a:t>
            </a:r>
            <a:r>
              <a:rPr lang="en-US" dirty="0" smtClean="0"/>
              <a:t>]</a:t>
            </a:r>
            <a:r>
              <a:rPr lang="cs-CZ" dirty="0"/>
              <a:t>, </a:t>
            </a:r>
            <a:r>
              <a:rPr lang="cs-CZ" dirty="0" smtClean="0"/>
              <a:t>N</a:t>
            </a:r>
            <a:r>
              <a:rPr lang="en-US" dirty="0" smtClean="0"/>
              <a:t> [</a:t>
            </a:r>
            <a:r>
              <a:rPr lang="cs-CZ" dirty="0" smtClean="0"/>
              <a:t>5, 4.5, 4</a:t>
            </a:r>
            <a:r>
              <a:rPr lang="en-US" dirty="0" smtClean="0"/>
              <a:t>]</a:t>
            </a:r>
            <a:r>
              <a:rPr lang="cs-CZ" dirty="0"/>
              <a:t>, </a:t>
            </a:r>
            <a:r>
              <a:rPr lang="cs-CZ" dirty="0" smtClean="0"/>
              <a:t>P</a:t>
            </a:r>
            <a:r>
              <a:rPr lang="en-US" dirty="0" smtClean="0"/>
              <a:t> [</a:t>
            </a:r>
            <a:r>
              <a:rPr lang="cs-CZ" dirty="0" smtClean="0"/>
              <a:t>-1.5, 1.5, 8</a:t>
            </a:r>
            <a:r>
              <a:rPr lang="en-US" dirty="0" smtClean="0"/>
              <a:t>]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2) Sestrojte </a:t>
            </a:r>
            <a:r>
              <a:rPr lang="cs-CZ" dirty="0"/>
              <a:t>průnik </a:t>
            </a:r>
            <a:r>
              <a:rPr lang="cs-CZ" dirty="0" smtClean="0"/>
              <a:t>rovnoběžníků ABCD </a:t>
            </a:r>
            <a:r>
              <a:rPr lang="cs-CZ" dirty="0"/>
              <a:t>a </a:t>
            </a:r>
            <a:r>
              <a:rPr lang="cs-CZ" dirty="0" smtClean="0"/>
              <a:t>KLMN </a:t>
            </a:r>
            <a:r>
              <a:rPr lang="cs-CZ" dirty="0"/>
              <a:t>včetně viditelnosti.</a:t>
            </a:r>
          </a:p>
          <a:p>
            <a:pPr marL="0" indent="0">
              <a:buNone/>
            </a:pPr>
            <a:r>
              <a:rPr lang="cs-CZ" dirty="0"/>
              <a:t>A </a:t>
            </a:r>
            <a:r>
              <a:rPr lang="en-US" dirty="0" smtClean="0"/>
              <a:t>[</a:t>
            </a:r>
            <a:r>
              <a:rPr lang="cs-CZ" dirty="0"/>
              <a:t>0</a:t>
            </a:r>
            <a:r>
              <a:rPr lang="cs-CZ" dirty="0" smtClean="0"/>
              <a:t>, 6, 6</a:t>
            </a:r>
            <a:r>
              <a:rPr lang="en-US" dirty="0" smtClean="0"/>
              <a:t>]</a:t>
            </a:r>
            <a:r>
              <a:rPr lang="cs-CZ" dirty="0"/>
              <a:t>, B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 smtClean="0"/>
              <a:t>-5, 4.5, 6</a:t>
            </a:r>
            <a:r>
              <a:rPr lang="en-US" dirty="0" smtClean="0"/>
              <a:t>]</a:t>
            </a:r>
            <a:r>
              <a:rPr lang="cs-CZ" dirty="0"/>
              <a:t>, C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 smtClean="0"/>
              <a:t>1, 2, 2</a:t>
            </a:r>
            <a:r>
              <a:rPr lang="en-US" dirty="0" smtClean="0"/>
              <a:t>]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K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/>
              <a:t>1</a:t>
            </a:r>
            <a:r>
              <a:rPr lang="cs-CZ" dirty="0" smtClean="0"/>
              <a:t>, 5, 8</a:t>
            </a:r>
            <a:r>
              <a:rPr lang="en-US" dirty="0"/>
              <a:t>]</a:t>
            </a:r>
            <a:r>
              <a:rPr lang="cs-CZ" dirty="0"/>
              <a:t>, L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 smtClean="0"/>
              <a:t>2.5, </a:t>
            </a:r>
            <a:r>
              <a:rPr lang="cs-CZ" dirty="0"/>
              <a:t>0, 3</a:t>
            </a:r>
            <a:r>
              <a:rPr lang="en-US" dirty="0" smtClean="0"/>
              <a:t>]</a:t>
            </a:r>
            <a:r>
              <a:rPr lang="cs-CZ" dirty="0"/>
              <a:t>, M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 smtClean="0"/>
              <a:t>-1, 2, 1</a:t>
            </a:r>
            <a:r>
              <a:rPr lang="en-US" dirty="0" smtClean="0"/>
              <a:t>]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7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6545225" y="1095735"/>
            <a:ext cx="2376264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Řešení 1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043580"/>
              </p:ext>
            </p:extLst>
          </p:nvPr>
        </p:nvGraphicFramePr>
        <p:xfrm>
          <a:off x="1691680" y="404664"/>
          <a:ext cx="4392488" cy="6216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Acrobat Document" r:id="rId3" imgW="5667300" imgH="8019870" progId="AcroExch.Document.7">
                  <p:embed/>
                </p:oleObj>
              </mc:Choice>
              <mc:Fallback>
                <p:oleObj name="Acrobat Document" r:id="rId3" imgW="5667300" imgH="801987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80" y="404664"/>
                        <a:ext cx="4392488" cy="6216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166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6545225" y="951719"/>
            <a:ext cx="2376264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Řešení 2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394865"/>
              </p:ext>
            </p:extLst>
          </p:nvPr>
        </p:nvGraphicFramePr>
        <p:xfrm>
          <a:off x="1835696" y="620689"/>
          <a:ext cx="4172469" cy="5904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Acrobat Document" r:id="rId3" imgW="5667300" imgH="8019870" progId="AcroExch.Document.7">
                  <p:embed/>
                </p:oleObj>
              </mc:Choice>
              <mc:Fallback>
                <p:oleObj name="Acrobat Document" r:id="rId3" imgW="5667300" imgH="801987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696" y="620689"/>
                        <a:ext cx="4172469" cy="5904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776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311</Words>
  <Application>Microsoft Office PowerPoint</Application>
  <PresentationFormat>Předvádění na obrazovce (4:3)</PresentationFormat>
  <Paragraphs>35</Paragraphs>
  <Slides>10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Acrobat Document</vt:lpstr>
      <vt:lpstr>MONGEOVO PROMÍTÁNÍ průnik trojúhelníků</vt:lpstr>
      <vt:lpstr>průsek × zásek</vt:lpstr>
      <vt:lpstr>Řešený příklad</vt:lpstr>
      <vt:lpstr>zadání</vt:lpstr>
      <vt:lpstr>průsečnice</vt:lpstr>
      <vt:lpstr>viditelnost (výsledek)</vt:lpstr>
      <vt:lpstr>Příklady k procvičení</vt:lpstr>
      <vt:lpstr>Řešení 1</vt:lpstr>
      <vt:lpstr>Řešení 2</vt:lpstr>
      <vt:lpstr>Pokud není uvedeno jinak, použitý materiál je z vlastních zdrojů autora.   Zdroje:  POMYKALOVÁ, E.: Deskriptivní pro střední školy. 1. vydání. Praha: Prometheus, 2010. ISBN 978-80-7196-400-1.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67</cp:revision>
  <dcterms:created xsi:type="dcterms:W3CDTF">2013-08-27T05:25:40Z</dcterms:created>
  <dcterms:modified xsi:type="dcterms:W3CDTF">2014-02-18T12:15:42Z</dcterms:modified>
</cp:coreProperties>
</file>