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12"/>
  </p:notesMasterIdLst>
  <p:handoutMasterIdLst>
    <p:handoutMasterId r:id="rId13"/>
  </p:handoutMasterIdLst>
  <p:sldIdLst>
    <p:sldId id="256" r:id="rId2"/>
    <p:sldId id="257" r:id="rId3"/>
    <p:sldId id="270" r:id="rId4"/>
    <p:sldId id="271" r:id="rId5"/>
    <p:sldId id="272" r:id="rId6"/>
    <p:sldId id="274" r:id="rId7"/>
    <p:sldId id="275" r:id="rId8"/>
    <p:sldId id="276" r:id="rId9"/>
    <p:sldId id="277" r:id="rId10"/>
    <p:sldId id="269" r:id="rId11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4" d="100"/>
          <a:sy n="94" d="100"/>
        </p:scale>
        <p:origin x="-870" y="-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cs-CZ" smtClean="0"/>
              <a:t>Gymnázium B. Němcové Hradec Králové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D3D4429-D76E-4C55-9BAC-0B92BD765917}" type="datetimeFigureOut">
              <a:rPr lang="cs-CZ" smtClean="0"/>
              <a:t>18.2.2014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cs-CZ" smtClean="0"/>
              <a:t>Úvod do studia deskriptivní geometrie</a:t>
            </a:r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52ADAB1-11B8-43A2-BC68-EEE55B759EF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2325617"/>
      </p:ext>
    </p:extLst>
  </p:cSld>
  <p:clrMap bg1="lt1" tx1="dk1" bg2="lt2" tx2="dk2" accent1="accent1" accent2="accent2" accent3="accent3" accent4="accent4" accent5="accent5" accent6="accent6" hlink="hlink" folHlink="folHlink"/>
  <p:hf sldNum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cs-CZ" smtClean="0"/>
              <a:t>Gymnázium B. Němcové Hradec Králové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7B7B231-B157-4638-94AD-77FE4917CE8F}" type="datetimeFigureOut">
              <a:rPr lang="cs-CZ" smtClean="0"/>
              <a:t>18.2.2014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cs-CZ" smtClean="0"/>
              <a:t>Úvod do studia deskriptivní geometrie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3D4E054-DDBA-4030-8AC5-603D7B32C76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95618431"/>
      </p:ext>
    </p:extLst>
  </p:cSld>
  <p:clrMap bg1="lt1" tx1="dk1" bg2="lt2" tx2="dk2" accent1="accent1" accent2="accent2" accent3="accent3" accent4="accent4" accent5="accent5" accent6="accent6" hlink="hlink" folHlink="folHlink"/>
  <p:hf sldNum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Úvod do studia deskriptivní geometrie</a:t>
            </a:r>
            <a:endParaRPr lang="cs-CZ"/>
          </a:p>
        </p:txBody>
      </p:sp>
      <p:sp>
        <p:nvSpPr>
          <p:cNvPr id="6" name="Zástupný symbol pro záhlaví 5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r>
              <a:rPr lang="cs-CZ" smtClean="0"/>
              <a:t>Gymnázium B. Němcové Hradec Králové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5274994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záhlaví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cs-CZ" smtClean="0"/>
              <a:t>Gymnázium B. Němcové Hradec Králové</a:t>
            </a:r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Úvod do studia deskriptivní geometrie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508125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BDE44D-F179-4AB5-A362-0E8BB942156F}" type="datetime1">
              <a:rPr lang="cs-CZ" smtClean="0"/>
              <a:t>18.2.2014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Blan ka Wagnerová Úvod do studia DG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47B85-CFEA-44D4-B1CC-C20F3764888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881485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5F4F02-2A42-4770-9825-5D44E04BDC5C}" type="datetime1">
              <a:rPr lang="cs-CZ" smtClean="0"/>
              <a:t>18.2.2014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Blan ka Wagnerová Úvod do studia DG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47B85-CFEA-44D4-B1CC-C20F3764888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068741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DF6B3-BFA7-4CFE-8B14-C754A97844FC}" type="datetime1">
              <a:rPr lang="cs-CZ" smtClean="0"/>
              <a:t>18.2.2014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Blan ka Wagnerová Úvod do studia DG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47B85-CFEA-44D4-B1CC-C20F3764888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8789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36186D-2517-415E-8A08-03BF7BD8680E}" type="datetime1">
              <a:rPr lang="cs-CZ" smtClean="0"/>
              <a:t>18.2.2014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Blan ka Wagnerová Úvod do studia DG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47B85-CFEA-44D4-B1CC-C20F3764888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756018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9F760-FBC2-4439-9A27-CC2A1FFEFB13}" type="datetime1">
              <a:rPr lang="cs-CZ" smtClean="0"/>
              <a:t>18.2.2014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Blan ka Wagnerová Úvod do studia DG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47B85-CFEA-44D4-B1CC-C20F3764888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911977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288EFB-C0AD-4E3D-8A59-D75C36DE18A7}" type="datetime1">
              <a:rPr lang="cs-CZ" smtClean="0"/>
              <a:t>18.2.2014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Blan ka Wagnerová Úvod do studia DG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47B85-CFEA-44D4-B1CC-C20F3764888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954900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69F243-9E39-4FC5-B14C-82FAD37A182C}" type="datetime1">
              <a:rPr lang="cs-CZ" smtClean="0"/>
              <a:t>18.2.2014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Blan ka Wagnerová Úvod do studia DG</a:t>
            </a:r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47B85-CFEA-44D4-B1CC-C20F3764888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270261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024DCF-AA85-48FA-B620-4B1984016AA4}" type="datetime1">
              <a:rPr lang="cs-CZ" smtClean="0"/>
              <a:t>18.2.2014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Blan ka Wagnerová Úvod do studia DG</a:t>
            </a:r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47B85-CFEA-44D4-B1CC-C20F3764888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800213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5388D8-8E81-4109-9C7F-BF1999FABC2C}" type="datetime1">
              <a:rPr lang="cs-CZ" smtClean="0"/>
              <a:t>18.2.2014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Blan ka Wagnerová Úvod do studia DG</a:t>
            </a:r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47B85-CFEA-44D4-B1CC-C20F3764888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340018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012CC0-E5B0-4746-BE33-45627ECD8239}" type="datetime1">
              <a:rPr lang="cs-CZ" smtClean="0"/>
              <a:t>18.2.2014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Blan ka Wagnerová Úvod do studia DG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47B85-CFEA-44D4-B1CC-C20F3764888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1921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7CEE34-4F8F-4FC8-9637-D4891BCAF1A5}" type="datetime1">
              <a:rPr lang="cs-CZ" smtClean="0"/>
              <a:t>18.2.2014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Blan ka Wagnerová Úvod do studia DG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47B85-CFEA-44D4-B1CC-C20F3764888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013481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8D6788-F2C5-413C-BB85-B4F3A27FE2B5}" type="datetime1">
              <a:rPr lang="cs-CZ" smtClean="0"/>
              <a:t>18.2.2014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pl-PL" smtClean="0"/>
              <a:t>Blan ka Wagnerová Úvod do studia DG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247B85-CFEA-44D4-B1CC-C20F3764888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440805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e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3.emf"/><Relationship Id="rId4" Type="http://schemas.openxmlformats.org/officeDocument/2006/relationships/oleObject" Target="../embeddings/oleObject2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4.emf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5.e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4" Type="http://schemas.openxmlformats.org/officeDocument/2006/relationships/image" Target="../media/image6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187624" y="3861048"/>
            <a:ext cx="7772400" cy="1470025"/>
          </a:xfrm>
        </p:spPr>
        <p:txBody>
          <a:bodyPr/>
          <a:lstStyle/>
          <a:p>
            <a:r>
              <a:rPr lang="cs-CZ" dirty="0" smtClean="0"/>
              <a:t>MONGEOVO PROMÍTÁNÍ</a:t>
            </a:r>
            <a:br>
              <a:rPr lang="cs-CZ" dirty="0" smtClean="0"/>
            </a:br>
            <a:r>
              <a:rPr lang="cs-CZ" dirty="0" smtClean="0"/>
              <a:t>průnik trojúhelníků</a:t>
            </a:r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Blan ka Wagnerová Úvod do studia DG</a:t>
            </a:r>
            <a:endParaRPr lang="cs-CZ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548680"/>
            <a:ext cx="1368152" cy="36612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7771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95536" y="620688"/>
            <a:ext cx="8229600" cy="1143000"/>
          </a:xfrm>
        </p:spPr>
        <p:txBody>
          <a:bodyPr>
            <a:noAutofit/>
          </a:bodyPr>
          <a:lstStyle/>
          <a:p>
            <a:pPr algn="l"/>
            <a:r>
              <a:rPr lang="cs-CZ" sz="2000" dirty="0"/>
              <a:t>Pokud není uvedeno jinak, použitý materiál je z vlastních zdrojů </a:t>
            </a:r>
            <a:r>
              <a:rPr lang="cs-CZ" sz="2000" dirty="0" smtClean="0"/>
              <a:t>autora. </a:t>
            </a:r>
            <a:r>
              <a:rPr lang="cs-CZ" sz="2000" dirty="0"/>
              <a:t/>
            </a:r>
            <a:br>
              <a:rPr lang="cs-CZ" sz="2000" dirty="0"/>
            </a:br>
            <a:r>
              <a:rPr lang="cs-CZ" sz="2000" dirty="0" smtClean="0"/>
              <a:t/>
            </a:r>
            <a:br>
              <a:rPr lang="cs-CZ" sz="2000" dirty="0" smtClean="0"/>
            </a:br>
            <a:r>
              <a:rPr lang="cs-CZ" sz="2000" dirty="0" smtClean="0"/>
              <a:t>Zdroje</a:t>
            </a:r>
            <a:r>
              <a:rPr lang="cs-CZ" sz="2000" dirty="0"/>
              <a:t>: </a:t>
            </a:r>
            <a:r>
              <a:rPr lang="cs-CZ" sz="2000" dirty="0" smtClean="0"/>
              <a:t/>
            </a:r>
            <a:br>
              <a:rPr lang="cs-CZ" sz="2000" dirty="0" smtClean="0"/>
            </a:br>
            <a:r>
              <a:rPr lang="cs-CZ" sz="2000" dirty="0" smtClean="0"/>
              <a:t>POMYKALOVÁ, E.: </a:t>
            </a:r>
            <a:r>
              <a:rPr lang="cs-CZ" sz="2000" i="1" dirty="0" smtClean="0"/>
              <a:t>Deskriptivní pro </a:t>
            </a:r>
            <a:r>
              <a:rPr lang="cs-CZ" sz="2000" i="1" dirty="0"/>
              <a:t>střední školy</a:t>
            </a:r>
            <a:r>
              <a:rPr lang="cs-CZ" sz="2000" dirty="0"/>
              <a:t>. 1. vydání. Praha: Prometheus, </a:t>
            </a:r>
            <a:r>
              <a:rPr lang="cs-CZ" sz="2000" dirty="0" smtClean="0"/>
              <a:t>2010. </a:t>
            </a:r>
            <a:r>
              <a:rPr lang="cs-CZ" sz="2000" dirty="0"/>
              <a:t>ISBN </a:t>
            </a:r>
            <a:r>
              <a:rPr lang="cs-CZ" sz="2000" dirty="0" smtClean="0"/>
              <a:t>978-80-7196-400-1.</a:t>
            </a:r>
            <a:r>
              <a:rPr lang="cs-CZ" sz="2000" dirty="0">
                <a:latin typeface="Calibri" pitchFamily="34" charset="0"/>
              </a:rPr>
              <a:t/>
            </a:r>
            <a:br>
              <a:rPr lang="cs-CZ" sz="2000" dirty="0">
                <a:latin typeface="Calibri" pitchFamily="34" charset="0"/>
              </a:rPr>
            </a:br>
            <a:r>
              <a:rPr lang="cs-CZ" sz="2000" dirty="0"/>
              <a:t/>
            </a:r>
            <a:br>
              <a:rPr lang="cs-CZ" sz="2000" dirty="0"/>
            </a:br>
            <a:endParaRPr lang="cs-CZ" sz="2000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Blan ka Wagnerová Úvod do studia DG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438048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39552" y="476672"/>
            <a:ext cx="8229600" cy="5400600"/>
          </a:xfrm>
        </p:spPr>
        <p:txBody>
          <a:bodyPr>
            <a:normAutofit/>
          </a:bodyPr>
          <a:lstStyle/>
          <a:p>
            <a:r>
              <a:rPr lang="cs-CZ" dirty="0" smtClean="0"/>
              <a:t>průsek × zásek</a:t>
            </a:r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Blan ka Wagnerová Úvod do studia DG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idx="1"/>
          </p:nvPr>
        </p:nvSpPr>
        <p:spPr>
          <a:xfrm>
            <a:off x="457200" y="5229200"/>
            <a:ext cx="8229600" cy="896963"/>
          </a:xfrm>
        </p:spPr>
        <p:txBody>
          <a:bodyPr/>
          <a:lstStyle/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745361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39552" y="476672"/>
            <a:ext cx="6624736" cy="936104"/>
          </a:xfrm>
        </p:spPr>
        <p:txBody>
          <a:bodyPr>
            <a:normAutofit/>
          </a:bodyPr>
          <a:lstStyle/>
          <a:p>
            <a:r>
              <a:rPr lang="cs-CZ" sz="3600" dirty="0" smtClean="0"/>
              <a:t>Řešený příklad</a:t>
            </a:r>
            <a:endParaRPr lang="cs-CZ" sz="3600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Blan ka Wagnerová Úvod do studia DG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idx="1"/>
          </p:nvPr>
        </p:nvSpPr>
        <p:spPr>
          <a:xfrm>
            <a:off x="323528" y="1844824"/>
            <a:ext cx="8229600" cy="3600400"/>
          </a:xfrm>
        </p:spPr>
        <p:txBody>
          <a:bodyPr>
            <a:normAutofit/>
          </a:bodyPr>
          <a:lstStyle/>
          <a:p>
            <a:r>
              <a:rPr lang="cs-CZ" dirty="0" smtClean="0"/>
              <a:t>Sestrojte průnik trojúhelníků ABC a KLM včetně viditelnosti.</a:t>
            </a:r>
          </a:p>
          <a:p>
            <a:pPr marL="0" indent="0">
              <a:buNone/>
            </a:pPr>
            <a:r>
              <a:rPr lang="cs-CZ" dirty="0" smtClean="0"/>
              <a:t>A </a:t>
            </a:r>
            <a:r>
              <a:rPr lang="en-US" dirty="0" smtClean="0"/>
              <a:t>[</a:t>
            </a:r>
            <a:r>
              <a:rPr lang="cs-CZ" dirty="0" smtClean="0"/>
              <a:t>-4, 2, 2</a:t>
            </a:r>
            <a:r>
              <a:rPr lang="en-US" dirty="0" smtClean="0"/>
              <a:t>]</a:t>
            </a:r>
            <a:r>
              <a:rPr lang="cs-CZ" dirty="0" smtClean="0"/>
              <a:t>, B</a:t>
            </a:r>
            <a:r>
              <a:rPr lang="en-US" dirty="0"/>
              <a:t> </a:t>
            </a:r>
            <a:r>
              <a:rPr lang="en-US" dirty="0" smtClean="0"/>
              <a:t>[</a:t>
            </a:r>
            <a:r>
              <a:rPr lang="cs-CZ" dirty="0"/>
              <a:t>0</a:t>
            </a:r>
            <a:r>
              <a:rPr lang="cs-CZ" dirty="0" smtClean="0"/>
              <a:t>, 8, 10</a:t>
            </a:r>
            <a:r>
              <a:rPr lang="en-US" dirty="0" smtClean="0"/>
              <a:t>]</a:t>
            </a:r>
            <a:r>
              <a:rPr lang="cs-CZ" dirty="0" smtClean="0"/>
              <a:t>, C</a:t>
            </a:r>
            <a:r>
              <a:rPr lang="en-US" dirty="0"/>
              <a:t> </a:t>
            </a:r>
            <a:r>
              <a:rPr lang="en-US" dirty="0" smtClean="0"/>
              <a:t>[</a:t>
            </a:r>
            <a:r>
              <a:rPr lang="cs-CZ" dirty="0"/>
              <a:t>6</a:t>
            </a:r>
            <a:r>
              <a:rPr lang="cs-CZ" dirty="0" smtClean="0"/>
              <a:t>, 4, 4</a:t>
            </a:r>
            <a:r>
              <a:rPr lang="en-US" dirty="0" smtClean="0"/>
              <a:t>]</a:t>
            </a:r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K</a:t>
            </a:r>
            <a:r>
              <a:rPr lang="en-US" dirty="0"/>
              <a:t> [</a:t>
            </a:r>
            <a:r>
              <a:rPr lang="cs-CZ" dirty="0"/>
              <a:t>-</a:t>
            </a:r>
            <a:r>
              <a:rPr lang="cs-CZ" dirty="0" smtClean="0"/>
              <a:t>4,6,8</a:t>
            </a:r>
            <a:r>
              <a:rPr lang="en-US" dirty="0" smtClean="0"/>
              <a:t>]</a:t>
            </a:r>
            <a:r>
              <a:rPr lang="cs-CZ" dirty="0" smtClean="0"/>
              <a:t>, L</a:t>
            </a:r>
            <a:r>
              <a:rPr lang="en-US" dirty="0"/>
              <a:t> </a:t>
            </a:r>
            <a:r>
              <a:rPr lang="en-US" dirty="0" smtClean="0"/>
              <a:t>[</a:t>
            </a:r>
            <a:r>
              <a:rPr lang="cs-CZ" dirty="0"/>
              <a:t>6</a:t>
            </a:r>
            <a:r>
              <a:rPr lang="cs-CZ" dirty="0" smtClean="0"/>
              <a:t>, 0, 10</a:t>
            </a:r>
            <a:r>
              <a:rPr lang="en-US" dirty="0" smtClean="0"/>
              <a:t>]</a:t>
            </a:r>
            <a:r>
              <a:rPr lang="cs-CZ" dirty="0" smtClean="0"/>
              <a:t>, M</a:t>
            </a:r>
            <a:r>
              <a:rPr lang="en-US" dirty="0"/>
              <a:t> </a:t>
            </a:r>
            <a:r>
              <a:rPr lang="en-US" dirty="0" smtClean="0"/>
              <a:t>[</a:t>
            </a:r>
            <a:r>
              <a:rPr lang="cs-CZ" dirty="0"/>
              <a:t>0</a:t>
            </a:r>
            <a:r>
              <a:rPr lang="cs-CZ" dirty="0" smtClean="0"/>
              <a:t>, 10, 0</a:t>
            </a:r>
            <a:r>
              <a:rPr lang="en-US" dirty="0" smtClean="0"/>
              <a:t>]</a:t>
            </a:r>
            <a:endParaRPr lang="cs-CZ" dirty="0" smtClean="0"/>
          </a:p>
          <a:p>
            <a:endParaRPr lang="cs-CZ" dirty="0" smtClean="0"/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524363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 rot="5400000">
            <a:off x="6142484" y="1930524"/>
            <a:ext cx="3528392" cy="764704"/>
          </a:xfrm>
        </p:spPr>
        <p:txBody>
          <a:bodyPr>
            <a:normAutofit/>
          </a:bodyPr>
          <a:lstStyle/>
          <a:p>
            <a:r>
              <a:rPr lang="cs-CZ" sz="3600" dirty="0" smtClean="0"/>
              <a:t>zadání</a:t>
            </a:r>
            <a:endParaRPr lang="cs-CZ" sz="3600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Blan ka Wagnerová Úvod do studia DG</a:t>
            </a:r>
            <a:endParaRPr lang="cs-CZ"/>
          </a:p>
        </p:txBody>
      </p:sp>
      <p:graphicFrame>
        <p:nvGraphicFramePr>
          <p:cNvPr id="3" name="Objek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66579236"/>
              </p:ext>
            </p:extLst>
          </p:nvPr>
        </p:nvGraphicFramePr>
        <p:xfrm>
          <a:off x="2411760" y="548680"/>
          <a:ext cx="4153118" cy="587727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6" name="Acrobat Document" r:id="rId3" imgW="5667300" imgH="8019870" progId="AcroExch.Document.7">
                  <p:embed/>
                </p:oleObj>
              </mc:Choice>
              <mc:Fallback>
                <p:oleObj name="Acrobat Document" r:id="rId3" imgW="5667300" imgH="8019870" progId="AcroExch.Document.7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411760" y="548680"/>
                        <a:ext cx="4153118" cy="587727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1369240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 rot="5400000">
            <a:off x="6070476" y="2002532"/>
            <a:ext cx="3456384" cy="692696"/>
          </a:xfrm>
        </p:spPr>
        <p:txBody>
          <a:bodyPr>
            <a:normAutofit/>
          </a:bodyPr>
          <a:lstStyle/>
          <a:p>
            <a:r>
              <a:rPr lang="cs-CZ" sz="3600" dirty="0"/>
              <a:t>p</a:t>
            </a:r>
            <a:r>
              <a:rPr lang="cs-CZ" sz="3600" dirty="0" smtClean="0"/>
              <a:t>růsečnice</a:t>
            </a:r>
            <a:endParaRPr lang="cs-CZ" sz="3600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Blan ka Wagnerová Úvod do studia DG</a:t>
            </a:r>
            <a:endParaRPr lang="cs-CZ"/>
          </a:p>
        </p:txBody>
      </p:sp>
      <p:graphicFrame>
        <p:nvGraphicFramePr>
          <p:cNvPr id="3" name="Objek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82019095"/>
              </p:ext>
            </p:extLst>
          </p:nvPr>
        </p:nvGraphicFramePr>
        <p:xfrm>
          <a:off x="2339752" y="548680"/>
          <a:ext cx="4248472" cy="60122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0" name="Acrobat Document" r:id="rId4" imgW="5667300" imgH="8019870" progId="AcroExch.Document.7">
                  <p:embed/>
                </p:oleObj>
              </mc:Choice>
              <mc:Fallback>
                <p:oleObj name="Acrobat Document" r:id="rId4" imgW="5667300" imgH="8019870" progId="AcroExch.Document.7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339752" y="548680"/>
                        <a:ext cx="4248472" cy="60122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4425154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 rot="5400000">
            <a:off x="4774332" y="3010644"/>
            <a:ext cx="5976664" cy="764704"/>
          </a:xfrm>
        </p:spPr>
        <p:txBody>
          <a:bodyPr>
            <a:normAutofit/>
          </a:bodyPr>
          <a:lstStyle/>
          <a:p>
            <a:r>
              <a:rPr lang="cs-CZ" sz="3600" dirty="0" smtClean="0"/>
              <a:t>viditelnost (výsledek)</a:t>
            </a:r>
            <a:endParaRPr lang="cs-CZ" sz="3600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Blan ka Wagnerová Úvod do studia DG</a:t>
            </a:r>
            <a:endParaRPr lang="cs-CZ"/>
          </a:p>
        </p:txBody>
      </p:sp>
      <p:graphicFrame>
        <p:nvGraphicFramePr>
          <p:cNvPr id="5" name="Objek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19144440"/>
              </p:ext>
            </p:extLst>
          </p:nvPr>
        </p:nvGraphicFramePr>
        <p:xfrm>
          <a:off x="2267744" y="548680"/>
          <a:ext cx="4172469" cy="590465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3" name="Acrobat Document" r:id="rId3" imgW="5667300" imgH="8019870" progId="AcroExch.Document.7">
                  <p:embed/>
                </p:oleObj>
              </mc:Choice>
              <mc:Fallback>
                <p:oleObj name="Acrobat Document" r:id="rId3" imgW="5667300" imgH="8019870" progId="AcroExch.Document.7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267744" y="548680"/>
                        <a:ext cx="4172469" cy="590465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4583717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075240" cy="850106"/>
          </a:xfrm>
        </p:spPr>
        <p:txBody>
          <a:bodyPr>
            <a:normAutofit/>
          </a:bodyPr>
          <a:lstStyle/>
          <a:p>
            <a:r>
              <a:rPr lang="cs-CZ" sz="3600" dirty="0" smtClean="0"/>
              <a:t>Příklady k procvičení</a:t>
            </a:r>
            <a:endParaRPr lang="cs-CZ" sz="36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1268760"/>
            <a:ext cx="8229600" cy="4525963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cs-CZ" dirty="0" smtClean="0"/>
              <a:t>1) Sestrojte </a:t>
            </a:r>
            <a:r>
              <a:rPr lang="cs-CZ" dirty="0"/>
              <a:t>průnik trojúhelníků ABC a </a:t>
            </a:r>
            <a:r>
              <a:rPr lang="cs-CZ" dirty="0" smtClean="0"/>
              <a:t>MNP </a:t>
            </a:r>
            <a:r>
              <a:rPr lang="cs-CZ" dirty="0"/>
              <a:t>včetně viditelnosti.</a:t>
            </a:r>
          </a:p>
          <a:p>
            <a:pPr marL="0" indent="0">
              <a:buNone/>
            </a:pPr>
            <a:r>
              <a:rPr lang="cs-CZ" dirty="0"/>
              <a:t>A </a:t>
            </a:r>
            <a:r>
              <a:rPr lang="en-US" dirty="0"/>
              <a:t>[</a:t>
            </a:r>
            <a:r>
              <a:rPr lang="cs-CZ" dirty="0" smtClean="0"/>
              <a:t>-5, 3, 5</a:t>
            </a:r>
            <a:r>
              <a:rPr lang="en-US" dirty="0" smtClean="0"/>
              <a:t>]</a:t>
            </a:r>
            <a:r>
              <a:rPr lang="cs-CZ" dirty="0"/>
              <a:t>, B</a:t>
            </a:r>
            <a:r>
              <a:rPr lang="en-US" dirty="0"/>
              <a:t> </a:t>
            </a:r>
            <a:r>
              <a:rPr lang="en-US" dirty="0" smtClean="0"/>
              <a:t>[</a:t>
            </a:r>
            <a:r>
              <a:rPr lang="cs-CZ" dirty="0" smtClean="0"/>
              <a:t>1, </a:t>
            </a:r>
            <a:r>
              <a:rPr lang="cs-CZ" dirty="0"/>
              <a:t>8, </a:t>
            </a:r>
            <a:r>
              <a:rPr lang="cs-CZ" dirty="0" smtClean="0"/>
              <a:t>1</a:t>
            </a:r>
            <a:r>
              <a:rPr lang="en-US" dirty="0" smtClean="0"/>
              <a:t>]</a:t>
            </a:r>
            <a:r>
              <a:rPr lang="cs-CZ" dirty="0"/>
              <a:t>, C</a:t>
            </a:r>
            <a:r>
              <a:rPr lang="en-US" dirty="0"/>
              <a:t> </a:t>
            </a:r>
            <a:r>
              <a:rPr lang="en-US" dirty="0" smtClean="0"/>
              <a:t>[</a:t>
            </a:r>
            <a:r>
              <a:rPr lang="cs-CZ" dirty="0" smtClean="0"/>
              <a:t>2, 2, 8</a:t>
            </a:r>
            <a:r>
              <a:rPr lang="en-US" dirty="0" smtClean="0"/>
              <a:t>]</a:t>
            </a:r>
            <a:endParaRPr lang="cs-CZ" dirty="0"/>
          </a:p>
          <a:p>
            <a:pPr marL="0" indent="0">
              <a:buNone/>
            </a:pPr>
            <a:r>
              <a:rPr lang="cs-CZ" dirty="0" smtClean="0"/>
              <a:t>M</a:t>
            </a:r>
            <a:r>
              <a:rPr lang="en-US" dirty="0" smtClean="0"/>
              <a:t> </a:t>
            </a:r>
            <a:r>
              <a:rPr lang="en-US" dirty="0"/>
              <a:t>[</a:t>
            </a:r>
            <a:r>
              <a:rPr lang="cs-CZ" dirty="0" smtClean="0"/>
              <a:t>-3.5, 7.5, 2</a:t>
            </a:r>
            <a:r>
              <a:rPr lang="en-US" dirty="0" smtClean="0"/>
              <a:t>]</a:t>
            </a:r>
            <a:r>
              <a:rPr lang="cs-CZ" dirty="0"/>
              <a:t>, </a:t>
            </a:r>
            <a:r>
              <a:rPr lang="cs-CZ" dirty="0" smtClean="0"/>
              <a:t>N</a:t>
            </a:r>
            <a:r>
              <a:rPr lang="en-US" dirty="0" smtClean="0"/>
              <a:t> [</a:t>
            </a:r>
            <a:r>
              <a:rPr lang="cs-CZ" dirty="0" smtClean="0"/>
              <a:t>5, 4.5, 4</a:t>
            </a:r>
            <a:r>
              <a:rPr lang="en-US" dirty="0" smtClean="0"/>
              <a:t>]</a:t>
            </a:r>
            <a:r>
              <a:rPr lang="cs-CZ" dirty="0"/>
              <a:t>, </a:t>
            </a:r>
            <a:r>
              <a:rPr lang="cs-CZ" dirty="0" smtClean="0"/>
              <a:t>P</a:t>
            </a:r>
            <a:r>
              <a:rPr lang="en-US" dirty="0" smtClean="0"/>
              <a:t> [</a:t>
            </a:r>
            <a:r>
              <a:rPr lang="cs-CZ" dirty="0" smtClean="0"/>
              <a:t>-1.5, 1.5, 8</a:t>
            </a:r>
            <a:r>
              <a:rPr lang="en-US" dirty="0" smtClean="0"/>
              <a:t>]</a:t>
            </a:r>
            <a:endParaRPr lang="cs-CZ" dirty="0"/>
          </a:p>
          <a:p>
            <a:endParaRPr lang="cs-CZ" dirty="0"/>
          </a:p>
          <a:p>
            <a:pPr marL="0" indent="0">
              <a:buNone/>
            </a:pPr>
            <a:r>
              <a:rPr lang="cs-CZ" dirty="0" smtClean="0"/>
              <a:t>2) Sestrojte </a:t>
            </a:r>
            <a:r>
              <a:rPr lang="cs-CZ" dirty="0"/>
              <a:t>průnik </a:t>
            </a:r>
            <a:r>
              <a:rPr lang="cs-CZ" dirty="0" smtClean="0"/>
              <a:t>rovnoběžníků ABCD </a:t>
            </a:r>
            <a:r>
              <a:rPr lang="cs-CZ" dirty="0"/>
              <a:t>a </a:t>
            </a:r>
            <a:r>
              <a:rPr lang="cs-CZ" dirty="0" smtClean="0"/>
              <a:t>KLMN </a:t>
            </a:r>
            <a:r>
              <a:rPr lang="cs-CZ" dirty="0"/>
              <a:t>včetně viditelnosti.</a:t>
            </a:r>
          </a:p>
          <a:p>
            <a:pPr marL="0" indent="0">
              <a:buNone/>
            </a:pPr>
            <a:r>
              <a:rPr lang="cs-CZ" dirty="0"/>
              <a:t>A </a:t>
            </a:r>
            <a:r>
              <a:rPr lang="en-US" dirty="0" smtClean="0"/>
              <a:t>[</a:t>
            </a:r>
            <a:r>
              <a:rPr lang="cs-CZ" dirty="0"/>
              <a:t>0</a:t>
            </a:r>
            <a:r>
              <a:rPr lang="cs-CZ" dirty="0" smtClean="0"/>
              <a:t>, 6, 6</a:t>
            </a:r>
            <a:r>
              <a:rPr lang="en-US" dirty="0" smtClean="0"/>
              <a:t>]</a:t>
            </a:r>
            <a:r>
              <a:rPr lang="cs-CZ" dirty="0"/>
              <a:t>, B</a:t>
            </a:r>
            <a:r>
              <a:rPr lang="en-US" dirty="0"/>
              <a:t> </a:t>
            </a:r>
            <a:r>
              <a:rPr lang="en-US" dirty="0" smtClean="0"/>
              <a:t>[</a:t>
            </a:r>
            <a:r>
              <a:rPr lang="cs-CZ" dirty="0" smtClean="0"/>
              <a:t>-5, 4.5, 6</a:t>
            </a:r>
            <a:r>
              <a:rPr lang="en-US" dirty="0" smtClean="0"/>
              <a:t>]</a:t>
            </a:r>
            <a:r>
              <a:rPr lang="cs-CZ" dirty="0"/>
              <a:t>, C</a:t>
            </a:r>
            <a:r>
              <a:rPr lang="en-US" dirty="0"/>
              <a:t> </a:t>
            </a:r>
            <a:r>
              <a:rPr lang="en-US" dirty="0" smtClean="0"/>
              <a:t>[</a:t>
            </a:r>
            <a:r>
              <a:rPr lang="cs-CZ" dirty="0" smtClean="0"/>
              <a:t>1, 2, 2</a:t>
            </a:r>
            <a:r>
              <a:rPr lang="en-US" dirty="0" smtClean="0"/>
              <a:t>]</a:t>
            </a:r>
            <a:endParaRPr lang="cs-CZ" dirty="0"/>
          </a:p>
          <a:p>
            <a:pPr marL="0" indent="0">
              <a:buNone/>
            </a:pPr>
            <a:r>
              <a:rPr lang="cs-CZ" dirty="0"/>
              <a:t>K</a:t>
            </a:r>
            <a:r>
              <a:rPr lang="en-US" dirty="0"/>
              <a:t> </a:t>
            </a:r>
            <a:r>
              <a:rPr lang="en-US" dirty="0" smtClean="0"/>
              <a:t>[</a:t>
            </a:r>
            <a:r>
              <a:rPr lang="cs-CZ" dirty="0"/>
              <a:t>1</a:t>
            </a:r>
            <a:r>
              <a:rPr lang="cs-CZ" dirty="0" smtClean="0"/>
              <a:t>, 5, 8</a:t>
            </a:r>
            <a:r>
              <a:rPr lang="en-US" dirty="0"/>
              <a:t>]</a:t>
            </a:r>
            <a:r>
              <a:rPr lang="cs-CZ" dirty="0"/>
              <a:t>, L</a:t>
            </a:r>
            <a:r>
              <a:rPr lang="en-US" dirty="0"/>
              <a:t> </a:t>
            </a:r>
            <a:r>
              <a:rPr lang="en-US" dirty="0" smtClean="0"/>
              <a:t>[</a:t>
            </a:r>
            <a:r>
              <a:rPr lang="cs-CZ" dirty="0" smtClean="0"/>
              <a:t>2.5, </a:t>
            </a:r>
            <a:r>
              <a:rPr lang="cs-CZ" dirty="0"/>
              <a:t>0, 3</a:t>
            </a:r>
            <a:r>
              <a:rPr lang="en-US" dirty="0" smtClean="0"/>
              <a:t>]</a:t>
            </a:r>
            <a:r>
              <a:rPr lang="cs-CZ" dirty="0"/>
              <a:t>, M</a:t>
            </a:r>
            <a:r>
              <a:rPr lang="en-US" dirty="0"/>
              <a:t> </a:t>
            </a:r>
            <a:r>
              <a:rPr lang="en-US" dirty="0" smtClean="0"/>
              <a:t>[</a:t>
            </a:r>
            <a:r>
              <a:rPr lang="cs-CZ" dirty="0" smtClean="0"/>
              <a:t>-1, 2, 1</a:t>
            </a:r>
            <a:r>
              <a:rPr lang="en-US" dirty="0" smtClean="0"/>
              <a:t>]</a:t>
            </a:r>
            <a:endParaRPr lang="cs-CZ" dirty="0"/>
          </a:p>
          <a:p>
            <a:endParaRPr lang="cs-CZ" dirty="0"/>
          </a:p>
          <a:p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Blan ka Wagnerová Úvod do studia DG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957024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 rot="5400000">
            <a:off x="6545225" y="1095735"/>
            <a:ext cx="2376264" cy="850106"/>
          </a:xfrm>
        </p:spPr>
        <p:txBody>
          <a:bodyPr>
            <a:normAutofit/>
          </a:bodyPr>
          <a:lstStyle/>
          <a:p>
            <a:r>
              <a:rPr lang="cs-CZ" sz="3600" dirty="0" smtClean="0"/>
              <a:t>Řešení 1</a:t>
            </a:r>
            <a:endParaRPr lang="cs-CZ" sz="36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1268760"/>
            <a:ext cx="8229600" cy="4525963"/>
          </a:xfrm>
        </p:spPr>
        <p:txBody>
          <a:bodyPr>
            <a:normAutofit/>
          </a:bodyPr>
          <a:lstStyle/>
          <a:p>
            <a:endParaRPr lang="cs-CZ" dirty="0"/>
          </a:p>
          <a:p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Blan ka Wagnerová Úvod do studia DG</a:t>
            </a:r>
            <a:endParaRPr lang="cs-CZ"/>
          </a:p>
        </p:txBody>
      </p:sp>
      <p:graphicFrame>
        <p:nvGraphicFramePr>
          <p:cNvPr id="5" name="Objek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29043580"/>
              </p:ext>
            </p:extLst>
          </p:nvPr>
        </p:nvGraphicFramePr>
        <p:xfrm>
          <a:off x="1691680" y="404664"/>
          <a:ext cx="4392488" cy="621601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3" name="Acrobat Document" r:id="rId3" imgW="5667300" imgH="8019870" progId="AcroExch.Document.7">
                  <p:embed/>
                </p:oleObj>
              </mc:Choice>
              <mc:Fallback>
                <p:oleObj name="Acrobat Document" r:id="rId3" imgW="5667300" imgH="8019870" progId="AcroExch.Document.7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691680" y="404664"/>
                        <a:ext cx="4392488" cy="621601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3016659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 rot="5400000">
            <a:off x="6545225" y="951719"/>
            <a:ext cx="2376264" cy="850106"/>
          </a:xfrm>
        </p:spPr>
        <p:txBody>
          <a:bodyPr>
            <a:normAutofit/>
          </a:bodyPr>
          <a:lstStyle/>
          <a:p>
            <a:r>
              <a:rPr lang="cs-CZ" sz="3600" dirty="0" smtClean="0"/>
              <a:t>Řešení 2</a:t>
            </a:r>
            <a:endParaRPr lang="cs-CZ" sz="36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4525963"/>
          </a:xfrm>
        </p:spPr>
        <p:txBody>
          <a:bodyPr>
            <a:normAutofit/>
          </a:bodyPr>
          <a:lstStyle/>
          <a:p>
            <a:endParaRPr lang="cs-CZ" dirty="0"/>
          </a:p>
          <a:p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Blan ka Wagnerová Úvod do studia DG</a:t>
            </a:r>
            <a:endParaRPr lang="cs-CZ"/>
          </a:p>
        </p:txBody>
      </p:sp>
      <p:graphicFrame>
        <p:nvGraphicFramePr>
          <p:cNvPr id="5" name="Objek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41394865"/>
              </p:ext>
            </p:extLst>
          </p:nvPr>
        </p:nvGraphicFramePr>
        <p:xfrm>
          <a:off x="1835696" y="620689"/>
          <a:ext cx="4172469" cy="590465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7" name="Acrobat Document" r:id="rId3" imgW="5667300" imgH="8019870" progId="AcroExch.Document.7">
                  <p:embed/>
                </p:oleObj>
              </mc:Choice>
              <mc:Fallback>
                <p:oleObj name="Acrobat Document" r:id="rId3" imgW="5667300" imgH="8019870" progId="AcroExch.Document.7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835696" y="620689"/>
                        <a:ext cx="4172469" cy="590465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7277615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ystému Office">
  <a:themeElements>
    <a:clrScheme name="Bohatý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346</TotalTime>
  <Words>311</Words>
  <Application>Microsoft Office PowerPoint</Application>
  <PresentationFormat>Předvádění na obrazovce (4:3)</PresentationFormat>
  <Paragraphs>35</Paragraphs>
  <Slides>10</Slides>
  <Notes>2</Notes>
  <HiddenSlides>0</HiddenSlides>
  <MMClips>0</MMClips>
  <ScaleCrop>false</ScaleCrop>
  <HeadingPairs>
    <vt:vector size="6" baseType="variant">
      <vt:variant>
        <vt:lpstr>Motiv</vt:lpstr>
      </vt:variant>
      <vt:variant>
        <vt:i4>1</vt:i4>
      </vt:variant>
      <vt:variant>
        <vt:lpstr>Vložené servery OLE</vt:lpstr>
      </vt:variant>
      <vt:variant>
        <vt:i4>1</vt:i4>
      </vt:variant>
      <vt:variant>
        <vt:lpstr>Nadpisy snímků</vt:lpstr>
      </vt:variant>
      <vt:variant>
        <vt:i4>10</vt:i4>
      </vt:variant>
    </vt:vector>
  </HeadingPairs>
  <TitlesOfParts>
    <vt:vector size="12" baseType="lpstr">
      <vt:lpstr>Motiv systému Office</vt:lpstr>
      <vt:lpstr>Acrobat Document</vt:lpstr>
      <vt:lpstr>MONGEOVO PROMÍTÁNÍ průnik trojúhelníků</vt:lpstr>
      <vt:lpstr>průsek × zásek</vt:lpstr>
      <vt:lpstr>Řešený příklad</vt:lpstr>
      <vt:lpstr>zadání</vt:lpstr>
      <vt:lpstr>průsečnice</vt:lpstr>
      <vt:lpstr>viditelnost (výsledek)</vt:lpstr>
      <vt:lpstr>Příklady k procvičení</vt:lpstr>
      <vt:lpstr>Řešení 1</vt:lpstr>
      <vt:lpstr>Řešení 2</vt:lpstr>
      <vt:lpstr>Pokud není uvedeno jinak, použitý materiál je z vlastních zdrojů autora.   Zdroje:  POMYKALOVÁ, E.: Deskriptivní pro střední školy. 1. vydání. Praha: Prometheus, 2010. ISBN 978-80-7196-400-1.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Wagnerová Blanka</dc:creator>
  <cp:lastModifiedBy>Wagnerová Blanka</cp:lastModifiedBy>
  <cp:revision>67</cp:revision>
  <dcterms:created xsi:type="dcterms:W3CDTF">2013-08-27T05:25:40Z</dcterms:created>
  <dcterms:modified xsi:type="dcterms:W3CDTF">2014-02-18T12:15:42Z</dcterms:modified>
</cp:coreProperties>
</file>