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70" r:id="rId4"/>
    <p:sldId id="260" r:id="rId5"/>
    <p:sldId id="271" r:id="rId6"/>
    <p:sldId id="272" r:id="rId7"/>
    <p:sldId id="273" r:id="rId8"/>
    <p:sldId id="274" r:id="rId9"/>
    <p:sldId id="269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87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 smtClean="0"/>
              <a:t>Gymnázium B. Němcové Hradec Králové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D4429-D76E-4C55-9BAC-0B92BD765917}" type="datetimeFigureOut">
              <a:rPr lang="cs-CZ" smtClean="0"/>
              <a:t>18.2.2014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2ADAB1-11B8-43A2-BC68-EEE55B759E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325617"/>
      </p:ext>
    </p:extLst>
  </p:cSld>
  <p:clrMap bg1="lt1" tx1="dk1" bg2="lt2" tx2="dk2" accent1="accent1" accent2="accent2" accent3="accent3" accent4="accent4" accent5="accent5" accent6="accent6" hlink="hlink" folHlink="folHlink"/>
  <p:hf sldNum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 smtClean="0"/>
              <a:t>Gymnázium B. Němcové Hradec Králové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B7B231-B157-4638-94AD-77FE4917CE8F}" type="datetimeFigureOut">
              <a:rPr lang="cs-CZ" smtClean="0"/>
              <a:t>18.2.2014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4E054-DDBA-4030-8AC5-603D7B32C7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5618431"/>
      </p:ext>
    </p:extLst>
  </p:cSld>
  <p:clrMap bg1="lt1" tx1="dk1" bg2="lt2" tx2="dk2" accent1="accent1" accent2="accent2" accent3="accent3" accent4="accent4" accent5="accent5" accent6="accent6" hlink="hlink" folHlink="folHlink"/>
  <p:hf sldNum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cs-CZ" smtClean="0"/>
              <a:t>Gymnázium B. Němcové Hradec Králové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2749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DE44D-F179-4AB5-A362-0E8BB942156F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8148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F4F02-2A42-4770-9825-5D44E04BDC5C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6874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DF6B3-BFA7-4CFE-8B14-C754A97844FC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8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6186D-2517-415E-8A08-03BF7BD8680E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5601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9F760-FBC2-4439-9A27-CC2A1FFEFB13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1197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88EFB-C0AD-4E3D-8A59-D75C36DE18A7}" type="datetime1">
              <a:rPr lang="cs-CZ" smtClean="0"/>
              <a:t>18.2.2014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5490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9F243-9E39-4FC5-B14C-82FAD37A182C}" type="datetime1">
              <a:rPr lang="cs-CZ" smtClean="0"/>
              <a:t>18.2.2014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7026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24DCF-AA85-48FA-B620-4B1984016AA4}" type="datetime1">
              <a:rPr lang="cs-CZ" smtClean="0"/>
              <a:t>18.2.2014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0021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388D8-8E81-4109-9C7F-BF1999FABC2C}" type="datetime1">
              <a:rPr lang="cs-CZ" smtClean="0"/>
              <a:t>18.2.2014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4001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12CC0-E5B0-4746-BE33-45627ECD8239}" type="datetime1">
              <a:rPr lang="cs-CZ" smtClean="0"/>
              <a:t>18.2.2014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192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CEE34-4F8F-4FC8-9637-D4891BCAF1A5}" type="datetime1">
              <a:rPr lang="cs-CZ" smtClean="0"/>
              <a:t>18.2.2014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1348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8D6788-F2C5-413C-BB85-B4F3A27FE2B5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4080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1560" y="1124744"/>
            <a:ext cx="7772400" cy="1470025"/>
          </a:xfrm>
        </p:spPr>
        <p:txBody>
          <a:bodyPr/>
          <a:lstStyle/>
          <a:p>
            <a:r>
              <a:rPr lang="cs-CZ" dirty="0" smtClean="0"/>
              <a:t>PROMÍTÁNÍ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979712" y="2924944"/>
            <a:ext cx="6400800" cy="1752600"/>
          </a:xfrm>
        </p:spPr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princip promítání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 rovnoběžné a středové promítání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368" y="548680"/>
            <a:ext cx="1368152" cy="366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77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</a:t>
            </a:r>
            <a:r>
              <a:rPr lang="cs-CZ" dirty="0" smtClean="0"/>
              <a:t>romítání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</a:t>
            </a:r>
            <a:r>
              <a:rPr lang="cs-CZ" dirty="0" smtClean="0"/>
              <a:t>obrazení prostoru na rovinu (válcovou plochu, kulovou plochu)</a:t>
            </a:r>
          </a:p>
          <a:p>
            <a:r>
              <a:rPr lang="cs-CZ" smtClean="0"/>
              <a:t>vzájemně jednoznačné </a:t>
            </a:r>
            <a:endParaRPr lang="cs-CZ" dirty="0" smtClean="0"/>
          </a:p>
          <a:p>
            <a:r>
              <a:rPr lang="cs-CZ" dirty="0" smtClean="0"/>
              <a:t>nákresna</a:t>
            </a:r>
          </a:p>
          <a:p>
            <a:r>
              <a:rPr lang="cs-CZ" dirty="0"/>
              <a:t>o</a:t>
            </a:r>
            <a:r>
              <a:rPr lang="cs-CZ" dirty="0" smtClean="0"/>
              <a:t>braz bodu</a:t>
            </a:r>
          </a:p>
          <a:p>
            <a:r>
              <a:rPr lang="cs-CZ" dirty="0"/>
              <a:t>p</a:t>
            </a:r>
            <a:r>
              <a:rPr lang="cs-CZ" dirty="0" smtClean="0"/>
              <a:t>růmětna</a:t>
            </a:r>
          </a:p>
          <a:p>
            <a:r>
              <a:rPr lang="cs-CZ" dirty="0"/>
              <a:t>p</a:t>
            </a:r>
            <a:r>
              <a:rPr lang="cs-CZ" dirty="0" smtClean="0"/>
              <a:t>růmět bodu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453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Princip promítání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</a:t>
            </a:r>
            <a:r>
              <a:rPr lang="cs-CZ" dirty="0" smtClean="0"/>
              <a:t>růmětna</a:t>
            </a:r>
          </a:p>
          <a:p>
            <a:r>
              <a:rPr lang="cs-CZ" dirty="0" smtClean="0"/>
              <a:t>střed/směr promítání</a:t>
            </a:r>
          </a:p>
          <a:p>
            <a:r>
              <a:rPr lang="cs-CZ" dirty="0"/>
              <a:t>p</a:t>
            </a:r>
            <a:r>
              <a:rPr lang="cs-CZ" dirty="0" smtClean="0"/>
              <a:t>romítací přímka</a:t>
            </a:r>
          </a:p>
          <a:p>
            <a:r>
              <a:rPr lang="cs-CZ" dirty="0"/>
              <a:t>p</a:t>
            </a:r>
            <a:r>
              <a:rPr lang="cs-CZ" dirty="0" smtClean="0"/>
              <a:t>růmět bodu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průnik promítací přímky a průmětny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5071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Středové promítání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cxnSp>
        <p:nvCxnSpPr>
          <p:cNvPr id="5" name="Přímá spojnice 4"/>
          <p:cNvCxnSpPr/>
          <p:nvPr/>
        </p:nvCxnSpPr>
        <p:spPr>
          <a:xfrm>
            <a:off x="1691680" y="5589240"/>
            <a:ext cx="525658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/>
          <p:cNvCxnSpPr/>
          <p:nvPr/>
        </p:nvCxnSpPr>
        <p:spPr>
          <a:xfrm flipV="1">
            <a:off x="6948264" y="4221088"/>
            <a:ext cx="1008112" cy="13681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5364088" y="5157192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průmětna</a:t>
            </a:r>
            <a:endParaRPr lang="cs-CZ" dirty="0"/>
          </a:p>
        </p:txBody>
      </p:sp>
      <p:cxnSp>
        <p:nvCxnSpPr>
          <p:cNvPr id="23" name="Přímá spojnice 22"/>
          <p:cNvCxnSpPr/>
          <p:nvPr/>
        </p:nvCxnSpPr>
        <p:spPr>
          <a:xfrm>
            <a:off x="3491880" y="1628800"/>
            <a:ext cx="2160240" cy="31683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/>
          <p:nvPr/>
        </p:nvCxnSpPr>
        <p:spPr>
          <a:xfrm flipV="1">
            <a:off x="3752461" y="2078731"/>
            <a:ext cx="144016" cy="720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/>
          <p:cNvCxnSpPr/>
          <p:nvPr/>
        </p:nvCxnSpPr>
        <p:spPr>
          <a:xfrm flipV="1">
            <a:off x="5580112" y="4725144"/>
            <a:ext cx="144016" cy="720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/>
          <p:cNvCxnSpPr/>
          <p:nvPr/>
        </p:nvCxnSpPr>
        <p:spPr>
          <a:xfrm flipV="1">
            <a:off x="4716016" y="3501008"/>
            <a:ext cx="144016" cy="720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/>
          <p:cNvSpPr txBox="1"/>
          <p:nvPr/>
        </p:nvSpPr>
        <p:spPr>
          <a:xfrm>
            <a:off x="1790835" y="1567130"/>
            <a:ext cx="2033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</a:t>
            </a:r>
            <a:r>
              <a:rPr lang="cs-CZ" dirty="0" smtClean="0"/>
              <a:t>romítací přímka</a:t>
            </a:r>
            <a:endParaRPr lang="cs-CZ" dirty="0"/>
          </a:p>
        </p:txBody>
      </p:sp>
      <p:sp>
        <p:nvSpPr>
          <p:cNvPr id="30" name="TextovéPole 29"/>
          <p:cNvSpPr txBox="1"/>
          <p:nvPr/>
        </p:nvSpPr>
        <p:spPr>
          <a:xfrm>
            <a:off x="3950601" y="1703212"/>
            <a:ext cx="16748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s</a:t>
            </a:r>
            <a:r>
              <a:rPr lang="cs-CZ" dirty="0" smtClean="0"/>
              <a:t>třed promítání</a:t>
            </a:r>
            <a:endParaRPr lang="cs-CZ" dirty="0"/>
          </a:p>
        </p:txBody>
      </p:sp>
      <p:sp>
        <p:nvSpPr>
          <p:cNvPr id="31" name="TextovéPole 30"/>
          <p:cNvSpPr txBox="1"/>
          <p:nvPr/>
        </p:nvSpPr>
        <p:spPr>
          <a:xfrm>
            <a:off x="4932040" y="3262305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bod</a:t>
            </a:r>
            <a:endParaRPr lang="cs-CZ" dirty="0"/>
          </a:p>
        </p:txBody>
      </p:sp>
      <p:sp>
        <p:nvSpPr>
          <p:cNvPr id="32" name="TextovéPole 31"/>
          <p:cNvSpPr txBox="1"/>
          <p:nvPr/>
        </p:nvSpPr>
        <p:spPr>
          <a:xfrm>
            <a:off x="5675548" y="4355812"/>
            <a:ext cx="1476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</a:t>
            </a:r>
            <a:r>
              <a:rPr lang="cs-CZ" dirty="0" smtClean="0"/>
              <a:t>růmět bodu</a:t>
            </a:r>
          </a:p>
        </p:txBody>
      </p:sp>
      <p:cxnSp>
        <p:nvCxnSpPr>
          <p:cNvPr id="34" name="Přímá spojnice 33"/>
          <p:cNvCxnSpPr/>
          <p:nvPr/>
        </p:nvCxnSpPr>
        <p:spPr>
          <a:xfrm flipH="1">
            <a:off x="2555776" y="1412776"/>
            <a:ext cx="1584176" cy="3600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nice 35"/>
          <p:cNvCxnSpPr/>
          <p:nvPr/>
        </p:nvCxnSpPr>
        <p:spPr>
          <a:xfrm>
            <a:off x="3356315" y="2906553"/>
            <a:ext cx="144016" cy="144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nice 38"/>
          <p:cNvCxnSpPr/>
          <p:nvPr/>
        </p:nvCxnSpPr>
        <p:spPr>
          <a:xfrm>
            <a:off x="2524944" y="4864022"/>
            <a:ext cx="144016" cy="144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067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Rovnoběžné promítání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cxnSp>
        <p:nvCxnSpPr>
          <p:cNvPr id="5" name="Přímá spojnice 4"/>
          <p:cNvCxnSpPr/>
          <p:nvPr/>
        </p:nvCxnSpPr>
        <p:spPr>
          <a:xfrm>
            <a:off x="1691680" y="5589240"/>
            <a:ext cx="525658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/>
          <p:cNvCxnSpPr/>
          <p:nvPr/>
        </p:nvCxnSpPr>
        <p:spPr>
          <a:xfrm flipV="1">
            <a:off x="6948264" y="4221088"/>
            <a:ext cx="1008112" cy="13681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5364088" y="5157192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průmětna</a:t>
            </a:r>
            <a:endParaRPr lang="cs-CZ" dirty="0"/>
          </a:p>
        </p:txBody>
      </p:sp>
      <p:cxnSp>
        <p:nvCxnSpPr>
          <p:cNvPr id="23" name="Přímá spojnice 22"/>
          <p:cNvCxnSpPr/>
          <p:nvPr/>
        </p:nvCxnSpPr>
        <p:spPr>
          <a:xfrm>
            <a:off x="3491880" y="1628800"/>
            <a:ext cx="2160240" cy="31683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/>
          <p:cNvCxnSpPr/>
          <p:nvPr/>
        </p:nvCxnSpPr>
        <p:spPr>
          <a:xfrm flipV="1">
            <a:off x="5580112" y="4725144"/>
            <a:ext cx="144016" cy="720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/>
          <p:cNvCxnSpPr/>
          <p:nvPr/>
        </p:nvCxnSpPr>
        <p:spPr>
          <a:xfrm flipV="1">
            <a:off x="4716016" y="3501008"/>
            <a:ext cx="144016" cy="720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/>
          <p:cNvSpPr txBox="1"/>
          <p:nvPr/>
        </p:nvSpPr>
        <p:spPr>
          <a:xfrm>
            <a:off x="3641914" y="1444134"/>
            <a:ext cx="2033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</a:t>
            </a:r>
            <a:r>
              <a:rPr lang="cs-CZ" dirty="0" smtClean="0"/>
              <a:t>romítací přímka</a:t>
            </a:r>
            <a:endParaRPr lang="cs-CZ" dirty="0"/>
          </a:p>
        </p:txBody>
      </p:sp>
      <p:sp>
        <p:nvSpPr>
          <p:cNvPr id="30" name="TextovéPole 29"/>
          <p:cNvSpPr txBox="1"/>
          <p:nvPr/>
        </p:nvSpPr>
        <p:spPr>
          <a:xfrm>
            <a:off x="6588224" y="1903804"/>
            <a:ext cx="16748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směr promítání</a:t>
            </a:r>
            <a:endParaRPr lang="cs-CZ" dirty="0"/>
          </a:p>
        </p:txBody>
      </p:sp>
      <p:sp>
        <p:nvSpPr>
          <p:cNvPr id="31" name="TextovéPole 30"/>
          <p:cNvSpPr txBox="1"/>
          <p:nvPr/>
        </p:nvSpPr>
        <p:spPr>
          <a:xfrm>
            <a:off x="4932040" y="3262305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bod</a:t>
            </a:r>
            <a:endParaRPr lang="cs-CZ" dirty="0"/>
          </a:p>
        </p:txBody>
      </p:sp>
      <p:sp>
        <p:nvSpPr>
          <p:cNvPr id="32" name="TextovéPole 31"/>
          <p:cNvSpPr txBox="1"/>
          <p:nvPr/>
        </p:nvSpPr>
        <p:spPr>
          <a:xfrm>
            <a:off x="5675548" y="4355812"/>
            <a:ext cx="1476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</a:t>
            </a:r>
            <a:r>
              <a:rPr lang="cs-CZ" dirty="0" smtClean="0"/>
              <a:t>růmět bodu</a:t>
            </a:r>
          </a:p>
        </p:txBody>
      </p:sp>
      <p:cxnSp>
        <p:nvCxnSpPr>
          <p:cNvPr id="18" name="Přímá spojnice 17"/>
          <p:cNvCxnSpPr/>
          <p:nvPr/>
        </p:nvCxnSpPr>
        <p:spPr>
          <a:xfrm>
            <a:off x="5816082" y="1751796"/>
            <a:ext cx="1080120" cy="1584176"/>
          </a:xfrm>
          <a:prstGeom prst="line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/>
          <p:cNvCxnSpPr/>
          <p:nvPr/>
        </p:nvCxnSpPr>
        <p:spPr>
          <a:xfrm>
            <a:off x="2555776" y="1862795"/>
            <a:ext cx="2088232" cy="304236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nice 20"/>
          <p:cNvCxnSpPr/>
          <p:nvPr/>
        </p:nvCxnSpPr>
        <p:spPr>
          <a:xfrm flipV="1">
            <a:off x="3490190" y="3335972"/>
            <a:ext cx="144016" cy="720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21"/>
          <p:cNvCxnSpPr/>
          <p:nvPr/>
        </p:nvCxnSpPr>
        <p:spPr>
          <a:xfrm flipV="1">
            <a:off x="4572000" y="4826361"/>
            <a:ext cx="144016" cy="720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196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Rovnoběžné promítání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cxnSp>
        <p:nvCxnSpPr>
          <p:cNvPr id="5" name="Přímá spojnice 4"/>
          <p:cNvCxnSpPr/>
          <p:nvPr/>
        </p:nvCxnSpPr>
        <p:spPr>
          <a:xfrm>
            <a:off x="1691680" y="5589240"/>
            <a:ext cx="525658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/>
          <p:cNvCxnSpPr/>
          <p:nvPr/>
        </p:nvCxnSpPr>
        <p:spPr>
          <a:xfrm flipV="1">
            <a:off x="6948264" y="4221088"/>
            <a:ext cx="1008112" cy="13681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5364088" y="5157192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průmětna</a:t>
            </a:r>
            <a:endParaRPr lang="cs-CZ" dirty="0"/>
          </a:p>
        </p:txBody>
      </p:sp>
      <p:cxnSp>
        <p:nvCxnSpPr>
          <p:cNvPr id="23" name="Přímá spojnice 22"/>
          <p:cNvCxnSpPr/>
          <p:nvPr/>
        </p:nvCxnSpPr>
        <p:spPr>
          <a:xfrm>
            <a:off x="3491880" y="1628800"/>
            <a:ext cx="2160240" cy="31683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/>
          <p:cNvCxnSpPr/>
          <p:nvPr/>
        </p:nvCxnSpPr>
        <p:spPr>
          <a:xfrm flipV="1">
            <a:off x="5580112" y="4725144"/>
            <a:ext cx="144016" cy="720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/>
          <p:cNvCxnSpPr/>
          <p:nvPr/>
        </p:nvCxnSpPr>
        <p:spPr>
          <a:xfrm flipV="1">
            <a:off x="4716016" y="3501008"/>
            <a:ext cx="144016" cy="720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/>
          <p:cNvSpPr txBox="1"/>
          <p:nvPr/>
        </p:nvSpPr>
        <p:spPr>
          <a:xfrm>
            <a:off x="3641914" y="1444134"/>
            <a:ext cx="2033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</a:t>
            </a:r>
            <a:r>
              <a:rPr lang="cs-CZ" dirty="0" smtClean="0"/>
              <a:t>romítací přímka</a:t>
            </a:r>
            <a:endParaRPr lang="cs-CZ" dirty="0"/>
          </a:p>
        </p:txBody>
      </p:sp>
      <p:sp>
        <p:nvSpPr>
          <p:cNvPr id="30" name="TextovéPole 29"/>
          <p:cNvSpPr txBox="1"/>
          <p:nvPr/>
        </p:nvSpPr>
        <p:spPr>
          <a:xfrm>
            <a:off x="6588224" y="1903804"/>
            <a:ext cx="16748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směr promítání</a:t>
            </a:r>
            <a:endParaRPr lang="cs-CZ" dirty="0"/>
          </a:p>
        </p:txBody>
      </p:sp>
      <p:sp>
        <p:nvSpPr>
          <p:cNvPr id="31" name="TextovéPole 30"/>
          <p:cNvSpPr txBox="1"/>
          <p:nvPr/>
        </p:nvSpPr>
        <p:spPr>
          <a:xfrm>
            <a:off x="2099589" y="2708920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bod</a:t>
            </a:r>
            <a:endParaRPr lang="cs-CZ" dirty="0"/>
          </a:p>
        </p:txBody>
      </p:sp>
      <p:sp>
        <p:nvSpPr>
          <p:cNvPr id="32" name="TextovéPole 31"/>
          <p:cNvSpPr txBox="1"/>
          <p:nvPr/>
        </p:nvSpPr>
        <p:spPr>
          <a:xfrm>
            <a:off x="2219366" y="4612486"/>
            <a:ext cx="1476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</a:t>
            </a:r>
            <a:r>
              <a:rPr lang="cs-CZ" dirty="0" smtClean="0"/>
              <a:t>růmět bodu</a:t>
            </a:r>
          </a:p>
        </p:txBody>
      </p:sp>
      <p:cxnSp>
        <p:nvCxnSpPr>
          <p:cNvPr id="18" name="Přímá spojnice 17"/>
          <p:cNvCxnSpPr/>
          <p:nvPr/>
        </p:nvCxnSpPr>
        <p:spPr>
          <a:xfrm>
            <a:off x="5816082" y="1751796"/>
            <a:ext cx="1080120" cy="1584176"/>
          </a:xfrm>
          <a:prstGeom prst="line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ovéPole 2"/>
          <p:cNvSpPr txBox="1"/>
          <p:nvPr/>
        </p:nvSpPr>
        <p:spPr>
          <a:xfrm>
            <a:off x="6732240" y="3537012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/>
              <a:t>KOSOÚHLÉ</a:t>
            </a:r>
            <a:endParaRPr lang="cs-CZ" sz="2800" b="1" dirty="0"/>
          </a:p>
        </p:txBody>
      </p:sp>
      <p:cxnSp>
        <p:nvCxnSpPr>
          <p:cNvPr id="7" name="Přímá spojnice 6"/>
          <p:cNvCxnSpPr/>
          <p:nvPr/>
        </p:nvCxnSpPr>
        <p:spPr>
          <a:xfrm>
            <a:off x="2039346" y="1566091"/>
            <a:ext cx="12374" cy="33483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8"/>
          <p:cNvCxnSpPr/>
          <p:nvPr/>
        </p:nvCxnSpPr>
        <p:spPr>
          <a:xfrm>
            <a:off x="1993808" y="2708920"/>
            <a:ext cx="14401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/>
          <p:cNvCxnSpPr/>
          <p:nvPr/>
        </p:nvCxnSpPr>
        <p:spPr>
          <a:xfrm>
            <a:off x="1967338" y="4892655"/>
            <a:ext cx="14401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se šipkou 10"/>
          <p:cNvCxnSpPr/>
          <p:nvPr/>
        </p:nvCxnSpPr>
        <p:spPr>
          <a:xfrm>
            <a:off x="1547664" y="2042877"/>
            <a:ext cx="0" cy="145813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ovéPole 27"/>
          <p:cNvSpPr txBox="1"/>
          <p:nvPr/>
        </p:nvSpPr>
        <p:spPr>
          <a:xfrm>
            <a:off x="134177" y="1533825"/>
            <a:ext cx="16748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směr promítání</a:t>
            </a:r>
            <a:endParaRPr lang="cs-CZ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4860032" y="3078252"/>
            <a:ext cx="956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bod</a:t>
            </a:r>
            <a:endParaRPr lang="cs-CZ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5816082" y="4612486"/>
            <a:ext cx="1780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</a:t>
            </a:r>
            <a:r>
              <a:rPr lang="cs-CZ" dirty="0" smtClean="0"/>
              <a:t>růmět bodu </a:t>
            </a:r>
            <a:endParaRPr lang="cs-CZ" dirty="0"/>
          </a:p>
        </p:txBody>
      </p:sp>
      <p:sp>
        <p:nvSpPr>
          <p:cNvPr id="17" name="TextovéPole 16"/>
          <p:cNvSpPr txBox="1"/>
          <p:nvPr/>
        </p:nvSpPr>
        <p:spPr>
          <a:xfrm>
            <a:off x="827584" y="4981818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/>
              <a:t>PRAVOÚHLÉ</a:t>
            </a:r>
            <a:endParaRPr lang="cs-CZ" sz="2800" b="1" dirty="0"/>
          </a:p>
        </p:txBody>
      </p:sp>
    </p:spTree>
    <p:extLst>
      <p:ext uri="{BB962C8B-B14F-4D97-AF65-F5344CB8AC3E}">
        <p14:creationId xmlns:p14="http://schemas.microsoft.com/office/powerpoint/2010/main" val="264646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Promítání,</a:t>
            </a:r>
            <a:br>
              <a:rPr lang="cs-CZ" dirty="0" smtClean="0"/>
            </a:br>
            <a:r>
              <a:rPr lang="cs-CZ" sz="2200" dirty="0" smtClean="0"/>
              <a:t>se kterými se seznámíme</a:t>
            </a:r>
            <a:endParaRPr lang="cs-CZ" sz="22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899592" y="1844824"/>
            <a:ext cx="5760640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 smtClean="0"/>
              <a:t>Rovnoběžné</a:t>
            </a:r>
          </a:p>
          <a:p>
            <a:endParaRPr lang="cs-CZ" dirty="0" smtClean="0"/>
          </a:p>
          <a:p>
            <a:r>
              <a:rPr lang="cs-CZ" dirty="0" smtClean="0"/>
              <a:t>Pravoúhlé</a:t>
            </a:r>
          </a:p>
          <a:p>
            <a:r>
              <a:rPr lang="cs-CZ" sz="3200" dirty="0" smtClean="0"/>
              <a:t>Kótované promítání</a:t>
            </a:r>
          </a:p>
          <a:p>
            <a:r>
              <a:rPr lang="cs-CZ" sz="3200" dirty="0" err="1" smtClean="0"/>
              <a:t>Mongeovo</a:t>
            </a:r>
            <a:r>
              <a:rPr lang="cs-CZ" sz="3200" dirty="0" smtClean="0"/>
              <a:t> promítání</a:t>
            </a:r>
          </a:p>
          <a:p>
            <a:r>
              <a:rPr lang="cs-CZ" sz="3200" dirty="0" smtClean="0"/>
              <a:t>Pravoúhlá axonometrie</a:t>
            </a:r>
          </a:p>
          <a:p>
            <a:endParaRPr lang="cs-CZ" dirty="0" smtClean="0"/>
          </a:p>
          <a:p>
            <a:endParaRPr lang="cs-CZ" dirty="0"/>
          </a:p>
          <a:p>
            <a:r>
              <a:rPr lang="cs-CZ" sz="3200" dirty="0" smtClean="0"/>
              <a:t>Kosoúhlé promítání</a:t>
            </a:r>
            <a:endParaRPr lang="cs-CZ" sz="32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5580112" y="1842304"/>
            <a:ext cx="316835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 smtClean="0"/>
              <a:t>Středové</a:t>
            </a:r>
          </a:p>
          <a:p>
            <a:endParaRPr lang="cs-CZ" dirty="0"/>
          </a:p>
          <a:p>
            <a:r>
              <a:rPr lang="cs-CZ" sz="3200" dirty="0" smtClean="0"/>
              <a:t>Lineární perspektiva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76551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0480175"/>
              </p:ext>
            </p:extLst>
          </p:nvPr>
        </p:nvGraphicFramePr>
        <p:xfrm>
          <a:off x="611560" y="929388"/>
          <a:ext cx="8020050" cy="566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Acrobat Document" r:id="rId3" imgW="8019810" imgH="5667285" progId="AcroExch.Document.7">
                  <p:embed/>
                </p:oleObj>
              </mc:Choice>
              <mc:Fallback>
                <p:oleObj name="Acrobat Document" r:id="rId3" imgW="8019810" imgH="566728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11560" y="929388"/>
                        <a:ext cx="8020050" cy="5667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648"/>
            <a:ext cx="8229600" cy="1143000"/>
          </a:xfrm>
        </p:spPr>
        <p:txBody>
          <a:bodyPr/>
          <a:lstStyle/>
          <a:p>
            <a:r>
              <a:rPr lang="cs-CZ" dirty="0" smtClean="0"/>
              <a:t>Soustava souřadnic × průmětny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1115616" y="1268760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/>
          </a:p>
        </p:txBody>
      </p:sp>
      <p:sp>
        <p:nvSpPr>
          <p:cNvPr id="7" name="TextovéPole 6"/>
          <p:cNvSpPr txBox="1"/>
          <p:nvPr/>
        </p:nvSpPr>
        <p:spPr>
          <a:xfrm>
            <a:off x="971600" y="1556792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k</a:t>
            </a:r>
            <a:r>
              <a:rPr lang="cs-CZ" dirty="0" smtClean="0"/>
              <a:t>ótované promítání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3491880" y="130105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Mongeovo</a:t>
            </a:r>
            <a:r>
              <a:rPr lang="cs-CZ" dirty="0" smtClean="0"/>
              <a:t> promítání</a:t>
            </a: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6012160" y="1556792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</a:t>
            </a:r>
            <a:r>
              <a:rPr lang="cs-CZ" dirty="0" smtClean="0"/>
              <a:t>ravoúhlá axonometrie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7393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cs-CZ" sz="2000" dirty="0"/>
              <a:t>Pokud není uvedeno jinak, použitý materiál je z vlastních zdrojů </a:t>
            </a:r>
            <a:r>
              <a:rPr lang="cs-CZ" sz="2000" dirty="0" smtClean="0"/>
              <a:t>autora. </a:t>
            </a: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Zdroje</a:t>
            </a:r>
            <a:r>
              <a:rPr lang="cs-CZ" sz="2000" dirty="0"/>
              <a:t>: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POMYKALOVÁ, E.: </a:t>
            </a:r>
            <a:r>
              <a:rPr lang="cs-CZ" sz="2000" i="1" dirty="0" smtClean="0"/>
              <a:t>Deskriptivní pro </a:t>
            </a:r>
            <a:r>
              <a:rPr lang="cs-CZ" sz="2000" i="1" dirty="0"/>
              <a:t>střední školy</a:t>
            </a:r>
            <a:r>
              <a:rPr lang="cs-CZ" sz="2000" dirty="0"/>
              <a:t>. 1. vydání. Praha: Prometheus, </a:t>
            </a:r>
            <a:r>
              <a:rPr lang="cs-CZ" sz="2000" dirty="0" smtClean="0"/>
              <a:t>2010. </a:t>
            </a:r>
            <a:r>
              <a:rPr lang="cs-CZ" sz="2000" dirty="0"/>
              <a:t>ISBN </a:t>
            </a:r>
            <a:r>
              <a:rPr lang="cs-CZ" sz="2000" dirty="0" smtClean="0"/>
              <a:t>978-80-7196-400-1.</a:t>
            </a:r>
            <a:r>
              <a:rPr lang="cs-CZ" sz="2000" dirty="0">
                <a:latin typeface="Calibri" pitchFamily="34" charset="0"/>
              </a:rPr>
              <a:t/>
            </a:r>
            <a:br>
              <a:rPr lang="cs-CZ" sz="2000" dirty="0">
                <a:latin typeface="Calibri" pitchFamily="34" charset="0"/>
              </a:rPr>
            </a:br>
            <a:r>
              <a:rPr lang="cs-CZ" sz="2000" dirty="0"/>
              <a:t/>
            </a:r>
            <a:br>
              <a:rPr lang="cs-CZ" sz="2000" dirty="0"/>
            </a:br>
            <a:endParaRPr lang="cs-CZ" sz="20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380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Aerodynamika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193</TotalTime>
  <Words>182</Words>
  <Application>Microsoft Office PowerPoint</Application>
  <PresentationFormat>Předvádění na obrazovce (4:3)</PresentationFormat>
  <Paragraphs>68</Paragraphs>
  <Slides>9</Slides>
  <Notes>1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1" baseType="lpstr">
      <vt:lpstr>Motiv systému Office</vt:lpstr>
      <vt:lpstr>Acrobat Document</vt:lpstr>
      <vt:lpstr>PROMÍTÁNÍ</vt:lpstr>
      <vt:lpstr>Promítání</vt:lpstr>
      <vt:lpstr>Princip promítání</vt:lpstr>
      <vt:lpstr>Středové promítání</vt:lpstr>
      <vt:lpstr>Rovnoběžné promítání</vt:lpstr>
      <vt:lpstr>Rovnoběžné promítání</vt:lpstr>
      <vt:lpstr>Promítání, se kterými se seznámíme</vt:lpstr>
      <vt:lpstr>Soustava souřadnic × průmětny</vt:lpstr>
      <vt:lpstr>Pokud není uvedeno jinak, použitý materiál je z vlastních zdrojů autora.   Zdroje:  POMYKALOVÁ, E.: Deskriptivní pro střední školy. 1. vydání. Praha: Prometheus, 2010. ISBN 978-80-7196-400-1.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Wagnerová Blanka</dc:creator>
  <cp:lastModifiedBy>Wagnerová Blanka</cp:lastModifiedBy>
  <cp:revision>35</cp:revision>
  <dcterms:created xsi:type="dcterms:W3CDTF">2013-08-27T05:25:40Z</dcterms:created>
  <dcterms:modified xsi:type="dcterms:W3CDTF">2014-02-18T12:12:56Z</dcterms:modified>
</cp:coreProperties>
</file>