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77" r:id="rId3"/>
    <p:sldId id="275" r:id="rId4"/>
    <p:sldId id="276" r:id="rId5"/>
    <p:sldId id="278" r:id="rId6"/>
    <p:sldId id="279" r:id="rId7"/>
    <p:sldId id="281" r:id="rId8"/>
    <p:sldId id="282" r:id="rId9"/>
    <p:sldId id="280" r:id="rId10"/>
    <p:sldId id="284" r:id="rId11"/>
    <p:sldId id="283" r:id="rId12"/>
    <p:sldId id="269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7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D4429-D76E-4C55-9BAC-0B92BD765917}" type="datetimeFigureOut">
              <a:rPr lang="cs-CZ" smtClean="0"/>
              <a:t>10.3.2014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2ADAB1-11B8-43A2-BC68-EEE55B759E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325617"/>
      </p:ext>
    </p:extLst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7B231-B157-4638-94AD-77FE4917CE8F}" type="datetimeFigureOut">
              <a:rPr lang="cs-CZ" smtClean="0"/>
              <a:t>10.3.2014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4E054-DDBA-4030-8AC5-603D7B32C7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5618431"/>
      </p:ext>
    </p:extLst>
  </p:cSld>
  <p:clrMap bg1="lt1" tx1="dk1" bg2="lt2" tx2="dk2" accent1="accent1" accent2="accent2" accent3="accent3" accent4="accent4" accent5="accent5" accent6="accent6" hlink="hlink" folHlink="folHlink"/>
  <p:hf sldNum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cs-CZ" smtClean="0"/>
              <a:t>Gymnázium B. Němcové Hradec Králové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2749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E44D-F179-4AB5-A362-0E8BB942156F}" type="datetime1">
              <a:rPr lang="cs-CZ" smtClean="0"/>
              <a:t>10.3.2014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8148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F4F02-2A42-4770-9825-5D44E04BDC5C}" type="datetime1">
              <a:rPr lang="cs-CZ" smtClean="0"/>
              <a:t>10.3.2014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6874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DF6B3-BFA7-4CFE-8B14-C754A97844FC}" type="datetime1">
              <a:rPr lang="cs-CZ" smtClean="0"/>
              <a:t>10.3.2014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8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6186D-2517-415E-8A08-03BF7BD8680E}" type="datetime1">
              <a:rPr lang="cs-CZ" smtClean="0"/>
              <a:t>10.3.2014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5601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F760-FBC2-4439-9A27-CC2A1FFEFB13}" type="datetime1">
              <a:rPr lang="cs-CZ" smtClean="0"/>
              <a:t>10.3.2014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1197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88EFB-C0AD-4E3D-8A59-D75C36DE18A7}" type="datetime1">
              <a:rPr lang="cs-CZ" smtClean="0"/>
              <a:t>10.3.2014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5490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9F243-9E39-4FC5-B14C-82FAD37A182C}" type="datetime1">
              <a:rPr lang="cs-CZ" smtClean="0"/>
              <a:t>10.3.2014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026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24DCF-AA85-48FA-B620-4B1984016AA4}" type="datetime1">
              <a:rPr lang="cs-CZ" smtClean="0"/>
              <a:t>10.3.2014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0021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388D8-8E81-4109-9C7F-BF1999FABC2C}" type="datetime1">
              <a:rPr lang="cs-CZ" smtClean="0"/>
              <a:t>10.3.2014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4001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12CC0-E5B0-4746-BE33-45627ECD8239}" type="datetime1">
              <a:rPr lang="cs-CZ" smtClean="0"/>
              <a:t>10.3.2014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192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CEE34-4F8F-4FC8-9637-D4891BCAF1A5}" type="datetime1">
              <a:rPr lang="cs-CZ" smtClean="0"/>
              <a:t>10.3.2014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1348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D6788-F2C5-413C-BB85-B4F3A27FE2B5}" type="datetime1">
              <a:rPr lang="cs-CZ" smtClean="0"/>
              <a:t>10.3.2014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4080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15616" y="364502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cs-CZ" sz="6000" dirty="0" smtClean="0"/>
              <a:t>HRANOL, JEHLAN</a:t>
            </a:r>
            <a:br>
              <a:rPr lang="cs-CZ" sz="6000" dirty="0" smtClean="0"/>
            </a:br>
            <a:r>
              <a:rPr lang="cs-CZ" dirty="0" smtClean="0"/>
              <a:t>v kótovaném promítání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48680"/>
            <a:ext cx="1368152" cy="366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77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0365984"/>
              </p:ext>
            </p:extLst>
          </p:nvPr>
        </p:nvGraphicFramePr>
        <p:xfrm>
          <a:off x="561975" y="595313"/>
          <a:ext cx="8020050" cy="566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Acrobat Document" r:id="rId3" imgW="8019810" imgH="5667285" progId="AcroExch.Document.7">
                  <p:embed/>
                </p:oleObj>
              </mc:Choice>
              <mc:Fallback>
                <p:oleObj name="Acrobat Document" r:id="rId3" imgW="8019810" imgH="566728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1975" y="595313"/>
                        <a:ext cx="8020050" cy="5667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1403648" y="4941168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Pravidelný šestiboký jehlan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8362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9821355"/>
              </p:ext>
            </p:extLst>
          </p:nvPr>
        </p:nvGraphicFramePr>
        <p:xfrm>
          <a:off x="539552" y="620688"/>
          <a:ext cx="8020050" cy="566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Acrobat Document" r:id="rId3" imgW="8019810" imgH="5667285" progId="AcroExch.Document.7">
                  <p:embed/>
                </p:oleObj>
              </mc:Choice>
              <mc:Fallback>
                <p:oleObj name="Acrobat Document" r:id="rId3" imgW="8019810" imgH="566728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9552" y="620688"/>
                        <a:ext cx="8020050" cy="5667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4860032" y="4869160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Pravidelný čtyřboký hranol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1072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3312368"/>
          </a:xfrm>
        </p:spPr>
        <p:txBody>
          <a:bodyPr>
            <a:noAutofit/>
          </a:bodyPr>
          <a:lstStyle/>
          <a:p>
            <a:pPr algn="l"/>
            <a:r>
              <a:rPr lang="cs-CZ" sz="2000" dirty="0"/>
              <a:t>Pokud není uvedeno jinak, použitý materiál je z vlastních zdrojů </a:t>
            </a:r>
            <a:r>
              <a:rPr lang="cs-CZ" sz="2000" dirty="0" smtClean="0"/>
              <a:t>autora. 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Zdroje</a:t>
            </a:r>
            <a:r>
              <a:rPr lang="cs-CZ" sz="2000" dirty="0"/>
              <a:t>: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POMYKALOVÁ, E.: </a:t>
            </a:r>
            <a:r>
              <a:rPr lang="cs-CZ" sz="2000" i="1" dirty="0" smtClean="0"/>
              <a:t>Deskriptivní pro </a:t>
            </a:r>
            <a:r>
              <a:rPr lang="cs-CZ" sz="2000" i="1" dirty="0"/>
              <a:t>střední školy</a:t>
            </a:r>
            <a:r>
              <a:rPr lang="cs-CZ" sz="2000" dirty="0"/>
              <a:t>. 1. vydání. Praha: Prometheus, </a:t>
            </a:r>
            <a:r>
              <a:rPr lang="cs-CZ" sz="2000" dirty="0" smtClean="0"/>
              <a:t>2010. </a:t>
            </a:r>
            <a:r>
              <a:rPr lang="cs-CZ" sz="2000" dirty="0"/>
              <a:t>ISBN </a:t>
            </a:r>
            <a:r>
              <a:rPr lang="cs-CZ" sz="2000" dirty="0" smtClean="0"/>
              <a:t>978-80-7196-400-1.</a:t>
            </a:r>
            <a:r>
              <a:rPr lang="cs-CZ" sz="2000" dirty="0">
                <a:latin typeface="Calibri" pitchFamily="34" charset="0"/>
              </a:rPr>
              <a:t/>
            </a:r>
            <a:br>
              <a:rPr lang="cs-CZ" sz="2000" dirty="0">
                <a:latin typeface="Calibri" pitchFamily="34" charset="0"/>
              </a:rPr>
            </a:br>
            <a:r>
              <a:rPr lang="cs-CZ" sz="2000" dirty="0" smtClean="0">
                <a:latin typeface="Calibri" pitchFamily="34" charset="0"/>
              </a:rPr>
              <a:t>kol.: Slovník školské matematiky. 1. vydání. Praha: Státní pedagogické nakladatelství n. p., 1981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/>
              <a:t>SUCHOHRADSKÝ O.:  </a:t>
            </a:r>
            <a:r>
              <a:rPr lang="cs-CZ" sz="2000" i="1" dirty="0"/>
              <a:t>Cvičení z deskriptivní geometrie</a:t>
            </a:r>
            <a:r>
              <a:rPr lang="cs-CZ" sz="2000" dirty="0"/>
              <a:t>. 1. vydání. Hradec Králové : Pedagogická fakulta v Hradci Králové, 1977</a:t>
            </a:r>
            <a:r>
              <a:rPr lang="cs-CZ" sz="2000" dirty="0">
                <a:latin typeface="Calibri" pitchFamily="34" charset="0"/>
              </a:rPr>
              <a:t/>
            </a:r>
            <a:br>
              <a:rPr lang="cs-CZ" sz="2000" dirty="0">
                <a:latin typeface="Calibri" pitchFamily="34" charset="0"/>
              </a:rPr>
            </a:br>
            <a:endParaRPr lang="cs-CZ" sz="20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3804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Kótované promítání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348880"/>
            <a:ext cx="8229600" cy="3340968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Pravoúhlé promítání na jednu průmětnu.</a:t>
            </a:r>
          </a:p>
          <a:p>
            <a:pPr marL="0" indent="0">
              <a:buNone/>
            </a:pPr>
            <a:r>
              <a:rPr lang="cs-CZ" dirty="0" smtClean="0"/>
              <a:t>Půdorysy bodů doplňujeme o kóty.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Každé těleso má jeden průmět – půdorys.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4282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 smtClean="0"/>
              <a:t>Průmět tělesa 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41330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800" dirty="0" smtClean="0"/>
              <a:t>podstava</a:t>
            </a:r>
          </a:p>
          <a:p>
            <a:pPr marL="0" indent="0" algn="ctr">
              <a:buNone/>
            </a:pPr>
            <a:r>
              <a:rPr lang="cs-CZ" sz="4800" dirty="0"/>
              <a:t>v</a:t>
            </a:r>
            <a:r>
              <a:rPr lang="cs-CZ" sz="4800" dirty="0" smtClean="0"/>
              <a:t>ýška</a:t>
            </a:r>
          </a:p>
          <a:p>
            <a:pPr marL="0" indent="0" algn="ctr">
              <a:buNone/>
            </a:pPr>
            <a:r>
              <a:rPr lang="cs-CZ" sz="4800" dirty="0"/>
              <a:t>v</a:t>
            </a:r>
            <a:r>
              <a:rPr lang="cs-CZ" sz="4800" dirty="0" smtClean="0"/>
              <a:t>iditelnost</a:t>
            </a:r>
          </a:p>
          <a:p>
            <a:pPr marL="0" indent="0" algn="ctr">
              <a:buNone/>
            </a:pPr>
            <a:r>
              <a:rPr lang="cs-CZ" sz="2000" dirty="0"/>
              <a:t>v</a:t>
            </a:r>
            <a:r>
              <a:rPr lang="cs-CZ" sz="2000" dirty="0" smtClean="0"/>
              <a:t>iditelné hrany – plná čára</a:t>
            </a:r>
          </a:p>
          <a:p>
            <a:pPr marL="0" indent="0" algn="ctr">
              <a:buNone/>
            </a:pPr>
            <a:r>
              <a:rPr lang="cs-CZ" sz="2000" dirty="0" smtClean="0"/>
              <a:t>neviditelné hrany – čárkovaná čára  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049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 smtClean="0"/>
              <a:t>Průmět tělesa 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dirty="0"/>
              <a:t>p</a:t>
            </a:r>
            <a:r>
              <a:rPr lang="cs-CZ" dirty="0" smtClean="0"/>
              <a:t>oloha podstavy vzhledem k průmětně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v rovině</a:t>
            </a:r>
          </a:p>
          <a:p>
            <a:pPr marL="0" indent="0">
              <a:buNone/>
            </a:pPr>
            <a:r>
              <a:rPr lang="cs-CZ" sz="3600" dirty="0" smtClean="0"/>
              <a:t>	1) rovnoběžné s průmětnou</a:t>
            </a:r>
          </a:p>
          <a:p>
            <a:pPr marL="0" indent="0">
              <a:buNone/>
            </a:pPr>
            <a:r>
              <a:rPr lang="cs-CZ" sz="3600" dirty="0" smtClean="0"/>
              <a:t>	2) kolmé k průmětně</a:t>
            </a:r>
          </a:p>
          <a:p>
            <a:pPr marL="0" indent="0">
              <a:buNone/>
            </a:pPr>
            <a:r>
              <a:rPr lang="cs-CZ" sz="3600" dirty="0" smtClean="0"/>
              <a:t>	3) obecné</a:t>
            </a:r>
          </a:p>
          <a:p>
            <a:pPr marL="0" indent="0">
              <a:buNone/>
            </a:pPr>
            <a:r>
              <a:rPr lang="cs-CZ" dirty="0" smtClean="0"/>
              <a:t> 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9375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Podstava v rovině</a:t>
            </a:r>
            <a:br>
              <a:rPr lang="cs-CZ" dirty="0" smtClean="0"/>
            </a:br>
            <a:r>
              <a:rPr lang="cs-CZ" dirty="0" smtClean="0"/>
              <a:t>rovnoběžné s průmětnou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683568" y="2852936"/>
            <a:ext cx="72728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/>
              <a:t>Průmětem tělesa je mnohoúhelník podstavy ve skutečné velikosti.</a:t>
            </a:r>
          </a:p>
          <a:p>
            <a:endParaRPr lang="cs-CZ" sz="2800" dirty="0" smtClean="0"/>
          </a:p>
          <a:p>
            <a:r>
              <a:rPr lang="cs-CZ" sz="2800" dirty="0" smtClean="0"/>
              <a:t>Výška je znázorněna pomocí kót.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4123600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Podstava v rovině</a:t>
            </a:r>
            <a:br>
              <a:rPr lang="cs-CZ" dirty="0" smtClean="0"/>
            </a:br>
            <a:r>
              <a:rPr lang="cs-CZ" dirty="0" smtClean="0"/>
              <a:t> kolmé k průmětně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683568" y="2852936"/>
            <a:ext cx="72728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/>
              <a:t>Průmětem tělesa je pravoúhelník (trojúhelník).</a:t>
            </a:r>
          </a:p>
          <a:p>
            <a:endParaRPr lang="cs-CZ" sz="2800" dirty="0" smtClean="0"/>
          </a:p>
          <a:p>
            <a:r>
              <a:rPr lang="cs-CZ" sz="2800" dirty="0" smtClean="0"/>
              <a:t>Výška je znázorněna ve skutečné velikosti.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554211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5466954"/>
              </p:ext>
            </p:extLst>
          </p:nvPr>
        </p:nvGraphicFramePr>
        <p:xfrm>
          <a:off x="561975" y="595313"/>
          <a:ext cx="8020050" cy="566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Acrobat Document" r:id="rId3" imgW="8019810" imgH="5667285" progId="AcroExch.Document.7">
                  <p:embed/>
                </p:oleObj>
              </mc:Choice>
              <mc:Fallback>
                <p:oleObj name="Acrobat Document" r:id="rId3" imgW="8019810" imgH="566728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1975" y="595313"/>
                        <a:ext cx="8020050" cy="5667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4283968" y="4720788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/>
              <a:t>HRANOLY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357428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7837023"/>
              </p:ext>
            </p:extLst>
          </p:nvPr>
        </p:nvGraphicFramePr>
        <p:xfrm>
          <a:off x="561975" y="595313"/>
          <a:ext cx="8020050" cy="566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Acrobat Document" r:id="rId3" imgW="8019810" imgH="5667285" progId="AcroExch.Document.7">
                  <p:embed/>
                </p:oleObj>
              </mc:Choice>
              <mc:Fallback>
                <p:oleObj name="Acrobat Document" r:id="rId3" imgW="8019810" imgH="566728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1975" y="595313"/>
                        <a:ext cx="8020050" cy="5667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2987824" y="4593501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/>
              <a:t>JEHLANY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073272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Podstava v rovině</a:t>
            </a:r>
            <a:br>
              <a:rPr lang="cs-CZ" dirty="0" smtClean="0"/>
            </a:br>
            <a:r>
              <a:rPr lang="cs-CZ" dirty="0" smtClean="0"/>
              <a:t> obecné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683568" y="2852936"/>
            <a:ext cx="72728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/>
              <a:t>Průmětem tělesa je mnohoúhelník.</a:t>
            </a:r>
          </a:p>
          <a:p>
            <a:endParaRPr lang="cs-CZ" sz="2800" dirty="0" smtClean="0"/>
          </a:p>
          <a:p>
            <a:r>
              <a:rPr lang="cs-CZ" sz="2800" dirty="0" smtClean="0"/>
              <a:t>Výška je znázorněna ve zkreslené velikosti. Skutečnou velikost zjistíme ve sklopení.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57634366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Horizont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</TotalTime>
  <Words>217</Words>
  <Application>Microsoft Office PowerPoint</Application>
  <PresentationFormat>Předvádění na obrazovce (4:3)</PresentationFormat>
  <Paragraphs>51</Paragraphs>
  <Slides>12</Slides>
  <Notes>1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4" baseType="lpstr">
      <vt:lpstr>Motiv systému Office</vt:lpstr>
      <vt:lpstr>Adobe Acrobat Document</vt:lpstr>
      <vt:lpstr>HRANOL, JEHLAN v kótovaném promítání</vt:lpstr>
      <vt:lpstr>Kótované promítání</vt:lpstr>
      <vt:lpstr>Průmět tělesa </vt:lpstr>
      <vt:lpstr>Průmět tělesa </vt:lpstr>
      <vt:lpstr>Podstava v rovině rovnoběžné s průmětnou</vt:lpstr>
      <vt:lpstr>Podstava v rovině  kolmé k průmětně</vt:lpstr>
      <vt:lpstr>Prezentace aplikace PowerPoint</vt:lpstr>
      <vt:lpstr>Prezentace aplikace PowerPoint</vt:lpstr>
      <vt:lpstr>Podstava v rovině  obecné</vt:lpstr>
      <vt:lpstr>Prezentace aplikace PowerPoint</vt:lpstr>
      <vt:lpstr>Prezentace aplikace PowerPoint</vt:lpstr>
      <vt:lpstr>Pokud není uvedeno jinak, použitý materiál je z vlastních zdrojů autora.   Zdroje:  POMYKALOVÁ, E.: Deskriptivní pro střední školy. 1. vydání. Praha: Prometheus, 2010. ISBN 978-80-7196-400-1. kol.: Slovník školské matematiky. 1. vydání. Praha: Státní pedagogické nakladatelství n. p., 1981 SUCHOHRADSKÝ O.:  Cvičení z deskriptivní geometrie. 1. vydání. Hradec Králové : Pedagogická fakulta v Hradci Králové, 1977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Wagnerová Blanka</dc:creator>
  <cp:lastModifiedBy>Wagnerová Blanka</cp:lastModifiedBy>
  <cp:revision>44</cp:revision>
  <dcterms:created xsi:type="dcterms:W3CDTF">2013-08-27T05:25:40Z</dcterms:created>
  <dcterms:modified xsi:type="dcterms:W3CDTF">2014-03-10T08:31:26Z</dcterms:modified>
</cp:coreProperties>
</file>