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5" r:id="rId3"/>
    <p:sldId id="277" r:id="rId4"/>
    <p:sldId id="276" r:id="rId5"/>
    <p:sldId id="278" r:id="rId6"/>
    <p:sldId id="281" r:id="rId7"/>
    <p:sldId id="282" r:id="rId8"/>
    <p:sldId id="279" r:id="rId9"/>
    <p:sldId id="283" r:id="rId10"/>
    <p:sldId id="284" r:id="rId11"/>
    <p:sldId id="280" r:id="rId12"/>
    <p:sldId id="285" r:id="rId13"/>
    <p:sldId id="286" r:id="rId14"/>
    <p:sldId id="287" r:id="rId15"/>
    <p:sldId id="288" r:id="rId16"/>
    <p:sldId id="269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3068960"/>
            <a:ext cx="7772400" cy="2592288"/>
          </a:xfrm>
        </p:spPr>
        <p:txBody>
          <a:bodyPr>
            <a:normAutofit/>
          </a:bodyPr>
          <a:lstStyle/>
          <a:p>
            <a:r>
              <a:rPr lang="cs-CZ" sz="6000" dirty="0" smtClean="0"/>
              <a:t>HRANOL</a:t>
            </a:r>
            <a:br>
              <a:rPr lang="cs-CZ" sz="6000" dirty="0" smtClean="0"/>
            </a:br>
            <a:r>
              <a:rPr lang="cs-CZ" sz="3600" dirty="0" err="1" smtClean="0"/>
              <a:t>Mongeovo</a:t>
            </a:r>
            <a:r>
              <a:rPr lang="cs-CZ" sz="3600" dirty="0" smtClean="0"/>
              <a:t> promítání</a:t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9239469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Rovina podstavy kolmá k průmětně </a:t>
            </a:r>
            <a:endParaRPr lang="cs-CZ" sz="28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27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 smtClean="0"/>
              <a:t>Rovina podstavy</a:t>
            </a:r>
            <a:br>
              <a:rPr lang="cs-CZ" sz="4800" dirty="0" smtClean="0"/>
            </a:br>
            <a:r>
              <a:rPr lang="cs-CZ" sz="4800" dirty="0" smtClean="0"/>
              <a:t> obecná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060848"/>
            <a:ext cx="7355160" cy="384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Podstava</a:t>
            </a:r>
            <a:r>
              <a:rPr lang="cs-CZ" dirty="0" smtClean="0"/>
              <a:t>…oba zkreslené n-úhelníky (skutečná velikost pomocí otočení)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Výška</a:t>
            </a:r>
            <a:r>
              <a:rPr lang="cs-CZ" dirty="0" smtClean="0"/>
              <a:t>…oba průměty zkreslená </a:t>
            </a:r>
            <a:endParaRPr lang="cs-CZ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26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Rovina obecná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7704856" cy="2016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Pravidelný šestiboký hranol ABCDEFA´B´C´D´E´F´ s postavou v rovině </a:t>
            </a:r>
            <a:r>
              <a:rPr lang="el-GR" sz="2400" dirty="0" smtClean="0"/>
              <a:t>ρ</a:t>
            </a:r>
            <a:r>
              <a:rPr lang="cs-CZ" sz="2400" dirty="0" smtClean="0"/>
              <a:t>(8,7,8).</a:t>
            </a:r>
          </a:p>
          <a:p>
            <a:pPr marL="0" indent="0"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2,1,1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/>
              <a:t>-</a:t>
            </a:r>
            <a:r>
              <a:rPr lang="cs-CZ" sz="2400" dirty="0" smtClean="0"/>
              <a:t>4,4,3</a:t>
            </a:r>
            <a:r>
              <a:rPr lang="en-US" sz="2400" dirty="0" smtClean="0"/>
              <a:t>]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v = 6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2411760" y="3429000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</a:t>
            </a:r>
            <a:r>
              <a:rPr lang="cs-CZ" sz="2400" dirty="0" smtClean="0"/>
              <a:t>odstava - otočení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413928" y="414908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v</a:t>
            </a:r>
            <a:r>
              <a:rPr lang="cs-CZ" sz="2400" dirty="0" smtClean="0"/>
              <a:t>ýška - sklopení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413928" y="4869160"/>
            <a:ext cx="30941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v</a:t>
            </a:r>
            <a:r>
              <a:rPr lang="cs-CZ" sz="2400" dirty="0" smtClean="0"/>
              <a:t>iditelnost</a:t>
            </a:r>
          </a:p>
          <a:p>
            <a:r>
              <a:rPr lang="cs-CZ" dirty="0"/>
              <a:t>v</a:t>
            </a:r>
            <a:r>
              <a:rPr lang="cs-CZ" dirty="0" smtClean="0"/>
              <a:t>iditelné hrany  – plná čára</a:t>
            </a:r>
          </a:p>
          <a:p>
            <a:r>
              <a:rPr lang="cs-CZ" dirty="0"/>
              <a:t>n</a:t>
            </a:r>
            <a:r>
              <a:rPr lang="cs-CZ" dirty="0" smtClean="0"/>
              <a:t>eviditelné hrany – čárkovaná čára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195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2962672" cy="11430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Rovina obecná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35696" y="1700808"/>
            <a:ext cx="2808312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podstava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0937016"/>
              </p:ext>
            </p:extLst>
          </p:nvPr>
        </p:nvGraphicFramePr>
        <p:xfrm>
          <a:off x="3923928" y="548680"/>
          <a:ext cx="4325120" cy="6120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23928" y="548680"/>
                        <a:ext cx="4325120" cy="6120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25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2962672" cy="11430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Rovina obecná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35696" y="1700808"/>
            <a:ext cx="2808312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výška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2727222"/>
              </p:ext>
            </p:extLst>
          </p:nvPr>
        </p:nvGraphicFramePr>
        <p:xfrm>
          <a:off x="3923928" y="548680"/>
          <a:ext cx="4248472" cy="6012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23928" y="548680"/>
                        <a:ext cx="4248472" cy="60122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411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2962672" cy="11430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Rovina obecná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124744"/>
            <a:ext cx="2808312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viditelnost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185051"/>
              </p:ext>
            </p:extLst>
          </p:nvPr>
        </p:nvGraphicFramePr>
        <p:xfrm>
          <a:off x="3851920" y="332656"/>
          <a:ext cx="4458421" cy="6309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51920" y="332656"/>
                        <a:ext cx="4458421" cy="6309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192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3096344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 smtClean="0">
                <a:latin typeface="Calibri" pitchFamily="34" charset="0"/>
              </a:rPr>
              <a:t>kol.: Slovník školské matematiky. 1. vydání. Praha: Státní pedagogické nakladatelství n. p., 1981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SUCHOHRADSKÝ O.:  </a:t>
            </a:r>
            <a:r>
              <a:rPr lang="cs-CZ" sz="2000" i="1" dirty="0"/>
              <a:t>Cvičení z deskriptivní geometrie</a:t>
            </a:r>
            <a:r>
              <a:rPr lang="cs-CZ" sz="2000" dirty="0"/>
              <a:t>. 1. vydání. Hradec Králové : Pedagogická fakulta v Hradci Králové, 1977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>
            <a:normAutofit/>
          </a:bodyPr>
          <a:lstStyle/>
          <a:p>
            <a:r>
              <a:rPr lang="cs-CZ" sz="4800" dirty="0" err="1" smtClean="0"/>
              <a:t>Mongeovo</a:t>
            </a:r>
            <a:r>
              <a:rPr lang="cs-CZ" sz="4800" dirty="0" smtClean="0"/>
              <a:t> promítání</a:t>
            </a:r>
            <a:br>
              <a:rPr lang="cs-CZ" sz="48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3600" dirty="0" smtClean="0"/>
              <a:t>pravoúhlé promítání na dvě navzájem kolmé průmětny </a:t>
            </a:r>
            <a:endParaRPr lang="cs-CZ" sz="36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293096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p</a:t>
            </a:r>
            <a:r>
              <a:rPr lang="cs-CZ" sz="3600" dirty="0" smtClean="0"/>
              <a:t>ůdorys × nárys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3049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hranolu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37444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 smtClean="0"/>
              <a:t>podstava</a:t>
            </a:r>
          </a:p>
          <a:p>
            <a:pPr marL="0" indent="0" algn="ctr">
              <a:buNone/>
            </a:pPr>
            <a:r>
              <a:rPr lang="cs-CZ" sz="4800" dirty="0"/>
              <a:t>v</a:t>
            </a:r>
            <a:r>
              <a:rPr lang="cs-CZ" sz="4800" dirty="0" smtClean="0"/>
              <a:t>ýška</a:t>
            </a:r>
          </a:p>
          <a:p>
            <a:pPr marL="0" indent="0" algn="ctr">
              <a:buNone/>
            </a:pPr>
            <a:r>
              <a:rPr lang="cs-CZ" sz="4800" dirty="0"/>
              <a:t>v</a:t>
            </a:r>
            <a:r>
              <a:rPr lang="cs-CZ" sz="4800" dirty="0" smtClean="0"/>
              <a:t>iditelnost</a:t>
            </a:r>
          </a:p>
          <a:p>
            <a:pPr marL="0" indent="0" algn="ctr">
              <a:buNone/>
            </a:pPr>
            <a:r>
              <a:rPr lang="cs-CZ" sz="2000" dirty="0"/>
              <a:t>v</a:t>
            </a:r>
            <a:r>
              <a:rPr lang="cs-CZ" sz="2000" dirty="0" smtClean="0"/>
              <a:t>iditelné hrany – plná čára</a:t>
            </a:r>
          </a:p>
          <a:p>
            <a:pPr marL="0" indent="0" algn="ctr">
              <a:buNone/>
            </a:pPr>
            <a:r>
              <a:rPr lang="cs-CZ" sz="2000" dirty="0" smtClean="0"/>
              <a:t>neviditelné hrany – čárkovaná čára 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29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hranolu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/>
              <a:t>p</a:t>
            </a:r>
            <a:r>
              <a:rPr lang="cs-CZ" dirty="0" smtClean="0"/>
              <a:t>oloha podstavy vzhledem k průmětně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Podstava může být v rovině</a:t>
            </a:r>
          </a:p>
          <a:p>
            <a:pPr marL="0" indent="0">
              <a:buNone/>
            </a:pPr>
            <a:r>
              <a:rPr lang="cs-CZ" sz="3600" dirty="0" smtClean="0"/>
              <a:t>	1) rovnoběžné s průmětnou</a:t>
            </a:r>
          </a:p>
          <a:p>
            <a:pPr marL="0" indent="0">
              <a:buNone/>
            </a:pPr>
            <a:r>
              <a:rPr lang="cs-CZ" sz="3600" dirty="0" smtClean="0"/>
              <a:t>	2) kolmé k průmětně</a:t>
            </a:r>
          </a:p>
          <a:p>
            <a:pPr marL="0" indent="0">
              <a:buNone/>
            </a:pPr>
            <a:r>
              <a:rPr lang="cs-CZ" sz="3600" dirty="0" smtClean="0"/>
              <a:t>	3) obecné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3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 smtClean="0"/>
              <a:t>Rovina podstavy</a:t>
            </a:r>
            <a:br>
              <a:rPr lang="cs-CZ" sz="4800" dirty="0" smtClean="0"/>
            </a:br>
            <a:r>
              <a:rPr lang="cs-CZ" sz="4800" dirty="0" smtClean="0"/>
              <a:t> rovnoběžná s průmětnou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060848"/>
            <a:ext cx="7355160" cy="38450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/>
              <a:t>Podstava</a:t>
            </a:r>
            <a:r>
              <a:rPr lang="cs-CZ" dirty="0" smtClean="0"/>
              <a:t>…jeden průmět ve skutečné velikosti, druhý průmět – úsečka rovnoběžná s osou x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Výška</a:t>
            </a:r>
            <a:r>
              <a:rPr lang="cs-CZ" dirty="0" smtClean="0"/>
              <a:t>… jeden průmět ve skutečné velikosti, druhý průmět - nulová </a:t>
            </a:r>
            <a:endParaRPr lang="cs-CZ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Jedním průmětem hranolu je mnohoúhelník podstavy ve skutečné velikosti, druhým průmětem je obdélník.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714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Rovina podstavy</a:t>
            </a:r>
            <a:r>
              <a:rPr lang="cs-CZ" sz="2800" dirty="0"/>
              <a:t> </a:t>
            </a:r>
            <a:r>
              <a:rPr lang="cs-CZ" sz="2800" dirty="0" smtClean="0"/>
              <a:t>rovnoběžná s průmětnou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07920"/>
            <a:ext cx="4104456" cy="1997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Pravidelný čtyřboký hranol ABCDA´B´C´D´ s postavou v půdorysně.</a:t>
            </a:r>
          </a:p>
          <a:p>
            <a:pPr marL="0" indent="0"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4,1,0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 smtClean="0"/>
              <a:t>-2,6,0</a:t>
            </a:r>
            <a:r>
              <a:rPr lang="en-US" sz="2400" dirty="0" smtClean="0"/>
              <a:t>]</a:t>
            </a:r>
            <a:r>
              <a:rPr lang="cs-CZ" sz="2400" dirty="0" smtClean="0"/>
              <a:t> v= 4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572000" y="1988840"/>
            <a:ext cx="4248472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sz="2400" dirty="0" smtClean="0"/>
              <a:t>Pravidelný šestiboký hranol ABCDEFA´B´C´D´E´F´ s postavou v nárysně.</a:t>
            </a:r>
          </a:p>
          <a:p>
            <a:pPr marL="0" indent="0">
              <a:buFont typeface="Arial" pitchFamily="34" charset="0"/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4,1,0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 smtClean="0"/>
              <a:t>-2,6,0</a:t>
            </a:r>
            <a:r>
              <a:rPr lang="en-US" sz="2400" dirty="0" smtClean="0"/>
              <a:t>]</a:t>
            </a:r>
            <a:r>
              <a:rPr lang="cs-CZ" sz="2400" dirty="0" smtClean="0"/>
              <a:t> v=6</a:t>
            </a:r>
          </a:p>
        </p:txBody>
      </p:sp>
    </p:spTree>
    <p:extLst>
      <p:ext uri="{BB962C8B-B14F-4D97-AF65-F5344CB8AC3E}">
        <p14:creationId xmlns:p14="http://schemas.microsoft.com/office/powerpoint/2010/main" val="195660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5928561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Rovina podstavy</a:t>
            </a:r>
            <a:r>
              <a:rPr lang="cs-CZ" sz="2800" dirty="0"/>
              <a:t> </a:t>
            </a:r>
            <a:r>
              <a:rPr lang="cs-CZ" sz="2800" dirty="0" smtClean="0"/>
              <a:t>rovnoběžná s průmětnou </a:t>
            </a:r>
            <a:endParaRPr lang="cs-CZ" sz="28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26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 smtClean="0"/>
              <a:t>Rovina podstavy</a:t>
            </a:r>
            <a:br>
              <a:rPr lang="cs-CZ" sz="4800" dirty="0" smtClean="0"/>
            </a:br>
            <a:r>
              <a:rPr lang="cs-CZ" sz="4800" dirty="0" smtClean="0"/>
              <a:t> kolmá k průmětně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060848"/>
            <a:ext cx="7355160" cy="38450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Podstava</a:t>
            </a:r>
            <a:r>
              <a:rPr lang="cs-CZ" dirty="0" smtClean="0"/>
              <a:t>…jeden průmět úsečka, druhý průmět zkreslený n-úhelník (skutečná velikost pomocí sklopení)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Výška</a:t>
            </a:r>
            <a:r>
              <a:rPr lang="cs-CZ" dirty="0" smtClean="0"/>
              <a:t>… jeden průmět ve skutečné velikosti, druhý průmět zkreslená </a:t>
            </a:r>
            <a:endParaRPr lang="cs-CZ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Jedním průmětem je obdélník.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2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Rovina podstavy</a:t>
            </a:r>
            <a:r>
              <a:rPr lang="cs-CZ" sz="2800" dirty="0"/>
              <a:t> </a:t>
            </a:r>
            <a:r>
              <a:rPr lang="cs-CZ" sz="2800" dirty="0" smtClean="0"/>
              <a:t>kolmá k průmětně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88840"/>
            <a:ext cx="4032448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Pravidelný trojboký hranol ABCA´B´C´ s postavou v rovině kolmé k půdorysně.</a:t>
            </a:r>
          </a:p>
          <a:p>
            <a:pPr marL="0" indent="0"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2,1,1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 smtClean="0"/>
              <a:t>-2,4,6</a:t>
            </a:r>
            <a:r>
              <a:rPr lang="en-US" sz="2400" dirty="0" smtClean="0"/>
              <a:t>]</a:t>
            </a:r>
            <a:r>
              <a:rPr lang="cs-CZ" sz="2400" dirty="0" smtClean="0"/>
              <a:t> v = 4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780136" y="1988840"/>
            <a:ext cx="3744416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sz="2400" dirty="0" smtClean="0"/>
              <a:t>Pravidelný čtyřboký hranol ABCDA´B´C´D´ s postavou v rovině kolmé k nárysně.</a:t>
            </a:r>
          </a:p>
          <a:p>
            <a:pPr marL="0" indent="0">
              <a:buFont typeface="Arial" pitchFamily="34" charset="0"/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2,1,1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 smtClean="0"/>
              <a:t>-4,4,3</a:t>
            </a:r>
            <a:r>
              <a:rPr lang="en-US" sz="2400" dirty="0" smtClean="0"/>
              <a:t>]</a:t>
            </a:r>
            <a:r>
              <a:rPr lang="cs-CZ" sz="2400" dirty="0" smtClean="0"/>
              <a:t> v = 4</a:t>
            </a:r>
          </a:p>
        </p:txBody>
      </p:sp>
    </p:spTree>
    <p:extLst>
      <p:ext uri="{BB962C8B-B14F-4D97-AF65-F5344CB8AC3E}">
        <p14:creationId xmlns:p14="http://schemas.microsoft.com/office/powerpoint/2010/main" val="300667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418</Words>
  <Application>Microsoft Office PowerPoint</Application>
  <PresentationFormat>Předvádění na obrazovce (4:3)</PresentationFormat>
  <Paragraphs>79</Paragraphs>
  <Slides>16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8" baseType="lpstr">
      <vt:lpstr>Motiv systému Office</vt:lpstr>
      <vt:lpstr>Acrobat Document</vt:lpstr>
      <vt:lpstr>HRANOL Mongeovo promítání  </vt:lpstr>
      <vt:lpstr>Mongeovo promítání  pravoúhlé promítání na dvě navzájem kolmé průmětny </vt:lpstr>
      <vt:lpstr>Průmět hranolu </vt:lpstr>
      <vt:lpstr>Průmět hranolu </vt:lpstr>
      <vt:lpstr>Rovina podstavy  rovnoběžná s průmětnou </vt:lpstr>
      <vt:lpstr>Rovina podstavy rovnoběžná s průmětnou </vt:lpstr>
      <vt:lpstr>Rovina podstavy rovnoběžná s průmětnou </vt:lpstr>
      <vt:lpstr>Rovina podstavy  kolmá k průmětně </vt:lpstr>
      <vt:lpstr>Rovina podstavy kolmá k průmětně </vt:lpstr>
      <vt:lpstr>Rovina podstavy kolmá k průmětně </vt:lpstr>
      <vt:lpstr>Rovina podstavy  obecná </vt:lpstr>
      <vt:lpstr>Rovina obecná </vt:lpstr>
      <vt:lpstr>Rovina obecná </vt:lpstr>
      <vt:lpstr>Rovina obecná </vt:lpstr>
      <vt:lpstr>Rovina obecná </vt:lpstr>
      <vt:lpstr>Pokud není uvedeno jinak, použitý materiál je z vlastních zdrojů autora.   Zdroje:  POMYKALOVÁ, E.: Deskriptivní pro střední školy. 1. vydání. Praha: Prometheus, 2010. ISBN 978-80-7196-400-1. kol.: Slovník školské matematiky. 1. vydání. Praha: Státní pedagogické nakladatelství n. p., 1981 SUCHOHRADSKÝ O.:  Cvičení z deskriptivní geometrie. 1. vydání. Hradec Králové : Pedagogická fakulta v Hradci Králové, 1977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57</cp:revision>
  <dcterms:created xsi:type="dcterms:W3CDTF">2013-08-27T05:25:40Z</dcterms:created>
  <dcterms:modified xsi:type="dcterms:W3CDTF">2014-02-18T12:18:16Z</dcterms:modified>
</cp:coreProperties>
</file>