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0" r:id="rId4"/>
    <p:sldId id="259" r:id="rId5"/>
    <p:sldId id="266" r:id="rId6"/>
    <p:sldId id="262" r:id="rId7"/>
    <p:sldId id="264" r:id="rId8"/>
    <p:sldId id="265" r:id="rId9"/>
    <p:sldId id="268" r:id="rId10"/>
    <p:sldId id="261" r:id="rId11"/>
    <p:sldId id="267" r:id="rId12"/>
    <p:sldId id="263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7624" y="3474919"/>
            <a:ext cx="7772400" cy="1470025"/>
          </a:xfrm>
        </p:spPr>
        <p:txBody>
          <a:bodyPr/>
          <a:lstStyle/>
          <a:p>
            <a:r>
              <a:rPr lang="cs-CZ" dirty="0" smtClean="0"/>
              <a:t>SOUSTAVA SOUŘADNIC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752600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v</a:t>
            </a:r>
            <a:r>
              <a:rPr lang="cs-CZ" dirty="0" smtClean="0">
                <a:solidFill>
                  <a:schemeClr val="tx1"/>
                </a:solidFill>
              </a:rPr>
              <a:t> rovině a prostoru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Souřadnice bodu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11560" y="1772816"/>
            <a:ext cx="820891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Př. </a:t>
            </a:r>
            <a:r>
              <a:rPr lang="cs-CZ" dirty="0"/>
              <a:t>2</a:t>
            </a:r>
            <a:endParaRPr lang="cs-CZ" dirty="0" smtClean="0"/>
          </a:p>
          <a:p>
            <a:r>
              <a:rPr lang="cs-CZ" sz="2800" dirty="0" smtClean="0"/>
              <a:t>Sestrojte obrazy daných bodů v soustavě souřadnic.</a:t>
            </a:r>
          </a:p>
          <a:p>
            <a:r>
              <a:rPr lang="cs-CZ" sz="2800" dirty="0" smtClean="0"/>
              <a:t>Rozhodněte, v jakých leží oktantech.</a:t>
            </a:r>
          </a:p>
          <a:p>
            <a:endParaRPr lang="cs-CZ" sz="4000" dirty="0" smtClean="0"/>
          </a:p>
          <a:p>
            <a:r>
              <a:rPr lang="cs-CZ" sz="3200" dirty="0" smtClean="0"/>
              <a:t>A</a:t>
            </a:r>
            <a:r>
              <a:rPr lang="en-US" sz="3200" dirty="0" smtClean="0"/>
              <a:t>[</a:t>
            </a:r>
            <a:r>
              <a:rPr lang="cs-CZ" sz="3200" dirty="0" smtClean="0"/>
              <a:t>1,3,2</a:t>
            </a:r>
            <a:r>
              <a:rPr lang="en-US" sz="3200" dirty="0" smtClean="0"/>
              <a:t>]</a:t>
            </a:r>
            <a:r>
              <a:rPr lang="cs-CZ" sz="3200" dirty="0" smtClean="0"/>
              <a:t>, B</a:t>
            </a:r>
            <a:r>
              <a:rPr lang="en-US" sz="3200" dirty="0" smtClean="0"/>
              <a:t>[</a:t>
            </a:r>
            <a:r>
              <a:rPr lang="cs-CZ" sz="3200" dirty="0" smtClean="0"/>
              <a:t>-1,2,-2</a:t>
            </a:r>
            <a:r>
              <a:rPr lang="en-US" sz="3200" dirty="0" smtClean="0"/>
              <a:t>]</a:t>
            </a:r>
            <a:r>
              <a:rPr lang="cs-CZ" sz="3200" dirty="0" smtClean="0"/>
              <a:t>, C</a:t>
            </a:r>
            <a:r>
              <a:rPr lang="en-US" sz="3200" dirty="0" smtClean="0"/>
              <a:t>[</a:t>
            </a:r>
            <a:r>
              <a:rPr lang="cs-CZ" sz="3200" dirty="0" smtClean="0"/>
              <a:t>2,-2,1</a:t>
            </a:r>
            <a:r>
              <a:rPr lang="en-US" sz="3200" dirty="0" smtClean="0"/>
              <a:t>]</a:t>
            </a:r>
            <a:r>
              <a:rPr lang="cs-CZ" sz="3200" dirty="0" smtClean="0"/>
              <a:t>, D</a:t>
            </a:r>
            <a:r>
              <a:rPr lang="en-US" sz="3200" dirty="0" smtClean="0"/>
              <a:t>[</a:t>
            </a:r>
            <a:r>
              <a:rPr lang="cs-CZ" sz="3200" dirty="0" smtClean="0"/>
              <a:t>-2,-3,-1</a:t>
            </a:r>
            <a:r>
              <a:rPr lang="en-US" sz="3200" dirty="0" smtClean="0"/>
              <a:t>]</a:t>
            </a:r>
            <a:r>
              <a:rPr lang="cs-CZ" sz="3200" dirty="0" smtClean="0"/>
              <a:t>, </a:t>
            </a:r>
          </a:p>
          <a:p>
            <a:r>
              <a:rPr lang="cs-CZ" sz="3200" dirty="0" smtClean="0"/>
              <a:t>E</a:t>
            </a:r>
            <a:r>
              <a:rPr lang="en-US" sz="3200" dirty="0" smtClean="0"/>
              <a:t>[</a:t>
            </a:r>
            <a:r>
              <a:rPr lang="cs-CZ" sz="3200" dirty="0" smtClean="0"/>
              <a:t>-1,-2,3</a:t>
            </a:r>
            <a:r>
              <a:rPr lang="en-US" sz="3200" dirty="0" smtClean="0"/>
              <a:t>]</a:t>
            </a:r>
            <a:r>
              <a:rPr lang="cs-CZ" sz="3200" dirty="0"/>
              <a:t>, </a:t>
            </a:r>
            <a:r>
              <a:rPr lang="cs-CZ" sz="3200" dirty="0" smtClean="0"/>
              <a:t>F</a:t>
            </a:r>
            <a:r>
              <a:rPr lang="en-US" sz="3200" dirty="0" smtClean="0"/>
              <a:t>[</a:t>
            </a:r>
            <a:r>
              <a:rPr lang="cs-CZ" sz="3200" dirty="0" smtClean="0"/>
              <a:t>-1,0,0</a:t>
            </a:r>
            <a:r>
              <a:rPr lang="en-US" sz="3200" dirty="0" smtClean="0"/>
              <a:t>]</a:t>
            </a:r>
            <a:r>
              <a:rPr lang="cs-CZ" sz="3200" dirty="0"/>
              <a:t>.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262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Souřadnice bodu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11560" y="1754425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Znaménka souřadnic bodů, které leží v jednotlivých oktantech </a:t>
            </a:r>
          </a:p>
          <a:p>
            <a:r>
              <a:rPr lang="cs-CZ" sz="2400" dirty="0" smtClean="0"/>
              <a:t>		x		y		z</a:t>
            </a:r>
          </a:p>
          <a:p>
            <a:r>
              <a:rPr lang="cs-CZ" sz="2400" dirty="0" smtClean="0"/>
              <a:t>I. </a:t>
            </a:r>
            <a:r>
              <a:rPr lang="cs-CZ" sz="2400" dirty="0"/>
              <a:t>o</a:t>
            </a:r>
            <a:r>
              <a:rPr lang="cs-CZ" sz="2400" dirty="0" smtClean="0"/>
              <a:t>ktant	+		+		+</a:t>
            </a:r>
          </a:p>
          <a:p>
            <a:r>
              <a:rPr lang="cs-CZ" sz="2400" dirty="0" smtClean="0"/>
              <a:t>II. </a:t>
            </a:r>
            <a:r>
              <a:rPr lang="cs-CZ" sz="2400" dirty="0"/>
              <a:t>oktant	</a:t>
            </a:r>
            <a:r>
              <a:rPr lang="cs-CZ" sz="2400" dirty="0" smtClean="0"/>
              <a:t>-</a:t>
            </a:r>
            <a:r>
              <a:rPr lang="cs-CZ" sz="2400" dirty="0"/>
              <a:t>		</a:t>
            </a:r>
            <a:r>
              <a:rPr lang="cs-CZ" sz="2400" dirty="0" smtClean="0"/>
              <a:t>+</a:t>
            </a:r>
            <a:r>
              <a:rPr lang="cs-CZ" sz="2400" dirty="0"/>
              <a:t>		+</a:t>
            </a:r>
          </a:p>
          <a:p>
            <a:r>
              <a:rPr lang="cs-CZ" sz="2400" dirty="0" smtClean="0"/>
              <a:t>III. </a:t>
            </a:r>
            <a:r>
              <a:rPr lang="cs-CZ" sz="2400" dirty="0"/>
              <a:t>oktant	</a:t>
            </a:r>
            <a:r>
              <a:rPr lang="cs-CZ" sz="2400" dirty="0" smtClean="0"/>
              <a:t>-</a:t>
            </a:r>
            <a:r>
              <a:rPr lang="cs-CZ" sz="2400" dirty="0"/>
              <a:t>		</a:t>
            </a:r>
            <a:r>
              <a:rPr lang="cs-CZ" sz="2400" dirty="0" smtClean="0"/>
              <a:t>-</a:t>
            </a:r>
            <a:r>
              <a:rPr lang="cs-CZ" sz="2400" dirty="0"/>
              <a:t>		+</a:t>
            </a:r>
          </a:p>
          <a:p>
            <a:r>
              <a:rPr lang="cs-CZ" sz="2400" dirty="0" smtClean="0"/>
              <a:t>IV. </a:t>
            </a:r>
            <a:r>
              <a:rPr lang="cs-CZ" sz="2400" dirty="0"/>
              <a:t>oktant	+		</a:t>
            </a:r>
            <a:r>
              <a:rPr lang="cs-CZ" sz="2400" dirty="0" smtClean="0"/>
              <a:t>-</a:t>
            </a:r>
            <a:r>
              <a:rPr lang="cs-CZ" sz="2400" dirty="0"/>
              <a:t>		+</a:t>
            </a:r>
          </a:p>
          <a:p>
            <a:r>
              <a:rPr lang="cs-CZ" sz="2400" dirty="0" smtClean="0"/>
              <a:t>V. </a:t>
            </a:r>
            <a:r>
              <a:rPr lang="cs-CZ" sz="2400" dirty="0"/>
              <a:t>oktant	+		+		</a:t>
            </a:r>
            <a:r>
              <a:rPr lang="cs-CZ" sz="2400" dirty="0" smtClean="0"/>
              <a:t>-</a:t>
            </a:r>
            <a:endParaRPr lang="cs-CZ" sz="2400" dirty="0"/>
          </a:p>
          <a:p>
            <a:r>
              <a:rPr lang="cs-CZ" sz="2400" dirty="0" smtClean="0"/>
              <a:t>VI</a:t>
            </a:r>
            <a:r>
              <a:rPr lang="cs-CZ" sz="2400" dirty="0"/>
              <a:t>. oktant	</a:t>
            </a:r>
            <a:r>
              <a:rPr lang="cs-CZ" sz="2400" dirty="0" smtClean="0"/>
              <a:t>-</a:t>
            </a:r>
            <a:r>
              <a:rPr lang="cs-CZ" sz="2400" dirty="0"/>
              <a:t>		+		</a:t>
            </a:r>
            <a:r>
              <a:rPr lang="cs-CZ" sz="2400" dirty="0" smtClean="0"/>
              <a:t>-</a:t>
            </a:r>
            <a:endParaRPr lang="cs-CZ" sz="2400" dirty="0"/>
          </a:p>
          <a:p>
            <a:r>
              <a:rPr lang="cs-CZ" sz="2400" dirty="0" smtClean="0"/>
              <a:t>VII. </a:t>
            </a:r>
            <a:r>
              <a:rPr lang="cs-CZ" sz="2400" dirty="0"/>
              <a:t>oktant	</a:t>
            </a:r>
            <a:r>
              <a:rPr lang="cs-CZ" sz="2400" dirty="0" smtClean="0"/>
              <a:t>-</a:t>
            </a:r>
            <a:r>
              <a:rPr lang="cs-CZ" sz="2400" dirty="0"/>
              <a:t>		</a:t>
            </a:r>
            <a:r>
              <a:rPr lang="cs-CZ" sz="2400" dirty="0" smtClean="0"/>
              <a:t>-</a:t>
            </a:r>
            <a:r>
              <a:rPr lang="cs-CZ" sz="2400" dirty="0"/>
              <a:t>		</a:t>
            </a:r>
            <a:r>
              <a:rPr lang="cs-CZ" sz="2400" dirty="0" smtClean="0"/>
              <a:t>-</a:t>
            </a:r>
            <a:endParaRPr lang="cs-CZ" sz="2400" dirty="0"/>
          </a:p>
          <a:p>
            <a:r>
              <a:rPr lang="cs-CZ" sz="2400" dirty="0" smtClean="0"/>
              <a:t>VIII. </a:t>
            </a:r>
            <a:r>
              <a:rPr lang="cs-CZ" sz="2400" dirty="0"/>
              <a:t>oktant	+		</a:t>
            </a:r>
            <a:r>
              <a:rPr lang="cs-CZ" sz="2400" dirty="0" smtClean="0"/>
              <a:t>-</a:t>
            </a:r>
            <a:r>
              <a:rPr lang="cs-CZ" sz="2400" dirty="0"/>
              <a:t>		</a:t>
            </a:r>
            <a:r>
              <a:rPr lang="cs-CZ" sz="2400" dirty="0" smtClean="0"/>
              <a:t>-</a:t>
            </a:r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endParaRPr lang="cs-CZ" sz="2400" dirty="0"/>
          </a:p>
          <a:p>
            <a:r>
              <a:rPr lang="cs-CZ" sz="2400" dirty="0" smtClean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8292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Soustava souřadnic v prostoru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11560" y="177281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levotočivá</a:t>
            </a:r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24128" y="177281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pravotočivá</a:t>
            </a:r>
            <a:endParaRPr lang="cs-CZ" sz="36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563888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323924" y="27089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8028384" y="412304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y</a:t>
            </a:r>
          </a:p>
        </p:txBody>
      </p:sp>
      <p:grpSp>
        <p:nvGrpSpPr>
          <p:cNvPr id="24" name="Skupina 23"/>
          <p:cNvGrpSpPr/>
          <p:nvPr/>
        </p:nvGrpSpPr>
        <p:grpSpPr>
          <a:xfrm>
            <a:off x="971600" y="2708920"/>
            <a:ext cx="2880320" cy="2880320"/>
            <a:chOff x="971600" y="2708920"/>
            <a:chExt cx="2880320" cy="2880320"/>
          </a:xfrm>
        </p:grpSpPr>
        <p:cxnSp>
          <p:nvCxnSpPr>
            <p:cNvPr id="19" name="Přímá spojnice 18"/>
            <p:cNvCxnSpPr/>
            <p:nvPr/>
          </p:nvCxnSpPr>
          <p:spPr>
            <a:xfrm>
              <a:off x="971600" y="4149080"/>
              <a:ext cx="28803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>
              <a:off x="2411760" y="2708920"/>
              <a:ext cx="0" cy="2880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Přímá spojnice 22"/>
          <p:cNvCxnSpPr/>
          <p:nvPr/>
        </p:nvCxnSpPr>
        <p:spPr>
          <a:xfrm flipH="1">
            <a:off x="1727684" y="3402969"/>
            <a:ext cx="1404156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Skupina 24"/>
          <p:cNvGrpSpPr/>
          <p:nvPr/>
        </p:nvGrpSpPr>
        <p:grpSpPr>
          <a:xfrm>
            <a:off x="5292080" y="2682889"/>
            <a:ext cx="2880320" cy="2880320"/>
            <a:chOff x="971600" y="2708920"/>
            <a:chExt cx="2880320" cy="2880320"/>
          </a:xfrm>
        </p:grpSpPr>
        <p:cxnSp>
          <p:nvCxnSpPr>
            <p:cNvPr id="26" name="Přímá spojnice 25"/>
            <p:cNvCxnSpPr/>
            <p:nvPr/>
          </p:nvCxnSpPr>
          <p:spPr>
            <a:xfrm>
              <a:off x="971600" y="4149080"/>
              <a:ext cx="28803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Přímá spojnice 26"/>
            <p:cNvCxnSpPr/>
            <p:nvPr/>
          </p:nvCxnSpPr>
          <p:spPr>
            <a:xfrm>
              <a:off x="2411760" y="2708920"/>
              <a:ext cx="0" cy="2880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Přímá spojnice 27"/>
          <p:cNvCxnSpPr/>
          <p:nvPr/>
        </p:nvCxnSpPr>
        <p:spPr>
          <a:xfrm flipH="1">
            <a:off x="6030162" y="3402969"/>
            <a:ext cx="1404156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6156176" y="476702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1814871" y="476702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y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2102903" y="268288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422417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Soustava souřadnic v rovině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</a:t>
            </a:r>
            <a:r>
              <a:rPr lang="cs-CZ" dirty="0" smtClean="0"/>
              <a:t>vě navzájem kolmé přímky (osy)</a:t>
            </a:r>
          </a:p>
          <a:p>
            <a:r>
              <a:rPr lang="cs-CZ" dirty="0"/>
              <a:t>j</a:t>
            </a:r>
            <a:r>
              <a:rPr lang="cs-CZ" dirty="0" smtClean="0"/>
              <a:t>ejich průsečík (počátek)</a:t>
            </a:r>
          </a:p>
          <a:p>
            <a:r>
              <a:rPr lang="cs-CZ" dirty="0"/>
              <a:t>z</a:t>
            </a:r>
            <a:r>
              <a:rPr lang="cs-CZ" dirty="0" smtClean="0"/>
              <a:t>volené jednotky na obou osách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 (nejlépe stejně velké)</a:t>
            </a:r>
          </a:p>
          <a:p>
            <a:r>
              <a:rPr lang="cs-CZ" dirty="0"/>
              <a:t>p</a:t>
            </a:r>
            <a:r>
              <a:rPr lang="cs-CZ" dirty="0" smtClean="0"/>
              <a:t>římky rozdělují rovinu na čtyři části 	(kvadranty)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Soustava souřadnic v rovině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4572000" y="1988840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971600" y="4149080"/>
            <a:ext cx="72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4572000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740352" y="433374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716016" y="198884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cxnSp>
        <p:nvCxnSpPr>
          <p:cNvPr id="13" name="Přímá spojnice 12"/>
          <p:cNvCxnSpPr/>
          <p:nvPr/>
        </p:nvCxnSpPr>
        <p:spPr>
          <a:xfrm>
            <a:off x="5292080" y="4005064"/>
            <a:ext cx="0" cy="3286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 rot="10800000" flipH="1" flipV="1">
            <a:off x="5123146" y="4352586"/>
            <a:ext cx="3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cxnSp>
        <p:nvCxnSpPr>
          <p:cNvPr id="16" name="Přímá spojnice 15"/>
          <p:cNvCxnSpPr/>
          <p:nvPr/>
        </p:nvCxnSpPr>
        <p:spPr>
          <a:xfrm>
            <a:off x="4355976" y="3429000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 rot="10800000" flipH="1" flipV="1">
            <a:off x="4026669" y="3244335"/>
            <a:ext cx="3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012160" y="198884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rvní kvadrant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1547664" y="49411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třetí kvadrant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1547664" y="198789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druhý kvadrant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012160" y="494116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čtvrtý kvadrant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067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Souřadnice bodu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7571184" cy="1612776"/>
          </a:xfrm>
        </p:spPr>
        <p:txBody>
          <a:bodyPr/>
          <a:lstStyle/>
          <a:p>
            <a:r>
              <a:rPr lang="cs-CZ" dirty="0" smtClean="0"/>
              <a:t>poloha každého bodu B v rovině je určena pomocí uspořádané dvojice </a:t>
            </a:r>
            <a:r>
              <a:rPr lang="en-US" dirty="0" smtClean="0"/>
              <a:t>[</a:t>
            </a:r>
            <a:r>
              <a:rPr lang="cs-CZ" dirty="0" err="1" smtClean="0"/>
              <a:t>x</a:t>
            </a:r>
            <a:r>
              <a:rPr lang="cs-CZ" baseline="-25000" dirty="0" err="1" smtClean="0"/>
              <a:t>b</a:t>
            </a:r>
            <a:r>
              <a:rPr lang="cs-CZ" dirty="0" smtClean="0"/>
              <a:t>, </a:t>
            </a:r>
            <a:r>
              <a:rPr lang="cs-CZ" dirty="0" err="1"/>
              <a:t>y</a:t>
            </a:r>
            <a:r>
              <a:rPr lang="cs-CZ" baseline="-25000" dirty="0" err="1" smtClean="0"/>
              <a:t>b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2555776" y="4437112"/>
            <a:ext cx="33843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>
            <a:stCxn id="3" idx="2"/>
          </p:cNvCxnSpPr>
          <p:nvPr/>
        </p:nvCxnSpPr>
        <p:spPr>
          <a:xfrm>
            <a:off x="4242792" y="3212977"/>
            <a:ext cx="5172" cy="25202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5148064" y="3789040"/>
            <a:ext cx="0" cy="1008112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4067944" y="3861048"/>
            <a:ext cx="1296144" cy="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788024" y="44731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x</a:t>
            </a:r>
            <a:r>
              <a:rPr lang="cs-CZ" baseline="-25000" dirty="0" err="1"/>
              <a:t>b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833918" y="3894420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y</a:t>
            </a:r>
            <a:r>
              <a:rPr lang="cs-CZ" baseline="-25000" dirty="0" err="1"/>
              <a:t>b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220072" y="342900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940152" y="442690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301970" y="5589240"/>
            <a:ext cx="34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4247964" y="4427820"/>
            <a:ext cx="34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10697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Souřadnice bodu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11560" y="1772816"/>
            <a:ext cx="820891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Př. </a:t>
            </a:r>
            <a:r>
              <a:rPr lang="cs-CZ" dirty="0"/>
              <a:t>1</a:t>
            </a:r>
            <a:endParaRPr lang="cs-CZ" dirty="0" smtClean="0"/>
          </a:p>
          <a:p>
            <a:r>
              <a:rPr lang="cs-CZ" sz="2800" dirty="0" smtClean="0"/>
              <a:t>Sestrojte obrazy daných bodů v soustavě souřadnic</a:t>
            </a:r>
          </a:p>
          <a:p>
            <a:endParaRPr lang="cs-CZ" sz="4000" dirty="0" smtClean="0"/>
          </a:p>
          <a:p>
            <a:r>
              <a:rPr lang="cs-CZ" sz="3200" dirty="0" smtClean="0"/>
              <a:t>A</a:t>
            </a:r>
            <a:r>
              <a:rPr lang="en-US" sz="3200" dirty="0" smtClean="0"/>
              <a:t>[</a:t>
            </a:r>
            <a:r>
              <a:rPr lang="cs-CZ" sz="3200" dirty="0" smtClean="0"/>
              <a:t>1,3</a:t>
            </a:r>
            <a:r>
              <a:rPr lang="en-US" sz="3200" dirty="0" smtClean="0"/>
              <a:t>]</a:t>
            </a:r>
            <a:r>
              <a:rPr lang="cs-CZ" sz="3200" dirty="0" smtClean="0"/>
              <a:t>, B</a:t>
            </a:r>
            <a:r>
              <a:rPr lang="en-US" sz="3200" dirty="0" smtClean="0"/>
              <a:t>[</a:t>
            </a:r>
            <a:r>
              <a:rPr lang="cs-CZ" sz="3200" dirty="0" smtClean="0"/>
              <a:t>-1,2</a:t>
            </a:r>
            <a:r>
              <a:rPr lang="en-US" sz="3200" dirty="0" smtClean="0"/>
              <a:t>]</a:t>
            </a:r>
            <a:r>
              <a:rPr lang="cs-CZ" sz="3200" dirty="0" smtClean="0"/>
              <a:t>, C</a:t>
            </a:r>
            <a:r>
              <a:rPr lang="en-US" sz="3200" dirty="0" smtClean="0"/>
              <a:t>[</a:t>
            </a:r>
            <a:r>
              <a:rPr lang="cs-CZ" sz="3200" dirty="0" smtClean="0"/>
              <a:t>2,-2</a:t>
            </a:r>
            <a:r>
              <a:rPr lang="en-US" sz="3200" dirty="0" smtClean="0"/>
              <a:t>]</a:t>
            </a:r>
            <a:r>
              <a:rPr lang="cs-CZ" sz="3200" dirty="0" smtClean="0"/>
              <a:t>, D</a:t>
            </a:r>
            <a:r>
              <a:rPr lang="en-US" sz="3200" dirty="0" smtClean="0"/>
              <a:t>[</a:t>
            </a:r>
            <a:r>
              <a:rPr lang="cs-CZ" sz="3200" dirty="0" smtClean="0"/>
              <a:t>-2,-3</a:t>
            </a:r>
            <a:r>
              <a:rPr lang="en-US" sz="3200" dirty="0" smtClean="0"/>
              <a:t>]</a:t>
            </a:r>
            <a:r>
              <a:rPr lang="cs-CZ" sz="3200" dirty="0" smtClean="0"/>
              <a:t>, E</a:t>
            </a:r>
            <a:r>
              <a:rPr lang="en-US" sz="3200" dirty="0" smtClean="0"/>
              <a:t>[</a:t>
            </a:r>
            <a:r>
              <a:rPr lang="cs-CZ" sz="3200" dirty="0" smtClean="0"/>
              <a:t>0,3</a:t>
            </a:r>
            <a:r>
              <a:rPr lang="en-US" sz="3200" dirty="0" smtClean="0"/>
              <a:t>]</a:t>
            </a:r>
            <a:r>
              <a:rPr lang="cs-CZ" sz="3200" dirty="0"/>
              <a:t>, </a:t>
            </a:r>
            <a:r>
              <a:rPr lang="cs-CZ" sz="3200" dirty="0" smtClean="0"/>
              <a:t>F</a:t>
            </a:r>
            <a:r>
              <a:rPr lang="en-US" sz="3200" dirty="0" smtClean="0"/>
              <a:t>[</a:t>
            </a:r>
            <a:r>
              <a:rPr lang="cs-CZ" sz="3200" dirty="0" smtClean="0"/>
              <a:t>-1,0</a:t>
            </a:r>
            <a:r>
              <a:rPr lang="en-US" sz="3200" dirty="0" smtClean="0"/>
              <a:t>]</a:t>
            </a:r>
            <a:r>
              <a:rPr lang="cs-CZ" sz="3200" dirty="0"/>
              <a:t>.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18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418058"/>
          </a:xfrm>
        </p:spPr>
        <p:txBody>
          <a:bodyPr>
            <a:normAutofit fontScale="90000"/>
          </a:bodyPr>
          <a:lstStyle/>
          <a:p>
            <a:pPr algn="l"/>
            <a:r>
              <a:rPr lang="cs-CZ" sz="2800" dirty="0" smtClean="0"/>
              <a:t>Řešení</a:t>
            </a:r>
            <a:endParaRPr 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6" name="Přímá spojnice 5"/>
          <p:cNvCxnSpPr>
            <a:endCxn id="4" idx="0"/>
          </p:cNvCxnSpPr>
          <p:nvPr/>
        </p:nvCxnSpPr>
        <p:spPr>
          <a:xfrm>
            <a:off x="4572000" y="764704"/>
            <a:ext cx="0" cy="55916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971600" y="3429000"/>
            <a:ext cx="72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8028384" y="34539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320462" y="692696"/>
            <a:ext cx="432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y</a:t>
            </a:r>
            <a:endParaRPr lang="cs-CZ" dirty="0"/>
          </a:p>
        </p:txBody>
      </p:sp>
      <p:grpSp>
        <p:nvGrpSpPr>
          <p:cNvPr id="22" name="Skupina 21"/>
          <p:cNvGrpSpPr/>
          <p:nvPr/>
        </p:nvGrpSpPr>
        <p:grpSpPr>
          <a:xfrm>
            <a:off x="5076056" y="1124744"/>
            <a:ext cx="360040" cy="366477"/>
            <a:chOff x="5076056" y="1124744"/>
            <a:chExt cx="360040" cy="366477"/>
          </a:xfrm>
        </p:grpSpPr>
        <p:cxnSp>
          <p:nvCxnSpPr>
            <p:cNvPr id="13" name="Přímá spojnice 12"/>
            <p:cNvCxnSpPr/>
            <p:nvPr/>
          </p:nvCxnSpPr>
          <p:spPr>
            <a:xfrm>
              <a:off x="5292080" y="1124744"/>
              <a:ext cx="0" cy="3664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nice 14"/>
            <p:cNvCxnSpPr/>
            <p:nvPr/>
          </p:nvCxnSpPr>
          <p:spPr>
            <a:xfrm>
              <a:off x="5076056" y="1268760"/>
              <a:ext cx="36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Přímá spojnice 16"/>
          <p:cNvCxnSpPr/>
          <p:nvPr/>
        </p:nvCxnSpPr>
        <p:spPr>
          <a:xfrm>
            <a:off x="5292080" y="3245761"/>
            <a:ext cx="0" cy="366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4391980" y="2708920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4572000" y="3443223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3924418" y="2524254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094058" y="3627889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grpSp>
        <p:nvGrpSpPr>
          <p:cNvPr id="23" name="Skupina 22"/>
          <p:cNvGrpSpPr/>
          <p:nvPr/>
        </p:nvGrpSpPr>
        <p:grpSpPr>
          <a:xfrm>
            <a:off x="3630893" y="1844824"/>
            <a:ext cx="360040" cy="366477"/>
            <a:chOff x="5076056" y="1124744"/>
            <a:chExt cx="360040" cy="366477"/>
          </a:xfrm>
        </p:grpSpPr>
        <p:cxnSp>
          <p:nvCxnSpPr>
            <p:cNvPr id="24" name="Přímá spojnice 23"/>
            <p:cNvCxnSpPr/>
            <p:nvPr/>
          </p:nvCxnSpPr>
          <p:spPr>
            <a:xfrm>
              <a:off x="5292080" y="1124744"/>
              <a:ext cx="0" cy="3664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nice 24"/>
            <p:cNvCxnSpPr/>
            <p:nvPr/>
          </p:nvCxnSpPr>
          <p:spPr>
            <a:xfrm>
              <a:off x="5076056" y="1268760"/>
              <a:ext cx="36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Skupina 25"/>
          <p:cNvGrpSpPr/>
          <p:nvPr/>
        </p:nvGrpSpPr>
        <p:grpSpPr>
          <a:xfrm>
            <a:off x="5760132" y="4725144"/>
            <a:ext cx="360040" cy="366477"/>
            <a:chOff x="5076056" y="1124744"/>
            <a:chExt cx="360040" cy="366477"/>
          </a:xfrm>
        </p:grpSpPr>
        <p:cxnSp>
          <p:nvCxnSpPr>
            <p:cNvPr id="27" name="Přímá spojnice 26"/>
            <p:cNvCxnSpPr/>
            <p:nvPr/>
          </p:nvCxnSpPr>
          <p:spPr>
            <a:xfrm>
              <a:off x="5292080" y="1124744"/>
              <a:ext cx="0" cy="3664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Přímá spojnice 27"/>
            <p:cNvCxnSpPr/>
            <p:nvPr/>
          </p:nvCxnSpPr>
          <p:spPr>
            <a:xfrm>
              <a:off x="5076056" y="1268760"/>
              <a:ext cx="36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Skupina 28"/>
          <p:cNvGrpSpPr/>
          <p:nvPr/>
        </p:nvGrpSpPr>
        <p:grpSpPr>
          <a:xfrm>
            <a:off x="2884782" y="5445224"/>
            <a:ext cx="360040" cy="366477"/>
            <a:chOff x="5076056" y="1124744"/>
            <a:chExt cx="360040" cy="366477"/>
          </a:xfrm>
        </p:grpSpPr>
        <p:cxnSp>
          <p:nvCxnSpPr>
            <p:cNvPr id="30" name="Přímá spojnice 29"/>
            <p:cNvCxnSpPr/>
            <p:nvPr/>
          </p:nvCxnSpPr>
          <p:spPr>
            <a:xfrm>
              <a:off x="5292080" y="1124744"/>
              <a:ext cx="0" cy="3664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nice 30"/>
            <p:cNvCxnSpPr/>
            <p:nvPr/>
          </p:nvCxnSpPr>
          <p:spPr>
            <a:xfrm>
              <a:off x="5076056" y="1268760"/>
              <a:ext cx="36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Přímá spojnice 32"/>
          <p:cNvCxnSpPr/>
          <p:nvPr/>
        </p:nvCxnSpPr>
        <p:spPr>
          <a:xfrm>
            <a:off x="3846917" y="3245761"/>
            <a:ext cx="0" cy="366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5364088" y="1311228"/>
            <a:ext cx="612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A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3378865" y="2028061"/>
            <a:ext cx="612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B</a:t>
            </a:r>
            <a:endParaRPr lang="cs-CZ" sz="24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5976156" y="4908382"/>
            <a:ext cx="612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C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3100806" y="5609809"/>
            <a:ext cx="612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</a:t>
            </a:r>
            <a:endParaRPr lang="cs-CZ" sz="24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3842793" y="3516731"/>
            <a:ext cx="396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E</a:t>
            </a:r>
            <a:endParaRPr lang="cs-CZ" sz="2400" dirty="0"/>
          </a:p>
        </p:txBody>
      </p:sp>
      <p:cxnSp>
        <p:nvCxnSpPr>
          <p:cNvPr id="40" name="Přímá spojnice 39"/>
          <p:cNvCxnSpPr/>
          <p:nvPr/>
        </p:nvCxnSpPr>
        <p:spPr>
          <a:xfrm>
            <a:off x="4423811" y="5565846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4607970" y="5628462"/>
            <a:ext cx="612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28372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Soustava souřadnic v prostoru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tři navzájem kolmé přímky (osy)</a:t>
            </a:r>
          </a:p>
          <a:p>
            <a:r>
              <a:rPr lang="cs-CZ" dirty="0"/>
              <a:t>j</a:t>
            </a:r>
            <a:r>
              <a:rPr lang="cs-CZ" dirty="0" smtClean="0"/>
              <a:t>ejich průsečík (počátek)</a:t>
            </a:r>
          </a:p>
          <a:p>
            <a:r>
              <a:rPr lang="cs-CZ" dirty="0"/>
              <a:t>z</a:t>
            </a:r>
            <a:r>
              <a:rPr lang="cs-CZ" dirty="0" smtClean="0"/>
              <a:t>volené jednotky na všech osách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 (nejlépe stejně velké)</a:t>
            </a:r>
          </a:p>
          <a:p>
            <a:r>
              <a:rPr lang="cs-CZ" dirty="0"/>
              <a:t>p</a:t>
            </a:r>
            <a:r>
              <a:rPr lang="cs-CZ" dirty="0" smtClean="0"/>
              <a:t>římky rozdělují rovinu na osm části 	(oktanty)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20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Soustava souřadnic v rovině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4572000" y="1988840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971600" y="4149080"/>
            <a:ext cx="72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4572000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740352" y="433374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716016" y="198884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</a:t>
            </a:r>
          </a:p>
        </p:txBody>
      </p:sp>
      <p:cxnSp>
        <p:nvCxnSpPr>
          <p:cNvPr id="13" name="Přímá spojnice 12"/>
          <p:cNvCxnSpPr/>
          <p:nvPr/>
        </p:nvCxnSpPr>
        <p:spPr>
          <a:xfrm>
            <a:off x="5292080" y="4005064"/>
            <a:ext cx="0" cy="3286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 rot="10800000" flipH="1" flipV="1">
            <a:off x="5123146" y="4352586"/>
            <a:ext cx="3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cxnSp>
        <p:nvCxnSpPr>
          <p:cNvPr id="16" name="Přímá spojnice 15"/>
          <p:cNvCxnSpPr/>
          <p:nvPr/>
        </p:nvCxnSpPr>
        <p:spPr>
          <a:xfrm>
            <a:off x="4355976" y="3429000"/>
            <a:ext cx="3600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 rot="10800000" flipH="1" flipV="1">
            <a:off x="4026669" y="3244335"/>
            <a:ext cx="3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660232" y="148478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nárysna (</a:t>
            </a:r>
            <a:r>
              <a:rPr lang="cs-CZ" dirty="0" err="1" smtClean="0"/>
              <a:t>xz</a:t>
            </a:r>
            <a:r>
              <a:rPr lang="cs-CZ" dirty="0" smtClean="0"/>
              <a:t>) 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1547664" y="198789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b</a:t>
            </a:r>
            <a:r>
              <a:rPr lang="cs-CZ" dirty="0" err="1" smtClean="0"/>
              <a:t>okorysna</a:t>
            </a:r>
            <a:r>
              <a:rPr lang="cs-CZ" dirty="0" smtClean="0"/>
              <a:t> (</a:t>
            </a:r>
            <a:r>
              <a:rPr lang="cs-CZ" dirty="0" err="1" smtClean="0"/>
              <a:t>yz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516216" y="5229847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půdorysna (</a:t>
            </a:r>
            <a:r>
              <a:rPr lang="cs-CZ" dirty="0" err="1" smtClean="0"/>
              <a:t>xy</a:t>
            </a:r>
            <a:r>
              <a:rPr lang="cs-CZ" dirty="0" smtClean="0"/>
              <a:t>) 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 flipH="1">
            <a:off x="3059832" y="2708920"/>
            <a:ext cx="2952328" cy="288032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3080859" y="563983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y</a:t>
            </a:r>
          </a:p>
        </p:txBody>
      </p:sp>
      <p:cxnSp>
        <p:nvCxnSpPr>
          <p:cNvPr id="23" name="Přímá spojnice 22"/>
          <p:cNvCxnSpPr/>
          <p:nvPr/>
        </p:nvCxnSpPr>
        <p:spPr>
          <a:xfrm>
            <a:off x="4026669" y="4438565"/>
            <a:ext cx="180020" cy="1596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 rot="10800000" flipH="1" flipV="1">
            <a:off x="3925229" y="4670813"/>
            <a:ext cx="3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0" name="Volný tvar 29"/>
          <p:cNvSpPr/>
          <p:nvPr/>
        </p:nvSpPr>
        <p:spPr>
          <a:xfrm>
            <a:off x="3614057" y="4463143"/>
            <a:ext cx="3733800" cy="1240971"/>
          </a:xfrm>
          <a:custGeom>
            <a:avLst/>
            <a:gdLst>
              <a:gd name="connsiteX0" fmla="*/ 0 w 3733800"/>
              <a:gd name="connsiteY0" fmla="*/ 1001486 h 1240971"/>
              <a:gd name="connsiteX1" fmla="*/ 152400 w 3733800"/>
              <a:gd name="connsiteY1" fmla="*/ 1045028 h 1240971"/>
              <a:gd name="connsiteX2" fmla="*/ 185057 w 3733800"/>
              <a:gd name="connsiteY2" fmla="*/ 1055914 h 1240971"/>
              <a:gd name="connsiteX3" fmla="*/ 326572 w 3733800"/>
              <a:gd name="connsiteY3" fmla="*/ 1088571 h 1240971"/>
              <a:gd name="connsiteX4" fmla="*/ 370114 w 3733800"/>
              <a:gd name="connsiteY4" fmla="*/ 1099457 h 1240971"/>
              <a:gd name="connsiteX5" fmla="*/ 457200 w 3733800"/>
              <a:gd name="connsiteY5" fmla="*/ 1110343 h 1240971"/>
              <a:gd name="connsiteX6" fmla="*/ 511629 w 3733800"/>
              <a:gd name="connsiteY6" fmla="*/ 1132114 h 1240971"/>
              <a:gd name="connsiteX7" fmla="*/ 566057 w 3733800"/>
              <a:gd name="connsiteY7" fmla="*/ 1143000 h 1240971"/>
              <a:gd name="connsiteX8" fmla="*/ 598714 w 3733800"/>
              <a:gd name="connsiteY8" fmla="*/ 1164771 h 1240971"/>
              <a:gd name="connsiteX9" fmla="*/ 674914 w 3733800"/>
              <a:gd name="connsiteY9" fmla="*/ 1186543 h 1240971"/>
              <a:gd name="connsiteX10" fmla="*/ 740229 w 3733800"/>
              <a:gd name="connsiteY10" fmla="*/ 1208314 h 1240971"/>
              <a:gd name="connsiteX11" fmla="*/ 892629 w 3733800"/>
              <a:gd name="connsiteY11" fmla="*/ 1240971 h 1240971"/>
              <a:gd name="connsiteX12" fmla="*/ 1099457 w 3733800"/>
              <a:gd name="connsiteY12" fmla="*/ 1230086 h 1240971"/>
              <a:gd name="connsiteX13" fmla="*/ 1197429 w 3733800"/>
              <a:gd name="connsiteY13" fmla="*/ 1186543 h 1240971"/>
              <a:gd name="connsiteX14" fmla="*/ 1295400 w 3733800"/>
              <a:gd name="connsiteY14" fmla="*/ 1143000 h 1240971"/>
              <a:gd name="connsiteX15" fmla="*/ 1349829 w 3733800"/>
              <a:gd name="connsiteY15" fmla="*/ 1110343 h 1240971"/>
              <a:gd name="connsiteX16" fmla="*/ 1458686 w 3733800"/>
              <a:gd name="connsiteY16" fmla="*/ 1077686 h 1240971"/>
              <a:gd name="connsiteX17" fmla="*/ 1513114 w 3733800"/>
              <a:gd name="connsiteY17" fmla="*/ 1055914 h 1240971"/>
              <a:gd name="connsiteX18" fmla="*/ 1578429 w 3733800"/>
              <a:gd name="connsiteY18" fmla="*/ 1034143 h 1240971"/>
              <a:gd name="connsiteX19" fmla="*/ 1600200 w 3733800"/>
              <a:gd name="connsiteY19" fmla="*/ 1012371 h 1240971"/>
              <a:gd name="connsiteX20" fmla="*/ 1730829 w 3733800"/>
              <a:gd name="connsiteY20" fmla="*/ 990600 h 1240971"/>
              <a:gd name="connsiteX21" fmla="*/ 2057400 w 3733800"/>
              <a:gd name="connsiteY21" fmla="*/ 968828 h 1240971"/>
              <a:gd name="connsiteX22" fmla="*/ 2090057 w 3733800"/>
              <a:gd name="connsiteY22" fmla="*/ 947057 h 1240971"/>
              <a:gd name="connsiteX23" fmla="*/ 2177143 w 3733800"/>
              <a:gd name="connsiteY23" fmla="*/ 936171 h 1240971"/>
              <a:gd name="connsiteX24" fmla="*/ 2275114 w 3733800"/>
              <a:gd name="connsiteY24" fmla="*/ 892628 h 1240971"/>
              <a:gd name="connsiteX25" fmla="*/ 2383972 w 3733800"/>
              <a:gd name="connsiteY25" fmla="*/ 849086 h 1240971"/>
              <a:gd name="connsiteX26" fmla="*/ 2438400 w 3733800"/>
              <a:gd name="connsiteY26" fmla="*/ 838200 h 1240971"/>
              <a:gd name="connsiteX27" fmla="*/ 2471057 w 3733800"/>
              <a:gd name="connsiteY27" fmla="*/ 816428 h 1240971"/>
              <a:gd name="connsiteX28" fmla="*/ 2536372 w 3733800"/>
              <a:gd name="connsiteY28" fmla="*/ 794657 h 1240971"/>
              <a:gd name="connsiteX29" fmla="*/ 2569029 w 3733800"/>
              <a:gd name="connsiteY29" fmla="*/ 772886 h 1240971"/>
              <a:gd name="connsiteX30" fmla="*/ 2590800 w 3733800"/>
              <a:gd name="connsiteY30" fmla="*/ 751114 h 1240971"/>
              <a:gd name="connsiteX31" fmla="*/ 2656114 w 3733800"/>
              <a:gd name="connsiteY31" fmla="*/ 729343 h 1240971"/>
              <a:gd name="connsiteX32" fmla="*/ 2710543 w 3733800"/>
              <a:gd name="connsiteY32" fmla="*/ 674914 h 1240971"/>
              <a:gd name="connsiteX33" fmla="*/ 2775857 w 3733800"/>
              <a:gd name="connsiteY33" fmla="*/ 642257 h 1240971"/>
              <a:gd name="connsiteX34" fmla="*/ 2819400 w 3733800"/>
              <a:gd name="connsiteY34" fmla="*/ 620486 h 1240971"/>
              <a:gd name="connsiteX35" fmla="*/ 2852057 w 3733800"/>
              <a:gd name="connsiteY35" fmla="*/ 609600 h 1240971"/>
              <a:gd name="connsiteX36" fmla="*/ 2884714 w 3733800"/>
              <a:gd name="connsiteY36" fmla="*/ 587828 h 1240971"/>
              <a:gd name="connsiteX37" fmla="*/ 2939143 w 3733800"/>
              <a:gd name="connsiteY37" fmla="*/ 544286 h 1240971"/>
              <a:gd name="connsiteX38" fmla="*/ 2960914 w 3733800"/>
              <a:gd name="connsiteY38" fmla="*/ 522514 h 1240971"/>
              <a:gd name="connsiteX39" fmla="*/ 3037114 w 3733800"/>
              <a:gd name="connsiteY39" fmla="*/ 489857 h 1240971"/>
              <a:gd name="connsiteX40" fmla="*/ 3102429 w 3733800"/>
              <a:gd name="connsiteY40" fmla="*/ 446314 h 1240971"/>
              <a:gd name="connsiteX41" fmla="*/ 3178629 w 3733800"/>
              <a:gd name="connsiteY41" fmla="*/ 413657 h 1240971"/>
              <a:gd name="connsiteX42" fmla="*/ 3276600 w 3733800"/>
              <a:gd name="connsiteY42" fmla="*/ 348343 h 1240971"/>
              <a:gd name="connsiteX43" fmla="*/ 3309257 w 3733800"/>
              <a:gd name="connsiteY43" fmla="*/ 326571 h 1240971"/>
              <a:gd name="connsiteX44" fmla="*/ 3341914 w 3733800"/>
              <a:gd name="connsiteY44" fmla="*/ 315686 h 1240971"/>
              <a:gd name="connsiteX45" fmla="*/ 3396343 w 3733800"/>
              <a:gd name="connsiteY45" fmla="*/ 283028 h 1240971"/>
              <a:gd name="connsiteX46" fmla="*/ 3450772 w 3733800"/>
              <a:gd name="connsiteY46" fmla="*/ 239486 h 1240971"/>
              <a:gd name="connsiteX47" fmla="*/ 3483429 w 3733800"/>
              <a:gd name="connsiteY47" fmla="*/ 217714 h 1240971"/>
              <a:gd name="connsiteX48" fmla="*/ 3505200 w 3733800"/>
              <a:gd name="connsiteY48" fmla="*/ 185057 h 1240971"/>
              <a:gd name="connsiteX49" fmla="*/ 3537857 w 3733800"/>
              <a:gd name="connsiteY49" fmla="*/ 174171 h 1240971"/>
              <a:gd name="connsiteX50" fmla="*/ 3570514 w 3733800"/>
              <a:gd name="connsiteY50" fmla="*/ 152400 h 1240971"/>
              <a:gd name="connsiteX51" fmla="*/ 3624943 w 3733800"/>
              <a:gd name="connsiteY51" fmla="*/ 108857 h 1240971"/>
              <a:gd name="connsiteX52" fmla="*/ 3668486 w 3733800"/>
              <a:gd name="connsiteY52" fmla="*/ 54428 h 1240971"/>
              <a:gd name="connsiteX53" fmla="*/ 3701143 w 3733800"/>
              <a:gd name="connsiteY53" fmla="*/ 32657 h 1240971"/>
              <a:gd name="connsiteX54" fmla="*/ 3733800 w 3733800"/>
              <a:gd name="connsiteY54" fmla="*/ 0 h 1240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733800" h="1240971">
                <a:moveTo>
                  <a:pt x="0" y="1001486"/>
                </a:moveTo>
                <a:cubicBezTo>
                  <a:pt x="213983" y="1072813"/>
                  <a:pt x="11298" y="1009753"/>
                  <a:pt x="152400" y="1045028"/>
                </a:cubicBezTo>
                <a:cubicBezTo>
                  <a:pt x="163532" y="1047811"/>
                  <a:pt x="173987" y="1052895"/>
                  <a:pt x="185057" y="1055914"/>
                </a:cubicBezTo>
                <a:cubicBezTo>
                  <a:pt x="302461" y="1087934"/>
                  <a:pt x="235154" y="1068256"/>
                  <a:pt x="326572" y="1088571"/>
                </a:cubicBezTo>
                <a:cubicBezTo>
                  <a:pt x="341176" y="1091816"/>
                  <a:pt x="355357" y="1096997"/>
                  <a:pt x="370114" y="1099457"/>
                </a:cubicBezTo>
                <a:cubicBezTo>
                  <a:pt x="398971" y="1104267"/>
                  <a:pt x="428171" y="1106714"/>
                  <a:pt x="457200" y="1110343"/>
                </a:cubicBezTo>
                <a:cubicBezTo>
                  <a:pt x="475343" y="1117600"/>
                  <a:pt x="492913" y="1126499"/>
                  <a:pt x="511629" y="1132114"/>
                </a:cubicBezTo>
                <a:cubicBezTo>
                  <a:pt x="529351" y="1137430"/>
                  <a:pt x="548733" y="1136503"/>
                  <a:pt x="566057" y="1143000"/>
                </a:cubicBezTo>
                <a:cubicBezTo>
                  <a:pt x="578307" y="1147594"/>
                  <a:pt x="587012" y="1158920"/>
                  <a:pt x="598714" y="1164771"/>
                </a:cubicBezTo>
                <a:cubicBezTo>
                  <a:pt x="617004" y="1173916"/>
                  <a:pt x="657477" y="1181312"/>
                  <a:pt x="674914" y="1186543"/>
                </a:cubicBezTo>
                <a:cubicBezTo>
                  <a:pt x="696895" y="1193137"/>
                  <a:pt x="717725" y="1203813"/>
                  <a:pt x="740229" y="1208314"/>
                </a:cubicBezTo>
                <a:cubicBezTo>
                  <a:pt x="863756" y="1233020"/>
                  <a:pt x="813186" y="1221112"/>
                  <a:pt x="892629" y="1240971"/>
                </a:cubicBezTo>
                <a:cubicBezTo>
                  <a:pt x="961572" y="1237343"/>
                  <a:pt x="1030952" y="1238649"/>
                  <a:pt x="1099457" y="1230086"/>
                </a:cubicBezTo>
                <a:cubicBezTo>
                  <a:pt x="1121900" y="1227281"/>
                  <a:pt x="1175483" y="1196297"/>
                  <a:pt x="1197429" y="1186543"/>
                </a:cubicBezTo>
                <a:cubicBezTo>
                  <a:pt x="1257973" y="1159634"/>
                  <a:pt x="1241813" y="1172770"/>
                  <a:pt x="1295400" y="1143000"/>
                </a:cubicBezTo>
                <a:cubicBezTo>
                  <a:pt x="1313896" y="1132725"/>
                  <a:pt x="1330567" y="1119098"/>
                  <a:pt x="1349829" y="1110343"/>
                </a:cubicBezTo>
                <a:cubicBezTo>
                  <a:pt x="1419247" y="1078789"/>
                  <a:pt x="1399457" y="1097429"/>
                  <a:pt x="1458686" y="1077686"/>
                </a:cubicBezTo>
                <a:cubicBezTo>
                  <a:pt x="1477224" y="1071507"/>
                  <a:pt x="1494750" y="1062592"/>
                  <a:pt x="1513114" y="1055914"/>
                </a:cubicBezTo>
                <a:cubicBezTo>
                  <a:pt x="1534682" y="1048071"/>
                  <a:pt x="1578429" y="1034143"/>
                  <a:pt x="1578429" y="1034143"/>
                </a:cubicBezTo>
                <a:cubicBezTo>
                  <a:pt x="1585686" y="1026886"/>
                  <a:pt x="1591020" y="1016961"/>
                  <a:pt x="1600200" y="1012371"/>
                </a:cubicBezTo>
                <a:cubicBezTo>
                  <a:pt x="1624171" y="1000385"/>
                  <a:pt x="1722665" y="991621"/>
                  <a:pt x="1730829" y="990600"/>
                </a:cubicBezTo>
                <a:cubicBezTo>
                  <a:pt x="1866137" y="945496"/>
                  <a:pt x="1669620" y="1007606"/>
                  <a:pt x="2057400" y="968828"/>
                </a:cubicBezTo>
                <a:cubicBezTo>
                  <a:pt x="2070418" y="967526"/>
                  <a:pt x="2077435" y="950499"/>
                  <a:pt x="2090057" y="947057"/>
                </a:cubicBezTo>
                <a:cubicBezTo>
                  <a:pt x="2118281" y="939360"/>
                  <a:pt x="2148114" y="939800"/>
                  <a:pt x="2177143" y="936171"/>
                </a:cubicBezTo>
                <a:cubicBezTo>
                  <a:pt x="2284334" y="882577"/>
                  <a:pt x="2150023" y="948225"/>
                  <a:pt x="2275114" y="892628"/>
                </a:cubicBezTo>
                <a:cubicBezTo>
                  <a:pt x="2322616" y="871516"/>
                  <a:pt x="2326693" y="860542"/>
                  <a:pt x="2383972" y="849086"/>
                </a:cubicBezTo>
                <a:lnTo>
                  <a:pt x="2438400" y="838200"/>
                </a:lnTo>
                <a:cubicBezTo>
                  <a:pt x="2449286" y="830943"/>
                  <a:pt x="2459102" y="821742"/>
                  <a:pt x="2471057" y="816428"/>
                </a:cubicBezTo>
                <a:cubicBezTo>
                  <a:pt x="2492028" y="807107"/>
                  <a:pt x="2517277" y="807387"/>
                  <a:pt x="2536372" y="794657"/>
                </a:cubicBezTo>
                <a:cubicBezTo>
                  <a:pt x="2547258" y="787400"/>
                  <a:pt x="2558813" y="781059"/>
                  <a:pt x="2569029" y="772886"/>
                </a:cubicBezTo>
                <a:cubicBezTo>
                  <a:pt x="2577043" y="766475"/>
                  <a:pt x="2581620" y="755704"/>
                  <a:pt x="2590800" y="751114"/>
                </a:cubicBezTo>
                <a:cubicBezTo>
                  <a:pt x="2611326" y="740851"/>
                  <a:pt x="2656114" y="729343"/>
                  <a:pt x="2656114" y="729343"/>
                </a:cubicBezTo>
                <a:cubicBezTo>
                  <a:pt x="2674257" y="711200"/>
                  <a:pt x="2686202" y="683028"/>
                  <a:pt x="2710543" y="674914"/>
                </a:cubicBezTo>
                <a:cubicBezTo>
                  <a:pt x="2770419" y="654955"/>
                  <a:pt x="2716769" y="676021"/>
                  <a:pt x="2775857" y="642257"/>
                </a:cubicBezTo>
                <a:cubicBezTo>
                  <a:pt x="2789946" y="634206"/>
                  <a:pt x="2804485" y="626878"/>
                  <a:pt x="2819400" y="620486"/>
                </a:cubicBezTo>
                <a:cubicBezTo>
                  <a:pt x="2829947" y="615966"/>
                  <a:pt x="2841794" y="614732"/>
                  <a:pt x="2852057" y="609600"/>
                </a:cubicBezTo>
                <a:cubicBezTo>
                  <a:pt x="2863759" y="603749"/>
                  <a:pt x="2873828" y="595085"/>
                  <a:pt x="2884714" y="587828"/>
                </a:cubicBezTo>
                <a:cubicBezTo>
                  <a:pt x="2928079" y="522782"/>
                  <a:pt x="2880719" y="579341"/>
                  <a:pt x="2939143" y="544286"/>
                </a:cubicBezTo>
                <a:cubicBezTo>
                  <a:pt x="2947944" y="539006"/>
                  <a:pt x="2952375" y="528207"/>
                  <a:pt x="2960914" y="522514"/>
                </a:cubicBezTo>
                <a:cubicBezTo>
                  <a:pt x="2987814" y="504581"/>
                  <a:pt x="3008088" y="499533"/>
                  <a:pt x="3037114" y="489857"/>
                </a:cubicBezTo>
                <a:cubicBezTo>
                  <a:pt x="3075918" y="451055"/>
                  <a:pt x="3040919" y="481462"/>
                  <a:pt x="3102429" y="446314"/>
                </a:cubicBezTo>
                <a:cubicBezTo>
                  <a:pt x="3160897" y="412903"/>
                  <a:pt x="3107112" y="431537"/>
                  <a:pt x="3178629" y="413657"/>
                </a:cubicBezTo>
                <a:lnTo>
                  <a:pt x="3276600" y="348343"/>
                </a:lnTo>
                <a:cubicBezTo>
                  <a:pt x="3287486" y="341086"/>
                  <a:pt x="3296845" y="330708"/>
                  <a:pt x="3309257" y="326571"/>
                </a:cubicBezTo>
                <a:lnTo>
                  <a:pt x="3341914" y="315686"/>
                </a:lnTo>
                <a:cubicBezTo>
                  <a:pt x="3384439" y="273161"/>
                  <a:pt x="3339819" y="311290"/>
                  <a:pt x="3396343" y="283028"/>
                </a:cubicBezTo>
                <a:cubicBezTo>
                  <a:pt x="3441013" y="260693"/>
                  <a:pt x="3417024" y="266484"/>
                  <a:pt x="3450772" y="239486"/>
                </a:cubicBezTo>
                <a:cubicBezTo>
                  <a:pt x="3460988" y="231313"/>
                  <a:pt x="3472543" y="224971"/>
                  <a:pt x="3483429" y="217714"/>
                </a:cubicBezTo>
                <a:cubicBezTo>
                  <a:pt x="3490686" y="206828"/>
                  <a:pt x="3494984" y="193230"/>
                  <a:pt x="3505200" y="185057"/>
                </a:cubicBezTo>
                <a:cubicBezTo>
                  <a:pt x="3514160" y="177889"/>
                  <a:pt x="3527594" y="179303"/>
                  <a:pt x="3537857" y="174171"/>
                </a:cubicBezTo>
                <a:cubicBezTo>
                  <a:pt x="3549559" y="168320"/>
                  <a:pt x="3560298" y="160573"/>
                  <a:pt x="3570514" y="152400"/>
                </a:cubicBezTo>
                <a:cubicBezTo>
                  <a:pt x="3648070" y="90355"/>
                  <a:pt x="3524430" y="175865"/>
                  <a:pt x="3624943" y="108857"/>
                </a:cubicBezTo>
                <a:cubicBezTo>
                  <a:pt x="3641109" y="84608"/>
                  <a:pt x="3646327" y="72155"/>
                  <a:pt x="3668486" y="54428"/>
                </a:cubicBezTo>
                <a:cubicBezTo>
                  <a:pt x="3678702" y="46255"/>
                  <a:pt x="3691092" y="41032"/>
                  <a:pt x="3701143" y="32657"/>
                </a:cubicBezTo>
                <a:cubicBezTo>
                  <a:pt x="3712970" y="22802"/>
                  <a:pt x="3733800" y="0"/>
                  <a:pt x="3733800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olný tvar 31"/>
          <p:cNvSpPr/>
          <p:nvPr/>
        </p:nvSpPr>
        <p:spPr>
          <a:xfrm>
            <a:off x="2721429" y="2188029"/>
            <a:ext cx="1458685" cy="2928257"/>
          </a:xfrm>
          <a:custGeom>
            <a:avLst/>
            <a:gdLst>
              <a:gd name="connsiteX0" fmla="*/ 1458685 w 1458685"/>
              <a:gd name="connsiteY0" fmla="*/ 10885 h 2928257"/>
              <a:gd name="connsiteX1" fmla="*/ 1404257 w 1458685"/>
              <a:gd name="connsiteY1" fmla="*/ 0 h 2928257"/>
              <a:gd name="connsiteX2" fmla="*/ 1240971 w 1458685"/>
              <a:gd name="connsiteY2" fmla="*/ 10885 h 2928257"/>
              <a:gd name="connsiteX3" fmla="*/ 1197428 w 1458685"/>
              <a:gd name="connsiteY3" fmla="*/ 21771 h 2928257"/>
              <a:gd name="connsiteX4" fmla="*/ 1099457 w 1458685"/>
              <a:gd name="connsiteY4" fmla="*/ 43542 h 2928257"/>
              <a:gd name="connsiteX5" fmla="*/ 1034142 w 1458685"/>
              <a:gd name="connsiteY5" fmla="*/ 76200 h 2928257"/>
              <a:gd name="connsiteX6" fmla="*/ 1001485 w 1458685"/>
              <a:gd name="connsiteY6" fmla="*/ 97971 h 2928257"/>
              <a:gd name="connsiteX7" fmla="*/ 936171 w 1458685"/>
              <a:gd name="connsiteY7" fmla="*/ 130628 h 2928257"/>
              <a:gd name="connsiteX8" fmla="*/ 914400 w 1458685"/>
              <a:gd name="connsiteY8" fmla="*/ 152400 h 2928257"/>
              <a:gd name="connsiteX9" fmla="*/ 849085 w 1458685"/>
              <a:gd name="connsiteY9" fmla="*/ 174171 h 2928257"/>
              <a:gd name="connsiteX10" fmla="*/ 805542 w 1458685"/>
              <a:gd name="connsiteY10" fmla="*/ 206828 h 2928257"/>
              <a:gd name="connsiteX11" fmla="*/ 783771 w 1458685"/>
              <a:gd name="connsiteY11" fmla="*/ 228600 h 2928257"/>
              <a:gd name="connsiteX12" fmla="*/ 729342 w 1458685"/>
              <a:gd name="connsiteY12" fmla="*/ 250371 h 2928257"/>
              <a:gd name="connsiteX13" fmla="*/ 685800 w 1458685"/>
              <a:gd name="connsiteY13" fmla="*/ 272142 h 2928257"/>
              <a:gd name="connsiteX14" fmla="*/ 653142 w 1458685"/>
              <a:gd name="connsiteY14" fmla="*/ 293914 h 2928257"/>
              <a:gd name="connsiteX15" fmla="*/ 598714 w 1458685"/>
              <a:gd name="connsiteY15" fmla="*/ 315685 h 2928257"/>
              <a:gd name="connsiteX16" fmla="*/ 522514 w 1458685"/>
              <a:gd name="connsiteY16" fmla="*/ 337457 h 2928257"/>
              <a:gd name="connsiteX17" fmla="*/ 489857 w 1458685"/>
              <a:gd name="connsiteY17" fmla="*/ 359228 h 2928257"/>
              <a:gd name="connsiteX18" fmla="*/ 413657 w 1458685"/>
              <a:gd name="connsiteY18" fmla="*/ 381000 h 2928257"/>
              <a:gd name="connsiteX19" fmla="*/ 348342 w 1458685"/>
              <a:gd name="connsiteY19" fmla="*/ 424542 h 2928257"/>
              <a:gd name="connsiteX20" fmla="*/ 315685 w 1458685"/>
              <a:gd name="connsiteY20" fmla="*/ 446314 h 2928257"/>
              <a:gd name="connsiteX21" fmla="*/ 272142 w 1458685"/>
              <a:gd name="connsiteY21" fmla="*/ 468085 h 2928257"/>
              <a:gd name="connsiteX22" fmla="*/ 195942 w 1458685"/>
              <a:gd name="connsiteY22" fmla="*/ 566057 h 2928257"/>
              <a:gd name="connsiteX23" fmla="*/ 185057 w 1458685"/>
              <a:gd name="connsiteY23" fmla="*/ 598714 h 2928257"/>
              <a:gd name="connsiteX24" fmla="*/ 174171 w 1458685"/>
              <a:gd name="connsiteY24" fmla="*/ 1262742 h 2928257"/>
              <a:gd name="connsiteX25" fmla="*/ 152400 w 1458685"/>
              <a:gd name="connsiteY25" fmla="*/ 1306285 h 2928257"/>
              <a:gd name="connsiteX26" fmla="*/ 130628 w 1458685"/>
              <a:gd name="connsiteY26" fmla="*/ 1360714 h 2928257"/>
              <a:gd name="connsiteX27" fmla="*/ 97971 w 1458685"/>
              <a:gd name="connsiteY27" fmla="*/ 1469571 h 2928257"/>
              <a:gd name="connsiteX28" fmla="*/ 76200 w 1458685"/>
              <a:gd name="connsiteY28" fmla="*/ 1513114 h 2928257"/>
              <a:gd name="connsiteX29" fmla="*/ 32657 w 1458685"/>
              <a:gd name="connsiteY29" fmla="*/ 1687285 h 2928257"/>
              <a:gd name="connsiteX30" fmla="*/ 10885 w 1458685"/>
              <a:gd name="connsiteY30" fmla="*/ 1774371 h 2928257"/>
              <a:gd name="connsiteX31" fmla="*/ 0 w 1458685"/>
              <a:gd name="connsiteY31" fmla="*/ 1828800 h 2928257"/>
              <a:gd name="connsiteX32" fmla="*/ 21771 w 1458685"/>
              <a:gd name="connsiteY32" fmla="*/ 2340428 h 2928257"/>
              <a:gd name="connsiteX33" fmla="*/ 65314 w 1458685"/>
              <a:gd name="connsiteY33" fmla="*/ 2438400 h 2928257"/>
              <a:gd name="connsiteX34" fmla="*/ 87085 w 1458685"/>
              <a:gd name="connsiteY34" fmla="*/ 2481942 h 2928257"/>
              <a:gd name="connsiteX35" fmla="*/ 119742 w 1458685"/>
              <a:gd name="connsiteY35" fmla="*/ 2558142 h 2928257"/>
              <a:gd name="connsiteX36" fmla="*/ 130628 w 1458685"/>
              <a:gd name="connsiteY36" fmla="*/ 2612571 h 2928257"/>
              <a:gd name="connsiteX37" fmla="*/ 152400 w 1458685"/>
              <a:gd name="connsiteY37" fmla="*/ 2819400 h 2928257"/>
              <a:gd name="connsiteX38" fmla="*/ 174171 w 1458685"/>
              <a:gd name="connsiteY38" fmla="*/ 2862942 h 2928257"/>
              <a:gd name="connsiteX39" fmla="*/ 185057 w 1458685"/>
              <a:gd name="connsiteY39" fmla="*/ 2928257 h 2928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58685" h="2928257">
                <a:moveTo>
                  <a:pt x="1458685" y="10885"/>
                </a:moveTo>
                <a:cubicBezTo>
                  <a:pt x="1440542" y="7257"/>
                  <a:pt x="1422759" y="0"/>
                  <a:pt x="1404257" y="0"/>
                </a:cubicBezTo>
                <a:cubicBezTo>
                  <a:pt x="1349708" y="0"/>
                  <a:pt x="1295221" y="5175"/>
                  <a:pt x="1240971" y="10885"/>
                </a:cubicBezTo>
                <a:cubicBezTo>
                  <a:pt x="1226092" y="12451"/>
                  <a:pt x="1212033" y="18525"/>
                  <a:pt x="1197428" y="21771"/>
                </a:cubicBezTo>
                <a:cubicBezTo>
                  <a:pt x="1073004" y="49422"/>
                  <a:pt x="1205686" y="16986"/>
                  <a:pt x="1099457" y="43542"/>
                </a:cubicBezTo>
                <a:cubicBezTo>
                  <a:pt x="1005877" y="105930"/>
                  <a:pt x="1124272" y="31136"/>
                  <a:pt x="1034142" y="76200"/>
                </a:cubicBezTo>
                <a:cubicBezTo>
                  <a:pt x="1022440" y="82051"/>
                  <a:pt x="1013187" y="92120"/>
                  <a:pt x="1001485" y="97971"/>
                </a:cubicBezTo>
                <a:cubicBezTo>
                  <a:pt x="947835" y="124796"/>
                  <a:pt x="988160" y="89036"/>
                  <a:pt x="936171" y="130628"/>
                </a:cubicBezTo>
                <a:cubicBezTo>
                  <a:pt x="928157" y="137039"/>
                  <a:pt x="923580" y="147810"/>
                  <a:pt x="914400" y="152400"/>
                </a:cubicBezTo>
                <a:cubicBezTo>
                  <a:pt x="893874" y="162663"/>
                  <a:pt x="849085" y="174171"/>
                  <a:pt x="849085" y="174171"/>
                </a:cubicBezTo>
                <a:cubicBezTo>
                  <a:pt x="834571" y="185057"/>
                  <a:pt x="819480" y="195213"/>
                  <a:pt x="805542" y="206828"/>
                </a:cubicBezTo>
                <a:cubicBezTo>
                  <a:pt x="797658" y="213398"/>
                  <a:pt x="792682" y="223508"/>
                  <a:pt x="783771" y="228600"/>
                </a:cubicBezTo>
                <a:cubicBezTo>
                  <a:pt x="766805" y="238295"/>
                  <a:pt x="747198" y="242435"/>
                  <a:pt x="729342" y="250371"/>
                </a:cubicBezTo>
                <a:cubicBezTo>
                  <a:pt x="714513" y="256961"/>
                  <a:pt x="699889" y="264091"/>
                  <a:pt x="685800" y="272142"/>
                </a:cubicBezTo>
                <a:cubicBezTo>
                  <a:pt x="674440" y="278633"/>
                  <a:pt x="664844" y="288063"/>
                  <a:pt x="653142" y="293914"/>
                </a:cubicBezTo>
                <a:cubicBezTo>
                  <a:pt x="635665" y="302653"/>
                  <a:pt x="617251" y="309506"/>
                  <a:pt x="598714" y="315685"/>
                </a:cubicBezTo>
                <a:cubicBezTo>
                  <a:pt x="577785" y="322661"/>
                  <a:pt x="543482" y="326973"/>
                  <a:pt x="522514" y="337457"/>
                </a:cubicBezTo>
                <a:cubicBezTo>
                  <a:pt x="510812" y="343308"/>
                  <a:pt x="501882" y="354074"/>
                  <a:pt x="489857" y="359228"/>
                </a:cubicBezTo>
                <a:cubicBezTo>
                  <a:pt x="465191" y="369799"/>
                  <a:pt x="437492" y="367759"/>
                  <a:pt x="413657" y="381000"/>
                </a:cubicBezTo>
                <a:cubicBezTo>
                  <a:pt x="390784" y="393707"/>
                  <a:pt x="370114" y="410028"/>
                  <a:pt x="348342" y="424542"/>
                </a:cubicBezTo>
                <a:cubicBezTo>
                  <a:pt x="337456" y="431799"/>
                  <a:pt x="327387" y="440463"/>
                  <a:pt x="315685" y="446314"/>
                </a:cubicBezTo>
                <a:lnTo>
                  <a:pt x="272142" y="468085"/>
                </a:lnTo>
                <a:cubicBezTo>
                  <a:pt x="219384" y="520844"/>
                  <a:pt x="220876" y="507878"/>
                  <a:pt x="195942" y="566057"/>
                </a:cubicBezTo>
                <a:cubicBezTo>
                  <a:pt x="191422" y="576604"/>
                  <a:pt x="188685" y="587828"/>
                  <a:pt x="185057" y="598714"/>
                </a:cubicBezTo>
                <a:cubicBezTo>
                  <a:pt x="181428" y="820057"/>
                  <a:pt x="184377" y="1041605"/>
                  <a:pt x="174171" y="1262742"/>
                </a:cubicBezTo>
                <a:cubicBezTo>
                  <a:pt x="173423" y="1278952"/>
                  <a:pt x="158991" y="1291456"/>
                  <a:pt x="152400" y="1306285"/>
                </a:cubicBezTo>
                <a:cubicBezTo>
                  <a:pt x="144464" y="1324141"/>
                  <a:pt x="136807" y="1342176"/>
                  <a:pt x="130628" y="1360714"/>
                </a:cubicBezTo>
                <a:cubicBezTo>
                  <a:pt x="115002" y="1407591"/>
                  <a:pt x="123206" y="1419100"/>
                  <a:pt x="97971" y="1469571"/>
                </a:cubicBezTo>
                <a:cubicBezTo>
                  <a:pt x="90714" y="1484085"/>
                  <a:pt x="82227" y="1498047"/>
                  <a:pt x="76200" y="1513114"/>
                </a:cubicBezTo>
                <a:cubicBezTo>
                  <a:pt x="49419" y="1580066"/>
                  <a:pt x="48136" y="1609889"/>
                  <a:pt x="32657" y="1687285"/>
                </a:cubicBezTo>
                <a:cubicBezTo>
                  <a:pt x="-7472" y="1887933"/>
                  <a:pt x="44362" y="1640459"/>
                  <a:pt x="10885" y="1774371"/>
                </a:cubicBezTo>
                <a:cubicBezTo>
                  <a:pt x="6398" y="1792321"/>
                  <a:pt x="3628" y="1810657"/>
                  <a:pt x="0" y="1828800"/>
                </a:cubicBezTo>
                <a:cubicBezTo>
                  <a:pt x="7257" y="1999343"/>
                  <a:pt x="8925" y="2170215"/>
                  <a:pt x="21771" y="2340428"/>
                </a:cubicBezTo>
                <a:cubicBezTo>
                  <a:pt x="25903" y="2395174"/>
                  <a:pt x="43227" y="2399748"/>
                  <a:pt x="65314" y="2438400"/>
                </a:cubicBezTo>
                <a:cubicBezTo>
                  <a:pt x="73365" y="2452489"/>
                  <a:pt x="81387" y="2466748"/>
                  <a:pt x="87085" y="2481942"/>
                </a:cubicBezTo>
                <a:cubicBezTo>
                  <a:pt x="117211" y="2562278"/>
                  <a:pt x="75622" y="2491961"/>
                  <a:pt x="119742" y="2558142"/>
                </a:cubicBezTo>
                <a:cubicBezTo>
                  <a:pt x="123371" y="2576285"/>
                  <a:pt x="128585" y="2594182"/>
                  <a:pt x="130628" y="2612571"/>
                </a:cubicBezTo>
                <a:cubicBezTo>
                  <a:pt x="133260" y="2636258"/>
                  <a:pt x="138377" y="2772655"/>
                  <a:pt x="152400" y="2819400"/>
                </a:cubicBezTo>
                <a:cubicBezTo>
                  <a:pt x="157063" y="2834943"/>
                  <a:pt x="168473" y="2847748"/>
                  <a:pt x="174171" y="2862942"/>
                </a:cubicBezTo>
                <a:cubicBezTo>
                  <a:pt x="186817" y="2896665"/>
                  <a:pt x="185057" y="2899703"/>
                  <a:pt x="185057" y="292825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olný tvar 32"/>
          <p:cNvSpPr/>
          <p:nvPr/>
        </p:nvSpPr>
        <p:spPr>
          <a:xfrm>
            <a:off x="5606143" y="2296886"/>
            <a:ext cx="1654628" cy="1534885"/>
          </a:xfrm>
          <a:custGeom>
            <a:avLst/>
            <a:gdLst>
              <a:gd name="connsiteX0" fmla="*/ 0 w 1654628"/>
              <a:gd name="connsiteY0" fmla="*/ 0 h 1534885"/>
              <a:gd name="connsiteX1" fmla="*/ 97971 w 1654628"/>
              <a:gd name="connsiteY1" fmla="*/ 10885 h 1534885"/>
              <a:gd name="connsiteX2" fmla="*/ 130628 w 1654628"/>
              <a:gd name="connsiteY2" fmla="*/ 21771 h 1534885"/>
              <a:gd name="connsiteX3" fmla="*/ 185057 w 1654628"/>
              <a:gd name="connsiteY3" fmla="*/ 32657 h 1534885"/>
              <a:gd name="connsiteX4" fmla="*/ 217714 w 1654628"/>
              <a:gd name="connsiteY4" fmla="*/ 43543 h 1534885"/>
              <a:gd name="connsiteX5" fmla="*/ 315686 w 1654628"/>
              <a:gd name="connsiteY5" fmla="*/ 54428 h 1534885"/>
              <a:gd name="connsiteX6" fmla="*/ 370114 w 1654628"/>
              <a:gd name="connsiteY6" fmla="*/ 65314 h 1534885"/>
              <a:gd name="connsiteX7" fmla="*/ 413657 w 1654628"/>
              <a:gd name="connsiteY7" fmla="*/ 76200 h 1534885"/>
              <a:gd name="connsiteX8" fmla="*/ 838200 w 1654628"/>
              <a:gd name="connsiteY8" fmla="*/ 97971 h 1534885"/>
              <a:gd name="connsiteX9" fmla="*/ 1360714 w 1654628"/>
              <a:gd name="connsiteY9" fmla="*/ 87085 h 1534885"/>
              <a:gd name="connsiteX10" fmla="*/ 1567543 w 1654628"/>
              <a:gd name="connsiteY10" fmla="*/ 76200 h 1534885"/>
              <a:gd name="connsiteX11" fmla="*/ 1578428 w 1654628"/>
              <a:gd name="connsiteY11" fmla="*/ 566057 h 1534885"/>
              <a:gd name="connsiteX12" fmla="*/ 1589314 w 1654628"/>
              <a:gd name="connsiteY12" fmla="*/ 609600 h 1534885"/>
              <a:gd name="connsiteX13" fmla="*/ 1611086 w 1654628"/>
              <a:gd name="connsiteY13" fmla="*/ 696685 h 1534885"/>
              <a:gd name="connsiteX14" fmla="*/ 1621971 w 1654628"/>
              <a:gd name="connsiteY14" fmla="*/ 1088571 h 1534885"/>
              <a:gd name="connsiteX15" fmla="*/ 1632857 w 1654628"/>
              <a:gd name="connsiteY15" fmla="*/ 1153885 h 1534885"/>
              <a:gd name="connsiteX16" fmla="*/ 1654628 w 1654628"/>
              <a:gd name="connsiteY16" fmla="*/ 1251857 h 1534885"/>
              <a:gd name="connsiteX17" fmla="*/ 1643743 w 1654628"/>
              <a:gd name="connsiteY17" fmla="*/ 1534885 h 1534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54628" h="1534885">
                <a:moveTo>
                  <a:pt x="0" y="0"/>
                </a:moveTo>
                <a:cubicBezTo>
                  <a:pt x="32657" y="3628"/>
                  <a:pt x="65560" y="5483"/>
                  <a:pt x="97971" y="10885"/>
                </a:cubicBezTo>
                <a:cubicBezTo>
                  <a:pt x="109289" y="12771"/>
                  <a:pt x="119496" y="18988"/>
                  <a:pt x="130628" y="21771"/>
                </a:cubicBezTo>
                <a:cubicBezTo>
                  <a:pt x="148578" y="26259"/>
                  <a:pt x="167107" y="28169"/>
                  <a:pt x="185057" y="32657"/>
                </a:cubicBezTo>
                <a:cubicBezTo>
                  <a:pt x="196189" y="35440"/>
                  <a:pt x="206396" y="41657"/>
                  <a:pt x="217714" y="43543"/>
                </a:cubicBezTo>
                <a:cubicBezTo>
                  <a:pt x="250125" y="48945"/>
                  <a:pt x="283158" y="49781"/>
                  <a:pt x="315686" y="54428"/>
                </a:cubicBezTo>
                <a:cubicBezTo>
                  <a:pt x="334002" y="57045"/>
                  <a:pt x="352053" y="61300"/>
                  <a:pt x="370114" y="65314"/>
                </a:cubicBezTo>
                <a:cubicBezTo>
                  <a:pt x="384719" y="68560"/>
                  <a:pt x="398778" y="74634"/>
                  <a:pt x="413657" y="76200"/>
                </a:cubicBezTo>
                <a:cubicBezTo>
                  <a:pt x="512016" y="86553"/>
                  <a:pt x="765145" y="94927"/>
                  <a:pt x="838200" y="97971"/>
                </a:cubicBezTo>
                <a:lnTo>
                  <a:pt x="1360714" y="87085"/>
                </a:lnTo>
                <a:cubicBezTo>
                  <a:pt x="1429722" y="85025"/>
                  <a:pt x="1538975" y="13350"/>
                  <a:pt x="1567543" y="76200"/>
                </a:cubicBezTo>
                <a:cubicBezTo>
                  <a:pt x="1635128" y="224887"/>
                  <a:pt x="1571767" y="402867"/>
                  <a:pt x="1578428" y="566057"/>
                </a:cubicBezTo>
                <a:cubicBezTo>
                  <a:pt x="1579038" y="581006"/>
                  <a:pt x="1586068" y="594995"/>
                  <a:pt x="1589314" y="609600"/>
                </a:cubicBezTo>
                <a:cubicBezTo>
                  <a:pt x="1606829" y="688415"/>
                  <a:pt x="1591634" y="638329"/>
                  <a:pt x="1611086" y="696685"/>
                </a:cubicBezTo>
                <a:cubicBezTo>
                  <a:pt x="1614714" y="827314"/>
                  <a:pt x="1615755" y="958040"/>
                  <a:pt x="1621971" y="1088571"/>
                </a:cubicBezTo>
                <a:cubicBezTo>
                  <a:pt x="1623021" y="1110618"/>
                  <a:pt x="1628909" y="1132169"/>
                  <a:pt x="1632857" y="1153885"/>
                </a:cubicBezTo>
                <a:cubicBezTo>
                  <a:pt x="1642070" y="1204553"/>
                  <a:pt x="1642981" y="1205268"/>
                  <a:pt x="1654628" y="1251857"/>
                </a:cubicBezTo>
                <a:lnTo>
                  <a:pt x="1643743" y="1534885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03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Souřadnice bodu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7571184" cy="1468759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poloha každého bodu B v prostoru je určena pomocí uspořádané trojice </a:t>
            </a:r>
            <a:r>
              <a:rPr lang="en-US" sz="2800" dirty="0" smtClean="0"/>
              <a:t>[</a:t>
            </a:r>
            <a:r>
              <a:rPr lang="cs-CZ" sz="2800" dirty="0" err="1" smtClean="0"/>
              <a:t>x</a:t>
            </a:r>
            <a:r>
              <a:rPr lang="cs-CZ" sz="2800" baseline="-25000" dirty="0" err="1" smtClean="0"/>
              <a:t>b</a:t>
            </a:r>
            <a:r>
              <a:rPr lang="cs-CZ" sz="2800" dirty="0" smtClean="0"/>
              <a:t>, </a:t>
            </a:r>
            <a:r>
              <a:rPr lang="cs-CZ" sz="2800" dirty="0" err="1" smtClean="0"/>
              <a:t>y</a:t>
            </a:r>
            <a:r>
              <a:rPr lang="cs-CZ" sz="2800" baseline="-25000" dirty="0" err="1" smtClean="0"/>
              <a:t>b</a:t>
            </a:r>
            <a:r>
              <a:rPr lang="cs-CZ" sz="2800" baseline="-25000" dirty="0" smtClean="0"/>
              <a:t>, </a:t>
            </a:r>
            <a:r>
              <a:rPr lang="cs-CZ" sz="2800" dirty="0" err="1" smtClean="0"/>
              <a:t>z</a:t>
            </a:r>
            <a:r>
              <a:rPr lang="cs-CZ" sz="2800" baseline="-25000" dirty="0" err="1" smtClean="0"/>
              <a:t>b</a:t>
            </a:r>
            <a:r>
              <a:rPr lang="en-US" sz="2800" dirty="0" smtClean="0"/>
              <a:t>]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2555776" y="4437112"/>
            <a:ext cx="33843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>
            <a:stCxn id="3" idx="2"/>
          </p:cNvCxnSpPr>
          <p:nvPr/>
        </p:nvCxnSpPr>
        <p:spPr>
          <a:xfrm>
            <a:off x="4242792" y="3068960"/>
            <a:ext cx="5172" cy="2664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560518" y="442782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x</a:t>
            </a:r>
            <a:r>
              <a:rPr lang="cs-CZ" baseline="-25000" dirty="0" err="1"/>
              <a:t>b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247964" y="3901408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y</a:t>
            </a:r>
            <a:r>
              <a:rPr lang="cs-CZ" baseline="-25000" dirty="0" err="1"/>
              <a:t>b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137711" y="269962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940152" y="442690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242792" y="3047865"/>
            <a:ext cx="34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4247964" y="4427820"/>
            <a:ext cx="34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</a:t>
            </a:r>
          </a:p>
        </p:txBody>
      </p:sp>
      <p:cxnSp>
        <p:nvCxnSpPr>
          <p:cNvPr id="16" name="Přímá spojnice 15"/>
          <p:cNvCxnSpPr/>
          <p:nvPr/>
        </p:nvCxnSpPr>
        <p:spPr>
          <a:xfrm flipH="1">
            <a:off x="3131840" y="3645024"/>
            <a:ext cx="1911419" cy="1944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3203848" y="554859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y</a:t>
            </a:r>
          </a:p>
        </p:txBody>
      </p:sp>
      <p:cxnSp>
        <p:nvCxnSpPr>
          <p:cNvPr id="24" name="Přímá spojnice 23"/>
          <p:cNvCxnSpPr/>
          <p:nvPr/>
        </p:nvCxnSpPr>
        <p:spPr>
          <a:xfrm flipH="1">
            <a:off x="4866447" y="4121977"/>
            <a:ext cx="353625" cy="35857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4573327" y="4121977"/>
            <a:ext cx="6467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 flipV="1">
            <a:off x="5220072" y="3068960"/>
            <a:ext cx="0" cy="105301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5292080" y="309232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z</a:t>
            </a:r>
            <a:r>
              <a:rPr lang="cs-CZ" baseline="-25000" dirty="0" err="1" smtClean="0"/>
              <a:t>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832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403</Words>
  <Application>Microsoft Office PowerPoint</Application>
  <PresentationFormat>Předvádění na obrazovce (4:3)</PresentationFormat>
  <Paragraphs>122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SOUSTAVA SOUŘADNIC</vt:lpstr>
      <vt:lpstr>Soustava souřadnic v rovině</vt:lpstr>
      <vt:lpstr>Soustava souřadnic v rovině</vt:lpstr>
      <vt:lpstr>Souřadnice bodu</vt:lpstr>
      <vt:lpstr>Souřadnice bodu</vt:lpstr>
      <vt:lpstr>Řešení</vt:lpstr>
      <vt:lpstr>Soustava souřadnic v prostoru</vt:lpstr>
      <vt:lpstr>Soustava souřadnic v rovině</vt:lpstr>
      <vt:lpstr>Souřadnice bodu</vt:lpstr>
      <vt:lpstr>Souřadnice bodu</vt:lpstr>
      <vt:lpstr>Souřadnice bodu</vt:lpstr>
      <vt:lpstr>Soustava souřadnic v prostoru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24</cp:revision>
  <dcterms:created xsi:type="dcterms:W3CDTF">2013-08-27T05:25:40Z</dcterms:created>
  <dcterms:modified xsi:type="dcterms:W3CDTF">2014-02-18T12:12:21Z</dcterms:modified>
</cp:coreProperties>
</file>