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90" r:id="rId4"/>
    <p:sldId id="283" r:id="rId5"/>
    <p:sldId id="287" r:id="rId6"/>
    <p:sldId id="282" r:id="rId7"/>
    <p:sldId id="285" r:id="rId8"/>
    <p:sldId id="288" r:id="rId9"/>
    <p:sldId id="289" r:id="rId10"/>
    <p:sldId id="291" r:id="rId11"/>
    <p:sldId id="269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D4429-D76E-4C55-9BAC-0B92BD765917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2ADAB1-11B8-43A2-BC68-EEE55B759EF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25617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cs-CZ" smtClean="0"/>
              <a:t>Gymnázium B. Němcové Hradec Králové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B7B231-B157-4638-94AD-77FE4917CE8F}" type="datetimeFigureOut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4E054-DDBA-4030-8AC5-603D7B32C7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5618431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Úvod do studia deskriptivní geometrie</a:t>
            </a:r>
            <a:endParaRPr lang="cs-CZ"/>
          </a:p>
        </p:txBody>
      </p:sp>
      <p:sp>
        <p:nvSpPr>
          <p:cNvPr id="6" name="Zástupný symbol pro záhlaví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cs-CZ" smtClean="0"/>
              <a:t>Gymnázium B. Němcové Hradec Králové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52749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DE44D-F179-4AB5-A362-0E8BB942156F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8148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F4F02-2A42-4770-9825-5D44E04BDC5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6874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DF6B3-BFA7-4CFE-8B14-C754A97844FC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8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6186D-2517-415E-8A08-03BF7BD8680E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5601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9F760-FBC2-4439-9A27-CC2A1FFEFB13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197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288EFB-C0AD-4E3D-8A59-D75C36DE18A7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5490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9F243-9E39-4FC5-B14C-82FAD37A182C}" type="datetime1">
              <a:rPr lang="cs-CZ" smtClean="0"/>
              <a:t>18.2.2014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02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24DCF-AA85-48FA-B620-4B1984016AA4}" type="datetime1">
              <a:rPr lang="cs-CZ" smtClean="0"/>
              <a:t>18.2.2014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021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388D8-8E81-4109-9C7F-BF1999FABC2C}" type="datetime1">
              <a:rPr lang="cs-CZ" smtClean="0"/>
              <a:t>18.2.2014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400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12CC0-E5B0-4746-BE33-45627ECD8239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1921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CEE34-4F8F-4FC8-9637-D4891BCAF1A5}" type="datetime1">
              <a:rPr lang="cs-CZ" smtClean="0"/>
              <a:t>18.2.2014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1348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8D6788-F2C5-413C-BB85-B4F3A27FE2B5}" type="datetime1">
              <a:rPr lang="cs-CZ" smtClean="0"/>
              <a:t>18.2.2014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47B85-CFEA-44D4-B1CC-C20F3764888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4080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367160" y="2564904"/>
            <a:ext cx="7772400" cy="1470025"/>
          </a:xfrm>
        </p:spPr>
        <p:txBody>
          <a:bodyPr/>
          <a:lstStyle/>
          <a:p>
            <a:r>
              <a:rPr lang="cs-CZ" dirty="0" smtClean="0"/>
              <a:t>KÓTOVANÉ PROMÍTÁNÍ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23728" y="4077072"/>
            <a:ext cx="6400800" cy="17526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z</a:t>
            </a:r>
            <a:r>
              <a:rPr lang="cs-CZ" dirty="0" smtClean="0">
                <a:solidFill>
                  <a:schemeClr val="tx1"/>
                </a:solidFill>
              </a:rPr>
              <a:t>ákladní konstrukční úlohy  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1368152" cy="3661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77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Řešení v kótovaném promítání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1333570"/>
              </p:ext>
            </p:extLst>
          </p:nvPr>
        </p:nvGraphicFramePr>
        <p:xfrm>
          <a:off x="1043608" y="1340768"/>
          <a:ext cx="7154167" cy="5037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1340768"/>
                        <a:ext cx="7154167" cy="50379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021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000" dirty="0"/>
              <a:t>Pokud není uvedeno jinak, použitý materiál je z vlastních zdrojů </a:t>
            </a:r>
            <a:r>
              <a:rPr lang="cs-CZ" sz="2000" dirty="0" smtClean="0"/>
              <a:t>autora. 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Zdroje</a:t>
            </a:r>
            <a:r>
              <a:rPr lang="cs-CZ" sz="2000" dirty="0"/>
              <a:t>: </a:t>
            </a: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POMYKALOVÁ, E.: </a:t>
            </a:r>
            <a:r>
              <a:rPr lang="cs-CZ" sz="2000" i="1" dirty="0" smtClean="0"/>
              <a:t>Deskriptivní pro </a:t>
            </a:r>
            <a:r>
              <a:rPr lang="cs-CZ" sz="2000" i="1" dirty="0"/>
              <a:t>střední školy</a:t>
            </a:r>
            <a:r>
              <a:rPr lang="cs-CZ" sz="2000" dirty="0"/>
              <a:t>. 1. vydání. Praha: Prometheus, </a:t>
            </a:r>
            <a:r>
              <a:rPr lang="cs-CZ" sz="2000" dirty="0" smtClean="0"/>
              <a:t>2010. </a:t>
            </a:r>
            <a:r>
              <a:rPr lang="cs-CZ" sz="2000" dirty="0"/>
              <a:t>ISBN </a:t>
            </a:r>
            <a:r>
              <a:rPr lang="cs-CZ" sz="2000" dirty="0" smtClean="0"/>
              <a:t>978-80-7196-400-1.</a:t>
            </a:r>
            <a:br>
              <a:rPr lang="cs-CZ" sz="2000" dirty="0" smtClean="0"/>
            </a:br>
            <a:r>
              <a:rPr lang="cs-CZ" sz="2000" dirty="0" smtClean="0"/>
              <a:t>SUCHOHRADSKÝ O.:  </a:t>
            </a:r>
            <a:r>
              <a:rPr lang="cs-CZ" sz="2000" i="1" dirty="0" smtClean="0"/>
              <a:t>Cvičení z deskriptivní geometrie</a:t>
            </a:r>
            <a:r>
              <a:rPr lang="cs-CZ" sz="2000" dirty="0" smtClean="0"/>
              <a:t>. 1. vydání. Hradec Králové : Pedagogická fakulta v Hradci Králové, 1977</a:t>
            </a:r>
            <a:r>
              <a:rPr lang="cs-CZ" sz="2000" dirty="0">
                <a:latin typeface="Calibri" pitchFamily="34" charset="0"/>
              </a:rPr>
              <a:t/>
            </a:r>
            <a:br>
              <a:rPr lang="cs-CZ" sz="2000" dirty="0">
                <a:latin typeface="Calibri" pitchFamily="34" charset="0"/>
              </a:rPr>
            </a:br>
            <a:r>
              <a:rPr lang="cs-CZ" sz="2000" dirty="0"/>
              <a:t/>
            </a:r>
            <a:br>
              <a:rPr lang="cs-CZ" sz="2000" dirty="0"/>
            </a:b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380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400600"/>
          </a:xfrm>
        </p:spPr>
        <p:txBody>
          <a:bodyPr>
            <a:normAutofit/>
          </a:bodyPr>
          <a:lstStyle/>
          <a:p>
            <a:r>
              <a:rPr lang="cs-CZ" dirty="0" smtClean="0"/>
              <a:t>-každou složitější konstrukční úlohu se snažíme rozčlenit na jednotlivé základní „kroky“</a:t>
            </a:r>
            <a:br>
              <a:rPr lang="cs-CZ" dirty="0" smtClean="0"/>
            </a:br>
            <a:r>
              <a:rPr lang="cs-CZ" dirty="0" smtClean="0"/>
              <a:t>- jejich bezpečná znalost je NEZBYTNÁ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45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37789384"/>
              </p:ext>
            </p:extLst>
          </p:nvPr>
        </p:nvGraphicFramePr>
        <p:xfrm>
          <a:off x="1187624" y="1196752"/>
          <a:ext cx="7026133" cy="49478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87624" y="1196752"/>
                        <a:ext cx="7026133" cy="49478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/>
              <a:t>s</a:t>
            </a:r>
            <a:r>
              <a:rPr lang="cs-CZ" dirty="0" smtClean="0"/>
              <a:t>topy roviny určené třemi body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5724128" y="566337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p- stopa roviny </a:t>
            </a:r>
            <a:r>
              <a:rPr lang="el-GR" dirty="0" smtClean="0"/>
              <a:t>α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6713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0082025"/>
              </p:ext>
            </p:extLst>
          </p:nvPr>
        </p:nvGraphicFramePr>
        <p:xfrm>
          <a:off x="899592" y="1268760"/>
          <a:ext cx="7128388" cy="50198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1268760"/>
                        <a:ext cx="7128388" cy="50198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/>
              <a:t>p</a:t>
            </a:r>
            <a:r>
              <a:rPr lang="cs-CZ" dirty="0" smtClean="0"/>
              <a:t>růsečnice rovin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5256076" y="573325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r- průsečnice rovin </a:t>
            </a:r>
            <a:r>
              <a:rPr lang="el-GR" dirty="0" smtClean="0"/>
              <a:t>α</a:t>
            </a:r>
            <a:r>
              <a:rPr lang="cs-CZ" dirty="0" smtClean="0"/>
              <a:t>, </a:t>
            </a:r>
            <a:r>
              <a:rPr lang="el-GR" dirty="0" smtClean="0"/>
              <a:t>β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12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54213586"/>
              </p:ext>
            </p:extLst>
          </p:nvPr>
        </p:nvGraphicFramePr>
        <p:xfrm>
          <a:off x="683568" y="1340768"/>
          <a:ext cx="7537407" cy="53078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3568" y="1340768"/>
                        <a:ext cx="7537407" cy="53078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průsečík přímky s rovinou 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4" name="TextovéPole 3"/>
          <p:cNvSpPr txBox="1"/>
          <p:nvPr/>
        </p:nvSpPr>
        <p:spPr>
          <a:xfrm>
            <a:off x="4499992" y="1772816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R</a:t>
            </a:r>
            <a:r>
              <a:rPr lang="cs-CZ" dirty="0" smtClean="0"/>
              <a:t>- průsečík přímky a s rovinou </a:t>
            </a:r>
            <a:r>
              <a:rPr lang="el-GR" dirty="0" smtClean="0"/>
              <a:t>α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2179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přímka kolmá k dané rovině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842580"/>
              </p:ext>
            </p:extLst>
          </p:nvPr>
        </p:nvGraphicFramePr>
        <p:xfrm>
          <a:off x="827584" y="1340768"/>
          <a:ext cx="7488832" cy="5273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340768"/>
                        <a:ext cx="7488832" cy="52736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890608" y="5949280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Bodem A veďte kolmici k dané rovině </a:t>
            </a:r>
            <a:r>
              <a:rPr lang="el-GR" dirty="0" smtClean="0"/>
              <a:t>α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986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416824" cy="1080120"/>
          </a:xfrm>
        </p:spPr>
        <p:txBody>
          <a:bodyPr>
            <a:normAutofit/>
          </a:bodyPr>
          <a:lstStyle/>
          <a:p>
            <a:r>
              <a:rPr lang="cs-CZ" dirty="0" smtClean="0"/>
              <a:t>rovina kolmá k dané přímce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graphicFrame>
        <p:nvGraphicFramePr>
          <p:cNvPr id="3" name="Objek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595321"/>
              </p:ext>
            </p:extLst>
          </p:nvPr>
        </p:nvGraphicFramePr>
        <p:xfrm>
          <a:off x="827585" y="1340769"/>
          <a:ext cx="7416824" cy="52229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1" name="Acrobat Document" r:id="rId3" imgW="5667300" imgH="3990795" progId="AcroExch.Document.7">
                  <p:embed/>
                </p:oleObj>
              </mc:Choice>
              <mc:Fallback>
                <p:oleObj name="Acrobat Document" r:id="rId3" imgW="5667300" imgH="3990795" progId="AcroExch.Document.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5" y="1340769"/>
                        <a:ext cx="7416824" cy="52229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extovéPole 3"/>
          <p:cNvSpPr txBox="1"/>
          <p:nvPr/>
        </p:nvSpPr>
        <p:spPr>
          <a:xfrm>
            <a:off x="827584" y="6110912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Bodem C veďte rovinu </a:t>
            </a:r>
            <a:r>
              <a:rPr lang="el-GR" dirty="0" smtClean="0"/>
              <a:t>γ</a:t>
            </a:r>
            <a:r>
              <a:rPr lang="cs-CZ" dirty="0"/>
              <a:t> </a:t>
            </a:r>
            <a:r>
              <a:rPr lang="cs-CZ" dirty="0" smtClean="0"/>
              <a:t>kolmou na přímku AB.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4510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Komplexní úloha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Přímkou a = PN proložte takovou rovinu, aby protínala roviny </a:t>
            </a:r>
            <a:r>
              <a:rPr lang="el-GR" dirty="0" smtClean="0"/>
              <a:t>α</a:t>
            </a:r>
            <a:r>
              <a:rPr lang="cs-CZ" dirty="0" smtClean="0"/>
              <a:t>, </a:t>
            </a:r>
            <a:r>
              <a:rPr lang="el-GR" dirty="0" smtClean="0"/>
              <a:t>β</a:t>
            </a:r>
            <a:r>
              <a:rPr lang="cs-CZ" dirty="0" smtClean="0"/>
              <a:t> ve dvou rovnoběžných přímkách.</a:t>
            </a:r>
          </a:p>
          <a:p>
            <a:pPr marL="0" indent="0">
              <a:buNone/>
            </a:pPr>
            <a:r>
              <a:rPr lang="cs-CZ" dirty="0" smtClean="0"/>
              <a:t>P</a:t>
            </a:r>
            <a:r>
              <a:rPr lang="en-US" dirty="0" smtClean="0"/>
              <a:t>[</a:t>
            </a:r>
            <a:r>
              <a:rPr lang="cs-CZ" dirty="0"/>
              <a:t>6</a:t>
            </a:r>
            <a:r>
              <a:rPr lang="en-US" dirty="0" smtClean="0"/>
              <a:t>;1</a:t>
            </a:r>
            <a:r>
              <a:rPr lang="cs-CZ" dirty="0" smtClean="0"/>
              <a:t>0</a:t>
            </a:r>
            <a:r>
              <a:rPr lang="en-US" dirty="0" smtClean="0"/>
              <a:t>;</a:t>
            </a:r>
            <a:r>
              <a:rPr lang="cs-CZ" dirty="0" smtClean="0"/>
              <a:t>0</a:t>
            </a:r>
            <a:r>
              <a:rPr lang="en-US" dirty="0" smtClean="0"/>
              <a:t>], N[</a:t>
            </a:r>
            <a:r>
              <a:rPr lang="cs-CZ" dirty="0" smtClean="0"/>
              <a:t>-4</a:t>
            </a:r>
            <a:r>
              <a:rPr lang="en-US" dirty="0" smtClean="0"/>
              <a:t>;</a:t>
            </a:r>
            <a:r>
              <a:rPr lang="cs-CZ" dirty="0" smtClean="0"/>
              <a:t>0</a:t>
            </a:r>
            <a:r>
              <a:rPr lang="en-US" dirty="0" smtClean="0"/>
              <a:t>;</a:t>
            </a:r>
            <a:r>
              <a:rPr lang="cs-CZ" dirty="0" smtClean="0"/>
              <a:t>4</a:t>
            </a:r>
            <a:r>
              <a:rPr lang="en-US" dirty="0" smtClean="0"/>
              <a:t>], </a:t>
            </a:r>
            <a:endParaRPr lang="cs-CZ" smtClean="0"/>
          </a:p>
          <a:p>
            <a:pPr marL="0" indent="0">
              <a:buNone/>
            </a:pPr>
            <a:r>
              <a:rPr lang="el-GR" smtClean="0"/>
              <a:t>α</a:t>
            </a:r>
            <a:r>
              <a:rPr lang="cs-CZ" dirty="0" smtClean="0"/>
              <a:t>(-5</a:t>
            </a:r>
            <a:r>
              <a:rPr lang="en-US" dirty="0" smtClean="0"/>
              <a:t>;</a:t>
            </a:r>
            <a:r>
              <a:rPr lang="cs-CZ" dirty="0" smtClean="0"/>
              <a:t> </a:t>
            </a:r>
            <a:r>
              <a:rPr lang="en-US" dirty="0" smtClean="0"/>
              <a:t>12,5;</a:t>
            </a:r>
            <a:r>
              <a:rPr lang="cs-CZ" dirty="0" smtClean="0"/>
              <a:t> </a:t>
            </a:r>
            <a:r>
              <a:rPr lang="en-US" dirty="0" smtClean="0"/>
              <a:t>2,5</a:t>
            </a:r>
            <a:r>
              <a:rPr lang="cs-CZ" dirty="0" smtClean="0"/>
              <a:t>),</a:t>
            </a:r>
            <a:r>
              <a:rPr lang="en-US" dirty="0" smtClean="0"/>
              <a:t> </a:t>
            </a:r>
            <a:r>
              <a:rPr lang="el-GR" dirty="0" smtClean="0"/>
              <a:t>β</a:t>
            </a:r>
            <a:r>
              <a:rPr lang="cs-CZ" dirty="0"/>
              <a:t> </a:t>
            </a:r>
            <a:r>
              <a:rPr lang="cs-CZ" dirty="0" smtClean="0"/>
              <a:t>(4,5</a:t>
            </a:r>
            <a:r>
              <a:rPr lang="en-US" dirty="0" smtClean="0"/>
              <a:t>;</a:t>
            </a:r>
            <a:r>
              <a:rPr lang="cs-CZ" dirty="0" smtClean="0"/>
              <a:t> 4</a:t>
            </a:r>
            <a:r>
              <a:rPr lang="en-US" dirty="0" smtClean="0"/>
              <a:t>;</a:t>
            </a:r>
            <a:r>
              <a:rPr lang="cs-CZ" dirty="0" smtClean="0"/>
              <a:t> 4,5)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303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Prostorové řešení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1"/>
            <a:ext cx="7571184" cy="21888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/>
              <a:t>Má-li hledaná rovina protínat dané roviny v rovnoběžných přímkách, musí být rovnoběžná s průsečnicí daných rovin.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smtClean="0"/>
              <a:t>Blan ka Wagnerová Úvod do studia DG</a:t>
            </a:r>
            <a:endParaRPr lang="cs-CZ"/>
          </a:p>
        </p:txBody>
      </p:sp>
      <p:sp>
        <p:nvSpPr>
          <p:cNvPr id="5" name="TextovéPole 4"/>
          <p:cNvSpPr txBox="1"/>
          <p:nvPr/>
        </p:nvSpPr>
        <p:spPr>
          <a:xfrm>
            <a:off x="2987824" y="4005064"/>
            <a:ext cx="51845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/>
              <a:t>postup</a:t>
            </a:r>
          </a:p>
          <a:p>
            <a:r>
              <a:rPr lang="cs-CZ" sz="2800" dirty="0"/>
              <a:t>1. průsečnice rovin </a:t>
            </a:r>
            <a:r>
              <a:rPr lang="el-GR" sz="2800" dirty="0"/>
              <a:t>α</a:t>
            </a:r>
            <a:r>
              <a:rPr lang="cs-CZ" sz="2800" dirty="0"/>
              <a:t>, </a:t>
            </a:r>
            <a:r>
              <a:rPr lang="el-GR" sz="2800" dirty="0"/>
              <a:t>β</a:t>
            </a:r>
            <a:r>
              <a:rPr lang="cs-CZ" sz="2800" dirty="0"/>
              <a:t> – r</a:t>
            </a:r>
          </a:p>
          <a:p>
            <a:r>
              <a:rPr lang="cs-CZ" sz="2800" dirty="0"/>
              <a:t>2. rovina určená přímkami </a:t>
            </a:r>
            <a:r>
              <a:rPr lang="cs-CZ" sz="2800" dirty="0" err="1"/>
              <a:t>a,r</a:t>
            </a:r>
            <a:endParaRPr lang="cs-CZ" sz="2800" dirty="0"/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1903485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theme/theme1.xml><?xml version="1.0" encoding="utf-8"?>
<a:theme xmlns:a="http://schemas.openxmlformats.org/drawingml/2006/main" name="Motiv systému Office">
  <a:themeElements>
    <a:clrScheme name="Horizont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267</Words>
  <Application>Microsoft Office PowerPoint</Application>
  <PresentationFormat>Předvádění na obrazovce (4:3)</PresentationFormat>
  <Paragraphs>37</Paragraphs>
  <Slides>11</Slides>
  <Notes>1</Notes>
  <HiddenSlides>0</HiddenSlides>
  <MMClips>0</MMClips>
  <ScaleCrop>false</ScaleCrop>
  <HeadingPairs>
    <vt:vector size="6" baseType="variant"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3" baseType="lpstr">
      <vt:lpstr>Motiv systému Office</vt:lpstr>
      <vt:lpstr>Acrobat Document</vt:lpstr>
      <vt:lpstr>KÓTOVANÉ PROMÍTÁNÍ</vt:lpstr>
      <vt:lpstr>-každou složitější konstrukční úlohu se snažíme rozčlenit na jednotlivé základní „kroky“ - jejich bezpečná znalost je NEZBYTNÁ</vt:lpstr>
      <vt:lpstr>stopy roviny určené třemi body </vt:lpstr>
      <vt:lpstr>průsečnice rovin </vt:lpstr>
      <vt:lpstr>průsečík přímky s rovinou </vt:lpstr>
      <vt:lpstr>přímka kolmá k dané rovině</vt:lpstr>
      <vt:lpstr>rovina kolmá k dané přímce</vt:lpstr>
      <vt:lpstr>Komplexní úloha</vt:lpstr>
      <vt:lpstr>Prostorové řešení</vt:lpstr>
      <vt:lpstr>Řešení v kótovaném promítání</vt:lpstr>
      <vt:lpstr>Pokud není uvedeno jinak, použitý materiál je z vlastních zdrojů autora.   Zdroje:  POMYKALOVÁ, E.: Deskriptivní pro střední školy. 1. vydání. Praha: Prometheus, 2010. ISBN 978-80-7196-400-1. SUCHOHRADSKÝ O.:  Cvičení z deskriptivní geometrie. 1. vydání. Hradec Králové : Pedagogická fakulta v Hradci Králové, 1977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Wagnerová Blanka</dc:creator>
  <cp:lastModifiedBy>Wagnerová Blanka</cp:lastModifiedBy>
  <cp:revision>67</cp:revision>
  <dcterms:created xsi:type="dcterms:W3CDTF">2013-08-27T05:25:40Z</dcterms:created>
  <dcterms:modified xsi:type="dcterms:W3CDTF">2014-02-18T12:14:39Z</dcterms:modified>
</cp:coreProperties>
</file>