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1" r:id="rId3"/>
    <p:sldId id="257" r:id="rId4"/>
    <p:sldId id="270" r:id="rId5"/>
    <p:sldId id="279" r:id="rId6"/>
    <p:sldId id="278" r:id="rId7"/>
    <p:sldId id="275" r:id="rId8"/>
    <p:sldId id="280" r:id="rId9"/>
    <p:sldId id="282" r:id="rId10"/>
    <p:sldId id="283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3056" y="2739907"/>
            <a:ext cx="7772400" cy="1470025"/>
          </a:xfrm>
        </p:spPr>
        <p:txBody>
          <a:bodyPr/>
          <a:lstStyle/>
          <a:p>
            <a:r>
              <a:rPr lang="cs-CZ" dirty="0" smtClean="0"/>
              <a:t>MONGEOVO PROMÍTÁNÍ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4437112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základní vlastnosti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Mongeova</a:t>
            </a:r>
            <a:r>
              <a:rPr lang="cs-CZ" dirty="0" smtClean="0">
                <a:solidFill>
                  <a:schemeClr val="tx1"/>
                </a:solidFill>
              </a:rPr>
              <a:t> promítání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Rovina určená třemi body</a:t>
            </a:r>
            <a:br>
              <a:rPr lang="cs-CZ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endParaRPr lang="cs-CZ" sz="24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755576" y="1652900"/>
            <a:ext cx="3895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Rovina </a:t>
            </a:r>
            <a:r>
              <a:rPr lang="el-GR" dirty="0" smtClean="0"/>
              <a:t>ρ</a:t>
            </a:r>
            <a:r>
              <a:rPr lang="cs-CZ" dirty="0" smtClean="0"/>
              <a:t> je určena body A, B, C.</a:t>
            </a:r>
          </a:p>
          <a:p>
            <a:r>
              <a:rPr lang="cs-CZ" dirty="0" smtClean="0"/>
              <a:t> Určete její stopy.</a:t>
            </a:r>
          </a:p>
          <a:p>
            <a:r>
              <a:rPr lang="cs-CZ" dirty="0" smtClean="0"/>
              <a:t>A</a:t>
            </a:r>
            <a:r>
              <a:rPr lang="en-US" dirty="0" smtClean="0"/>
              <a:t>[</a:t>
            </a:r>
            <a:r>
              <a:rPr lang="cs-CZ" dirty="0" smtClean="0"/>
              <a:t>-4, 2.5, 2</a:t>
            </a:r>
            <a:r>
              <a:rPr lang="en-US" dirty="0"/>
              <a:t>]</a:t>
            </a:r>
            <a:r>
              <a:rPr lang="cs-CZ" dirty="0"/>
              <a:t>, B</a:t>
            </a:r>
            <a:r>
              <a:rPr lang="en-US" dirty="0"/>
              <a:t>[</a:t>
            </a:r>
            <a:r>
              <a:rPr lang="cs-CZ" dirty="0" smtClean="0"/>
              <a:t>-1.5, 7, 1</a:t>
            </a:r>
            <a:r>
              <a:rPr lang="en-US" dirty="0" smtClean="0"/>
              <a:t>]</a:t>
            </a:r>
            <a:r>
              <a:rPr lang="cs-CZ" dirty="0"/>
              <a:t>, C</a:t>
            </a:r>
            <a:r>
              <a:rPr lang="en-US" dirty="0" smtClean="0"/>
              <a:t>[</a:t>
            </a:r>
            <a:r>
              <a:rPr lang="cs-CZ" dirty="0" smtClean="0"/>
              <a:t>1.5, 3.5, 4.5</a:t>
            </a:r>
            <a:r>
              <a:rPr lang="en-US" dirty="0" smtClean="0"/>
              <a:t>]</a:t>
            </a: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655262"/>
              </p:ext>
            </p:extLst>
          </p:nvPr>
        </p:nvGraphicFramePr>
        <p:xfrm>
          <a:off x="4283968" y="1124744"/>
          <a:ext cx="3816283" cy="54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83968" y="1124744"/>
                        <a:ext cx="3816283" cy="540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494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err="1" smtClean="0"/>
              <a:t>Gaspard</a:t>
            </a:r>
            <a:r>
              <a:rPr lang="cs-CZ" sz="2000" dirty="0" smtClean="0"/>
              <a:t> </a:t>
            </a:r>
            <a:r>
              <a:rPr lang="cs-CZ" sz="2000" dirty="0" err="1" smtClean="0"/>
              <a:t>Monge</a:t>
            </a:r>
            <a:r>
              <a:rPr lang="cs-CZ" sz="2000" dirty="0" smtClean="0"/>
              <a:t> - podobizna</a:t>
            </a:r>
            <a:br>
              <a:rPr lang="cs-CZ" sz="2000" dirty="0" smtClean="0"/>
            </a:br>
            <a:r>
              <a:rPr lang="cs-CZ" sz="2000" dirty="0" smtClean="0"/>
              <a:t>[</a:t>
            </a:r>
            <a:r>
              <a:rPr lang="cs-CZ" sz="2000" dirty="0"/>
              <a:t>cit. </a:t>
            </a:r>
            <a:r>
              <a:rPr lang="cs-CZ" sz="2000" dirty="0" smtClean="0"/>
              <a:t>2013-11-08]. </a:t>
            </a:r>
            <a:r>
              <a:rPr lang="cs-CZ" sz="2000" dirty="0"/>
              <a:t>Dostupný pod licencí </a:t>
            </a:r>
            <a:r>
              <a:rPr lang="cs-CZ" sz="2000" dirty="0" err="1"/>
              <a:t>Creative</a:t>
            </a:r>
            <a:r>
              <a:rPr lang="cs-CZ" sz="2000" dirty="0"/>
              <a:t> </a:t>
            </a:r>
            <a:r>
              <a:rPr lang="cs-CZ" sz="2000" dirty="0" err="1"/>
              <a:t>Commons</a:t>
            </a:r>
            <a:r>
              <a:rPr lang="cs-CZ" sz="2000" dirty="0"/>
              <a:t> na WWW: </a:t>
            </a:r>
            <a:r>
              <a:rPr lang="cs-CZ" sz="2000" dirty="0" smtClean="0"/>
              <a:t>&lt;</a:t>
            </a:r>
            <a:r>
              <a:rPr lang="cs-CZ" sz="2000" dirty="0">
                <a:latin typeface="Calibri" pitchFamily="34" charset="0"/>
              </a:rPr>
              <a:t>http://</a:t>
            </a:r>
            <a:r>
              <a:rPr lang="cs-CZ" sz="2000" dirty="0" smtClean="0">
                <a:latin typeface="Calibri" pitchFamily="34" charset="0"/>
              </a:rPr>
              <a:t>cs.wikipedia.org/wiki/Soubor:Gaspard_Monge.jpg</a:t>
            </a:r>
            <a:r>
              <a:rPr lang="en-US" sz="2000" dirty="0" smtClean="0">
                <a:latin typeface="Calibri" pitchFamily="34" charset="0"/>
              </a:rPr>
              <a:t>&gt;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Gaspard</a:t>
            </a:r>
            <a:r>
              <a:rPr lang="cs-CZ" dirty="0" smtClean="0"/>
              <a:t> MONGE</a:t>
            </a:r>
            <a:br>
              <a:rPr lang="cs-CZ" dirty="0" smtClean="0"/>
            </a:br>
            <a:r>
              <a:rPr lang="cs-CZ" sz="3600" dirty="0" smtClean="0"/>
              <a:t>1746-1818</a:t>
            </a:r>
            <a:endParaRPr lang="cs-CZ" sz="36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501008"/>
            <a:ext cx="2920140" cy="2880320"/>
          </a:xfrm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539552" y="1772816"/>
            <a:ext cx="7128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vojenská škola v </a:t>
            </a:r>
            <a:r>
              <a:rPr lang="cs-CZ" sz="2400" dirty="0" err="1" smtClean="0"/>
              <a:t>Meziéres</a:t>
            </a:r>
            <a:r>
              <a:rPr lang="cs-CZ" sz="2400" dirty="0" smtClean="0"/>
              <a:t> (profesor fyziky)</a:t>
            </a:r>
          </a:p>
          <a:p>
            <a:r>
              <a:rPr lang="cs-CZ" sz="2400" dirty="0" err="1" smtClean="0"/>
              <a:t>École</a:t>
            </a:r>
            <a:r>
              <a:rPr lang="cs-CZ" sz="2400" dirty="0" smtClean="0"/>
              <a:t> </a:t>
            </a:r>
            <a:r>
              <a:rPr lang="cs-CZ" sz="2400" dirty="0" err="1" smtClean="0"/>
              <a:t>normale</a:t>
            </a:r>
            <a:r>
              <a:rPr lang="cs-CZ" sz="2400" dirty="0" smtClean="0"/>
              <a:t> Paříž (profesor geometrie) </a:t>
            </a:r>
          </a:p>
          <a:p>
            <a:r>
              <a:rPr lang="cs-CZ" sz="2400" dirty="0" err="1" smtClean="0"/>
              <a:t>École</a:t>
            </a:r>
            <a:r>
              <a:rPr lang="cs-CZ" sz="2400" dirty="0" smtClean="0"/>
              <a:t> </a:t>
            </a:r>
            <a:r>
              <a:rPr lang="cs-CZ" sz="2400" dirty="0" err="1" smtClean="0"/>
              <a:t>polytechnique</a:t>
            </a:r>
            <a:r>
              <a:rPr lang="cs-CZ" sz="2400" dirty="0" smtClean="0"/>
              <a:t> Paříž (profesor geometrie)</a:t>
            </a:r>
          </a:p>
          <a:p>
            <a:r>
              <a:rPr lang="cs-CZ" sz="2400" dirty="0" smtClean="0"/>
              <a:t>otec deskriptivní geometrie</a:t>
            </a:r>
          </a:p>
          <a:p>
            <a:r>
              <a:rPr lang="cs-CZ" sz="2400" dirty="0" err="1" smtClean="0"/>
              <a:t>Geométrie</a:t>
            </a:r>
            <a:r>
              <a:rPr lang="cs-CZ" sz="2400" dirty="0" smtClean="0"/>
              <a:t> </a:t>
            </a:r>
            <a:r>
              <a:rPr lang="cs-CZ" sz="2400" dirty="0" err="1" smtClean="0"/>
              <a:t>descriptive</a:t>
            </a:r>
            <a:r>
              <a:rPr lang="cs-CZ" sz="2400" dirty="0" smtClean="0"/>
              <a:t> (1789)</a:t>
            </a:r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4513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- pravoúhlé promítání na dvě navzájem kolmé průmětny</a:t>
            </a:r>
            <a:br>
              <a:rPr lang="cs-CZ" dirty="0" smtClean="0"/>
            </a:br>
            <a:r>
              <a:rPr lang="cs-CZ" dirty="0" smtClean="0"/>
              <a:t>- </a:t>
            </a:r>
            <a:r>
              <a:rPr lang="cs-CZ" dirty="0"/>
              <a:t>s</a:t>
            </a:r>
            <a:r>
              <a:rPr lang="cs-CZ" dirty="0" smtClean="0"/>
              <a:t>družení průmětů do jedné průmětny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858218"/>
          </a:xfrm>
        </p:spPr>
        <p:txBody>
          <a:bodyPr>
            <a:normAutofit/>
          </a:bodyPr>
          <a:lstStyle/>
          <a:p>
            <a:r>
              <a:rPr lang="cs-CZ" dirty="0" smtClean="0"/>
              <a:t>průměty bodu A</a:t>
            </a:r>
            <a:r>
              <a:rPr lang="en-US" dirty="0" smtClean="0"/>
              <a:t>[</a:t>
            </a:r>
            <a:r>
              <a:rPr lang="cs-CZ" dirty="0" err="1" smtClean="0"/>
              <a:t>x</a:t>
            </a:r>
            <a:r>
              <a:rPr lang="cs-CZ" baseline="-25000" dirty="0" err="1" smtClean="0"/>
              <a:t>A</a:t>
            </a:r>
            <a:r>
              <a:rPr lang="cs-CZ" dirty="0" smtClean="0"/>
              <a:t>,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A</a:t>
            </a:r>
            <a:r>
              <a:rPr lang="cs-CZ" dirty="0" smtClean="0"/>
              <a:t>, </a:t>
            </a:r>
            <a:r>
              <a:rPr lang="cs-CZ" dirty="0" err="1" smtClean="0"/>
              <a:t>z</a:t>
            </a:r>
            <a:r>
              <a:rPr lang="cs-CZ" baseline="-25000" dirty="0" err="1" smtClean="0"/>
              <a:t>A</a:t>
            </a:r>
            <a:r>
              <a:rPr lang="en-US" dirty="0" smtClean="0"/>
              <a:t>]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1763688" y="3774211"/>
            <a:ext cx="50405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4211960" y="1988840"/>
            <a:ext cx="0" cy="38884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4211072" y="340487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 </a:t>
            </a:r>
            <a:endParaRPr lang="cs-CZ" baseline="-250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694022" y="3844498"/>
            <a:ext cx="817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=x</a:t>
            </a:r>
            <a:r>
              <a:rPr lang="cs-CZ" baseline="-25000" dirty="0" smtClean="0"/>
              <a:t>2</a:t>
            </a:r>
            <a:endParaRPr lang="cs-CZ" baseline="-25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256152" y="198884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</a:t>
            </a:r>
            <a:r>
              <a:rPr lang="cs-CZ" baseline="-25000" dirty="0"/>
              <a:t>2</a:t>
            </a:r>
          </a:p>
        </p:txBody>
      </p:sp>
      <p:cxnSp>
        <p:nvCxnSpPr>
          <p:cNvPr id="13" name="Přímá spojnice 12"/>
          <p:cNvCxnSpPr/>
          <p:nvPr/>
        </p:nvCxnSpPr>
        <p:spPr>
          <a:xfrm>
            <a:off x="3129360" y="2636912"/>
            <a:ext cx="0" cy="1094949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3104508" y="2780928"/>
            <a:ext cx="1224136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625904" y="4746481"/>
            <a:ext cx="478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</a:t>
            </a:r>
            <a:r>
              <a:rPr lang="cs-CZ" sz="2400" baseline="-25000" dirty="0" smtClean="0"/>
              <a:t>1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455714" y="3774211"/>
            <a:ext cx="41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x</a:t>
            </a:r>
            <a:r>
              <a:rPr lang="cs-CZ" baseline="-25000" dirty="0" err="1" smtClean="0"/>
              <a:t>A</a:t>
            </a:r>
            <a:endParaRPr lang="cs-CZ" baseline="-25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4256152" y="281577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z</a:t>
            </a:r>
            <a:r>
              <a:rPr lang="cs-CZ" baseline="-25000" dirty="0" err="1" smtClean="0"/>
              <a:t>A</a:t>
            </a:r>
            <a:endParaRPr lang="cs-CZ" baseline="-250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283968" y="52292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y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cxnSp>
        <p:nvCxnSpPr>
          <p:cNvPr id="20" name="Přímá spojnice 19"/>
          <p:cNvCxnSpPr/>
          <p:nvPr/>
        </p:nvCxnSpPr>
        <p:spPr>
          <a:xfrm>
            <a:off x="3129360" y="3796079"/>
            <a:ext cx="0" cy="8789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3104508" y="4672092"/>
            <a:ext cx="1224136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4256152" y="4124681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y</a:t>
            </a:r>
            <a:r>
              <a:rPr lang="cs-CZ" baseline="-25000" dirty="0" err="1" smtClean="0"/>
              <a:t>A</a:t>
            </a:r>
            <a:endParaRPr lang="cs-CZ" baseline="-250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604580" y="2175247"/>
            <a:ext cx="478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</a:t>
            </a:r>
            <a:r>
              <a:rPr lang="cs-CZ" sz="2400" baseline="-25000" dirty="0"/>
              <a:t>2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3507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přímka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7776864" cy="338437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stopníky (P, N)</a:t>
            </a:r>
          </a:p>
          <a:p>
            <a:pPr marL="0" indent="0">
              <a:buNone/>
            </a:pPr>
            <a:r>
              <a:rPr lang="cs-CZ" sz="2400" dirty="0" smtClean="0"/>
              <a:t>průniky přímky s průmětnami</a:t>
            </a:r>
          </a:p>
          <a:p>
            <a:r>
              <a:rPr lang="cs-CZ" sz="3600" dirty="0"/>
              <a:t>s</a:t>
            </a:r>
            <a:r>
              <a:rPr lang="cs-CZ" sz="3600" dirty="0" smtClean="0"/>
              <a:t>kutečná délka úsečky</a:t>
            </a:r>
          </a:p>
          <a:p>
            <a:pPr marL="0" indent="0">
              <a:buNone/>
            </a:pPr>
            <a:r>
              <a:rPr lang="cs-CZ" sz="2400" dirty="0"/>
              <a:t>v</a:t>
            </a:r>
            <a:r>
              <a:rPr lang="cs-CZ" sz="2400" dirty="0" smtClean="0"/>
              <a:t>e sklopení</a:t>
            </a:r>
          </a:p>
          <a:p>
            <a:r>
              <a:rPr lang="cs-CZ" sz="3600" dirty="0" smtClean="0"/>
              <a:t>odchylka </a:t>
            </a:r>
            <a:r>
              <a:rPr lang="cs-CZ" sz="3600" dirty="0"/>
              <a:t>od </a:t>
            </a:r>
            <a:r>
              <a:rPr lang="cs-CZ" sz="3600" dirty="0" smtClean="0"/>
              <a:t>průmětny (spádový úhel)</a:t>
            </a:r>
          </a:p>
          <a:p>
            <a:pPr marL="0" indent="0">
              <a:buNone/>
            </a:pPr>
            <a:r>
              <a:rPr lang="cs-CZ" sz="2400" dirty="0" smtClean="0"/>
              <a:t>úhel, který svírá přímka a její pravoúhlý průmět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96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275040" cy="1138138"/>
          </a:xfrm>
        </p:spPr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dirty="0" smtClean="0"/>
              <a:t>růmět přímky a = AB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861784"/>
              </p:ext>
            </p:extLst>
          </p:nvPr>
        </p:nvGraphicFramePr>
        <p:xfrm>
          <a:off x="1187624" y="1268760"/>
          <a:ext cx="7056784" cy="4969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1268760"/>
                        <a:ext cx="7056784" cy="49693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161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3024336"/>
          </a:xfrm>
        </p:spPr>
        <p:txBody>
          <a:bodyPr>
            <a:normAutofit/>
          </a:bodyPr>
          <a:lstStyle/>
          <a:p>
            <a:r>
              <a:rPr lang="cs-CZ" dirty="0" smtClean="0"/>
              <a:t>Průmět roviny</a:t>
            </a:r>
            <a:br>
              <a:rPr lang="cs-CZ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určené úseky na osách</a:t>
            </a:r>
            <a:br>
              <a:rPr lang="cs-CZ" sz="2400" dirty="0" smtClean="0"/>
            </a:br>
            <a:r>
              <a:rPr lang="cs-CZ" sz="2400" dirty="0" smtClean="0"/>
              <a:t>stopy (průsečnice roviny a průměten)</a:t>
            </a:r>
            <a:br>
              <a:rPr lang="cs-CZ" sz="2400" dirty="0" smtClean="0"/>
            </a:br>
            <a:endParaRPr lang="cs-CZ" sz="24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>
            <a:off x="1691680" y="4149080"/>
            <a:ext cx="55446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572000" y="2863969"/>
            <a:ext cx="0" cy="31573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6925478" y="4264563"/>
            <a:ext cx="958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x</a:t>
            </a:r>
            <a:r>
              <a:rPr lang="cs-CZ" baseline="-25000" dirty="0" smtClean="0"/>
              <a:t>1,2</a:t>
            </a:r>
            <a:endParaRPr lang="cs-CZ" baseline="-25000" dirty="0"/>
          </a:p>
        </p:txBody>
      </p:sp>
      <p:cxnSp>
        <p:nvCxnSpPr>
          <p:cNvPr id="13" name="Přímá spojnice 12"/>
          <p:cNvCxnSpPr/>
          <p:nvPr/>
        </p:nvCxnSpPr>
        <p:spPr>
          <a:xfrm flipV="1">
            <a:off x="1979712" y="4149080"/>
            <a:ext cx="4464496" cy="17688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1907704" y="5991165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r>
              <a:rPr lang="cs-CZ" baseline="-25000" dirty="0" smtClean="0"/>
              <a:t>1</a:t>
            </a:r>
            <a:r>
              <a:rPr lang="cs-CZ" baseline="30000" dirty="0" smtClean="0"/>
              <a:t>α</a:t>
            </a:r>
            <a:endParaRPr lang="cs-CZ" baseline="300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55576" y="246153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</a:t>
            </a:r>
            <a:r>
              <a:rPr lang="cs-CZ" baseline="-25000" dirty="0" smtClean="0"/>
              <a:t>2</a:t>
            </a:r>
            <a:r>
              <a:rPr lang="el-GR" baseline="30000" dirty="0" smtClean="0"/>
              <a:t>α</a:t>
            </a:r>
            <a:endParaRPr lang="cs-CZ" baseline="30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716016" y="5733256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baseline="-25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4868416" y="5885656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baseline="-25000" dirty="0"/>
          </a:p>
        </p:txBody>
      </p:sp>
      <p:cxnSp>
        <p:nvCxnSpPr>
          <p:cNvPr id="19" name="Přímá spojnice 18"/>
          <p:cNvCxnSpPr/>
          <p:nvPr/>
        </p:nvCxnSpPr>
        <p:spPr>
          <a:xfrm>
            <a:off x="1403648" y="2780928"/>
            <a:ext cx="5001696" cy="13681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4644896" y="328033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</a:t>
            </a:r>
            <a:r>
              <a:rPr lang="el-GR" baseline="-25000" dirty="0" smtClean="0"/>
              <a:t>α</a:t>
            </a:r>
            <a:endParaRPr lang="cs-CZ" baseline="-250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444208" y="371703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x</a:t>
            </a:r>
            <a:r>
              <a:rPr lang="el-GR" baseline="-25000" dirty="0" smtClean="0"/>
              <a:t>α</a:t>
            </a:r>
            <a:endParaRPr lang="cs-CZ" baseline="-250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652120" y="5033501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r>
              <a:rPr lang="cs-CZ" dirty="0" smtClean="0"/>
              <a:t>(x</a:t>
            </a:r>
            <a:r>
              <a:rPr lang="el-GR" baseline="-25000" dirty="0" smtClean="0"/>
              <a:t>α</a:t>
            </a:r>
            <a:r>
              <a:rPr lang="cs-CZ" dirty="0" smtClean="0"/>
              <a:t>, y</a:t>
            </a:r>
            <a:r>
              <a:rPr lang="el-GR" baseline="-25000" dirty="0" smtClean="0"/>
              <a:t>α</a:t>
            </a:r>
            <a:r>
              <a:rPr lang="cs-CZ" dirty="0" smtClean="0"/>
              <a:t>, z</a:t>
            </a:r>
            <a:r>
              <a:rPr lang="el-GR" baseline="-25000" dirty="0" smtClean="0"/>
              <a:t>α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665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2592288"/>
          </a:xfrm>
        </p:spPr>
        <p:txBody>
          <a:bodyPr>
            <a:normAutofit/>
          </a:bodyPr>
          <a:lstStyle/>
          <a:p>
            <a:r>
              <a:rPr lang="cs-CZ" dirty="0" smtClean="0"/>
              <a:t>Hlavní přímky roviny</a:t>
            </a:r>
            <a:br>
              <a:rPr lang="cs-CZ" dirty="0" smtClean="0"/>
            </a:br>
            <a:r>
              <a:rPr lang="cs-CZ" sz="2400" dirty="0" smtClean="0"/>
              <a:t>(rovnoběžné s průmětnami)</a:t>
            </a:r>
            <a:br>
              <a:rPr lang="cs-CZ" sz="2400" dirty="0" smtClean="0"/>
            </a:br>
            <a:r>
              <a:rPr lang="cs-CZ" sz="2400" b="1" dirty="0" smtClean="0"/>
              <a:t>horizontální (h) </a:t>
            </a:r>
            <a:r>
              <a:rPr lang="cs-CZ" sz="2400" dirty="0" smtClean="0"/>
              <a:t>- rovnoběžná s půdorysnou</a:t>
            </a:r>
            <a:br>
              <a:rPr lang="cs-CZ" sz="2400" dirty="0" smtClean="0"/>
            </a:br>
            <a:r>
              <a:rPr lang="cs-CZ" sz="2400" b="1" dirty="0" smtClean="0"/>
              <a:t>frontální</a:t>
            </a:r>
            <a:r>
              <a:rPr lang="cs-CZ" sz="2400" dirty="0" smtClean="0"/>
              <a:t> </a:t>
            </a:r>
            <a:r>
              <a:rPr lang="cs-CZ" sz="2400" b="1" dirty="0" smtClean="0"/>
              <a:t>(f)</a:t>
            </a:r>
            <a:r>
              <a:rPr lang="cs-CZ" sz="2400" dirty="0" smtClean="0"/>
              <a:t>– rovnoběžná s nárysnou </a:t>
            </a:r>
            <a:br>
              <a:rPr lang="cs-CZ" sz="2400" dirty="0" smtClean="0"/>
            </a:br>
            <a:endParaRPr lang="cs-CZ" sz="24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433843"/>
              </p:ext>
            </p:extLst>
          </p:nvPr>
        </p:nvGraphicFramePr>
        <p:xfrm>
          <a:off x="1979712" y="2204864"/>
          <a:ext cx="56673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9712" y="2204864"/>
                        <a:ext cx="5667375" cy="399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066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2304256"/>
          </a:xfrm>
        </p:spPr>
        <p:txBody>
          <a:bodyPr>
            <a:normAutofit/>
          </a:bodyPr>
          <a:lstStyle/>
          <a:p>
            <a:r>
              <a:rPr lang="cs-CZ" dirty="0" smtClean="0"/>
              <a:t>Spádové přímky roviny</a:t>
            </a:r>
            <a:br>
              <a:rPr lang="cs-CZ" dirty="0" smtClean="0"/>
            </a:br>
            <a:r>
              <a:rPr lang="cs-CZ" sz="2400" dirty="0" smtClean="0"/>
              <a:t>(přímky s největším spádem vzhledem k průmětnám)</a:t>
            </a:r>
            <a:br>
              <a:rPr lang="cs-CZ" sz="2400" dirty="0" smtClean="0"/>
            </a:br>
            <a:r>
              <a:rPr lang="cs-CZ" sz="2400" b="1" dirty="0" smtClean="0"/>
              <a:t>I. </a:t>
            </a:r>
            <a:r>
              <a:rPr lang="cs-CZ" sz="2400" b="1" dirty="0"/>
              <a:t>o</a:t>
            </a:r>
            <a:r>
              <a:rPr lang="cs-CZ" sz="2400" b="1" dirty="0" smtClean="0"/>
              <a:t>snovy (</a:t>
            </a:r>
            <a:r>
              <a:rPr lang="cs-CZ" sz="2400" b="1" dirty="0" err="1" smtClean="0"/>
              <a:t>s</a:t>
            </a:r>
            <a:r>
              <a:rPr lang="cs-CZ" sz="2400" b="1" baseline="30000" dirty="0" err="1" smtClean="0"/>
              <a:t>I</a:t>
            </a:r>
            <a:r>
              <a:rPr lang="cs-CZ" sz="2400" b="1" dirty="0" smtClean="0"/>
              <a:t>) </a:t>
            </a:r>
            <a:r>
              <a:rPr lang="cs-CZ" sz="2400" dirty="0" smtClean="0"/>
              <a:t>– půdorys kolmý na půdorysnou stopu</a:t>
            </a:r>
            <a:br>
              <a:rPr lang="cs-CZ" sz="2400" dirty="0" smtClean="0"/>
            </a:br>
            <a:r>
              <a:rPr lang="cs-CZ" sz="2400" b="1" dirty="0" smtClean="0"/>
              <a:t>II. osnovy (</a:t>
            </a:r>
            <a:r>
              <a:rPr lang="cs-CZ" sz="2400" b="1" dirty="0" err="1" smtClean="0"/>
              <a:t>s</a:t>
            </a:r>
            <a:r>
              <a:rPr lang="cs-CZ" sz="2400" b="1" baseline="30000" dirty="0" err="1" smtClean="0"/>
              <a:t>II</a:t>
            </a:r>
            <a:r>
              <a:rPr lang="cs-CZ" sz="2400" b="1" dirty="0" smtClean="0"/>
              <a:t>)</a:t>
            </a:r>
            <a:r>
              <a:rPr lang="cs-CZ" sz="2400" dirty="0" smtClean="0"/>
              <a:t> – nárys kolmý na nárysnou stopu </a:t>
            </a:r>
            <a:br>
              <a:rPr lang="cs-CZ" sz="2400" dirty="0" smtClean="0"/>
            </a:br>
            <a:endParaRPr lang="cs-CZ" sz="24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860200"/>
              </p:ext>
            </p:extLst>
          </p:nvPr>
        </p:nvGraphicFramePr>
        <p:xfrm>
          <a:off x="1763688" y="2276872"/>
          <a:ext cx="56673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688" y="2276872"/>
                        <a:ext cx="5667375" cy="399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721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274</Words>
  <Application>Microsoft Office PowerPoint</Application>
  <PresentationFormat>Předvádění na obrazovce (4:3)</PresentationFormat>
  <Paragraphs>55</Paragraphs>
  <Slides>11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systému Office</vt:lpstr>
      <vt:lpstr>Acrobat Document</vt:lpstr>
      <vt:lpstr>MONGEOVO PROMÍTÁNÍ</vt:lpstr>
      <vt:lpstr>Gaspard MONGE 1746-1818</vt:lpstr>
      <vt:lpstr>- pravoúhlé promítání na dvě navzájem kolmé průmětny - sdružení průmětů do jedné průmětny </vt:lpstr>
      <vt:lpstr>průměty bodu A[xA, yA, zA]</vt:lpstr>
      <vt:lpstr>přímka</vt:lpstr>
      <vt:lpstr>průmět přímky a = AB </vt:lpstr>
      <vt:lpstr>Průmět roviny  určené úseky na osách stopy (průsečnice roviny a průměten) </vt:lpstr>
      <vt:lpstr>Hlavní přímky roviny (rovnoběžné s průmětnami) horizontální (h) - rovnoběžná s půdorysnou frontální (f)– rovnoběžná s nárysnou  </vt:lpstr>
      <vt:lpstr>Spádové přímky roviny (přímky s největším spádem vzhledem k průmětnám) I. osnovy (sI) – půdorys kolmý na půdorysnou stopu II. osnovy (sII) – nárys kolmý na nárysnou stopu  </vt:lpstr>
      <vt:lpstr>Rovina určená třemi body  </vt:lpstr>
      <vt:lpstr>Pokud není uvedeno jinak, použitý materiál je z vlastních zdrojů autora.   Zdroje:  POMYKALOVÁ, E.: Deskriptivní pro střední školy. 1. vydání. Praha: Prometheus, 2010. ISBN 978-80-7196-400-1.  Gaspard Monge - podobizna [cit. 2013-11-08]. Dostupný pod licencí Creative Commons na WWW: &lt;http://cs.wikipedia.org/wiki/Soubor:Gaspard_Monge.jpg&gt;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66</cp:revision>
  <dcterms:created xsi:type="dcterms:W3CDTF">2013-08-27T05:25:40Z</dcterms:created>
  <dcterms:modified xsi:type="dcterms:W3CDTF">2014-02-18T12:15:04Z</dcterms:modified>
</cp:coreProperties>
</file>