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70" r:id="rId4"/>
    <p:sldId id="272" r:id="rId5"/>
    <p:sldId id="271" r:id="rId6"/>
    <p:sldId id="273" r:id="rId7"/>
    <p:sldId id="274" r:id="rId8"/>
    <p:sldId id="277" r:id="rId9"/>
    <p:sldId id="275" r:id="rId10"/>
    <p:sldId id="276" r:id="rId11"/>
    <p:sldId id="278" r:id="rId12"/>
    <p:sldId id="279" r:id="rId13"/>
    <p:sldId id="280" r:id="rId14"/>
    <p:sldId id="269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87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3D4429-D76E-4C55-9BAC-0B92BD765917}" type="datetimeFigureOut">
              <a:rPr lang="cs-CZ" smtClean="0"/>
              <a:t>10.3.2014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2ADAB1-11B8-43A2-BC68-EEE55B759EF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2325617"/>
      </p:ext>
    </p:extLst>
  </p:cSld>
  <p:clrMap bg1="lt1" tx1="dk1" bg2="lt2" tx2="dk2" accent1="accent1" accent2="accent2" accent3="accent3" accent4="accent4" accent5="accent5" accent6="accent6" hlink="hlink" folHlink="folHlink"/>
  <p:hf sldNum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cs-CZ" smtClean="0"/>
              <a:t>Gymnázium B. Němcové Hradec Králové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B7B231-B157-4638-94AD-77FE4917CE8F}" type="datetimeFigureOut">
              <a:rPr lang="cs-CZ" smtClean="0"/>
              <a:t>10.3.2014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D4E054-DDBA-4030-8AC5-603D7B32C76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5618431"/>
      </p:ext>
    </p:extLst>
  </p:cSld>
  <p:clrMap bg1="lt1" tx1="dk1" bg2="lt2" tx2="dk2" accent1="accent1" accent2="accent2" accent3="accent3" accent4="accent4" accent5="accent5" accent6="accent6" hlink="hlink" folHlink="folHlink"/>
  <p:hf sldNum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Úvod do studia deskriptivní geometrie</a:t>
            </a:r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cs-CZ" smtClean="0"/>
              <a:t>Gymnázium B. Němcové Hradec Králové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5274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DE44D-F179-4AB5-A362-0E8BB942156F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8148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5F4F02-2A42-4770-9825-5D44E04BDC5C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068741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DF6B3-BFA7-4CFE-8B14-C754A97844FC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78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36186D-2517-415E-8A08-03BF7BD8680E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56018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9F760-FBC2-4439-9A27-CC2A1FFEFB13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911977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88EFB-C0AD-4E3D-8A59-D75C36DE18A7}" type="datetime1">
              <a:rPr lang="cs-CZ" smtClean="0"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5490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9F243-9E39-4FC5-B14C-82FAD37A182C}" type="datetime1">
              <a:rPr lang="cs-CZ" smtClean="0"/>
              <a:t>10.3.2014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7026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4DCF-AA85-48FA-B620-4B1984016AA4}" type="datetime1">
              <a:rPr lang="cs-CZ" smtClean="0"/>
              <a:t>10.3.2014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021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5388D8-8E81-4109-9C7F-BF1999FABC2C}" type="datetime1">
              <a:rPr lang="cs-CZ" smtClean="0"/>
              <a:t>10.3.2014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4001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12CC0-E5B0-4746-BE33-45627ECD8239}" type="datetime1">
              <a:rPr lang="cs-CZ" smtClean="0"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192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7CEE34-4F8F-4FC8-9637-D4891BCAF1A5}" type="datetime1">
              <a:rPr lang="cs-CZ" smtClean="0"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0134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8D6788-F2C5-413C-BB85-B4F3A27FE2B5}" type="datetime1">
              <a:rPr lang="cs-CZ" smtClean="0"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247B85-CFEA-44D4-B1CC-C20F3764888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4080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4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47664" y="3573016"/>
            <a:ext cx="7772400" cy="1470025"/>
          </a:xfrm>
        </p:spPr>
        <p:txBody>
          <a:bodyPr>
            <a:normAutofit/>
          </a:bodyPr>
          <a:lstStyle/>
          <a:p>
            <a:r>
              <a:rPr lang="cs-CZ" sz="6000" dirty="0" smtClean="0"/>
              <a:t>JEHLAN</a:t>
            </a:r>
            <a:endParaRPr lang="cs-CZ" sz="6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259632" y="2924944"/>
            <a:ext cx="6400800" cy="1752600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</a:rPr>
              <a:t> 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548680"/>
            <a:ext cx="1368152" cy="3661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771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Průmět jehlanu 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dirty="0"/>
              <a:t>p</a:t>
            </a:r>
            <a:r>
              <a:rPr lang="cs-CZ" dirty="0" smtClean="0"/>
              <a:t>oloha podstavy vzhledem k průmětně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v rovině</a:t>
            </a:r>
          </a:p>
          <a:p>
            <a:pPr marL="0" indent="0">
              <a:buNone/>
            </a:pPr>
            <a:r>
              <a:rPr lang="cs-CZ" sz="3600" dirty="0" smtClean="0"/>
              <a:t>	1) rovnoběžné s průmětnou</a:t>
            </a:r>
          </a:p>
          <a:p>
            <a:pPr marL="0" indent="0">
              <a:buNone/>
            </a:pPr>
            <a:r>
              <a:rPr lang="cs-CZ" sz="3600" dirty="0" smtClean="0"/>
              <a:t>	2) kolmé k průmětně</a:t>
            </a:r>
          </a:p>
          <a:p>
            <a:pPr marL="0" indent="0">
              <a:buNone/>
            </a:pPr>
            <a:r>
              <a:rPr lang="cs-CZ" sz="3600" dirty="0" smtClean="0"/>
              <a:t>	3) obecné</a:t>
            </a:r>
          </a:p>
          <a:p>
            <a:pPr marL="0" indent="0">
              <a:buNone/>
            </a:pPr>
            <a:r>
              <a:rPr lang="cs-CZ" dirty="0" smtClean="0"/>
              <a:t>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937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9003493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5328592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Podstava v průmětně </a:t>
            </a:r>
            <a:r>
              <a:rPr lang="cs-CZ" sz="3200" dirty="0" smtClean="0"/>
              <a:t> MP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7156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049796"/>
              </p:ext>
            </p:extLst>
          </p:nvPr>
        </p:nvGraphicFramePr>
        <p:xfrm>
          <a:off x="683568" y="1124744"/>
          <a:ext cx="7474638" cy="52819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3568" y="1124744"/>
                        <a:ext cx="7474638" cy="528195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7416824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Podstava v rovině kolmé k průmětně MP</a:t>
            </a:r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2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2380125"/>
              </p:ext>
            </p:extLst>
          </p:nvPr>
        </p:nvGraphicFramePr>
        <p:xfrm>
          <a:off x="561975" y="595313"/>
          <a:ext cx="8020050" cy="566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Acrobat Document" r:id="rId3" imgW="8019810" imgH="5667285" progId="AcroExch.Document.7">
                  <p:embed/>
                </p:oleObj>
              </mc:Choice>
              <mc:Fallback>
                <p:oleObj name="Acrobat Document" r:id="rId3" imgW="8019810" imgH="5667285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595313"/>
                        <a:ext cx="8020050" cy="56673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43608" y="5013176"/>
            <a:ext cx="7416824" cy="1143000"/>
          </a:xfrm>
        </p:spPr>
        <p:txBody>
          <a:bodyPr>
            <a:normAutofit/>
          </a:bodyPr>
          <a:lstStyle/>
          <a:p>
            <a:r>
              <a:rPr lang="cs-CZ" sz="3200" dirty="0" smtClean="0"/>
              <a:t>Podstava v rovině obecné KP </a:t>
            </a:r>
            <a:r>
              <a:rPr lang="cs-CZ" sz="3200" dirty="0" smtClean="0"/>
              <a:t> </a:t>
            </a:r>
            <a:endParaRPr lang="cs-CZ" sz="32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825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2016224"/>
          </a:xfrm>
        </p:spPr>
        <p:txBody>
          <a:bodyPr>
            <a:noAutofit/>
          </a:bodyPr>
          <a:lstStyle/>
          <a:p>
            <a:pPr algn="l"/>
            <a:r>
              <a:rPr lang="cs-CZ" sz="2000" dirty="0"/>
              <a:t>Pokud není uvedeno jinak, použitý materiál je z vlastních zdrojů </a:t>
            </a:r>
            <a:r>
              <a:rPr lang="cs-CZ" sz="2000" dirty="0" smtClean="0"/>
              <a:t>autora. </a:t>
            </a:r>
            <a:r>
              <a:rPr lang="cs-CZ" sz="2000" dirty="0"/>
              <a:t/>
            </a:r>
            <a:br>
              <a:rPr lang="cs-CZ" sz="2000" dirty="0"/>
            </a:b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Zdroje</a:t>
            </a:r>
            <a:r>
              <a:rPr lang="cs-CZ" sz="2000" dirty="0"/>
              <a:t>: </a:t>
            </a:r>
            <a:r>
              <a:rPr lang="cs-CZ" sz="2000" dirty="0" smtClean="0"/>
              <a:t/>
            </a:r>
            <a:br>
              <a:rPr lang="cs-CZ" sz="2000" dirty="0" smtClean="0"/>
            </a:br>
            <a:r>
              <a:rPr lang="cs-CZ" sz="2000" dirty="0" smtClean="0"/>
              <a:t>POMYKALOVÁ, E.: </a:t>
            </a:r>
            <a:r>
              <a:rPr lang="cs-CZ" sz="2000" i="1" dirty="0" smtClean="0"/>
              <a:t>Deskriptivní pro </a:t>
            </a:r>
            <a:r>
              <a:rPr lang="cs-CZ" sz="2000" i="1" dirty="0"/>
              <a:t>střední školy</a:t>
            </a:r>
            <a:r>
              <a:rPr lang="cs-CZ" sz="2000" dirty="0"/>
              <a:t>. 1. vydání. Praha: Prometheus, </a:t>
            </a:r>
            <a:r>
              <a:rPr lang="cs-CZ" sz="2000" dirty="0" smtClean="0"/>
              <a:t>2010. </a:t>
            </a:r>
            <a:r>
              <a:rPr lang="cs-CZ" sz="2000" dirty="0"/>
              <a:t>ISBN </a:t>
            </a:r>
            <a:r>
              <a:rPr lang="cs-CZ" sz="2000" dirty="0" smtClean="0"/>
              <a:t>978-80-7196-400-1.</a:t>
            </a:r>
            <a:r>
              <a:rPr lang="cs-CZ" sz="2000" dirty="0">
                <a:latin typeface="Calibri" pitchFamily="34" charset="0"/>
              </a:rPr>
              <a:t/>
            </a:r>
            <a:br>
              <a:rPr lang="cs-CZ" sz="2000" dirty="0">
                <a:latin typeface="Calibri" pitchFamily="34" charset="0"/>
              </a:rPr>
            </a:br>
            <a:r>
              <a:rPr lang="cs-CZ" sz="2000" dirty="0" smtClean="0">
                <a:latin typeface="Calibri" pitchFamily="34" charset="0"/>
              </a:rPr>
              <a:t>kol.: Slovník školské matematiky. 1. vydání. Praha: Státní pedagogické nakladatelství n. p., 1981</a:t>
            </a:r>
            <a:r>
              <a:rPr lang="cs-CZ" sz="2000" dirty="0"/>
              <a:t/>
            </a:r>
            <a:br>
              <a:rPr lang="cs-CZ" sz="2000" dirty="0"/>
            </a:br>
            <a:endParaRPr lang="cs-CZ" sz="20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3804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Jehlanový prostor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000" dirty="0" smtClean="0"/>
              <a:t>Množina všech bodů všech přímek (</a:t>
            </a:r>
            <a:r>
              <a:rPr lang="cs-CZ" sz="4000" i="1" dirty="0" smtClean="0"/>
              <a:t>tvořících přímek</a:t>
            </a:r>
            <a:r>
              <a:rPr lang="cs-CZ" sz="4000" dirty="0" smtClean="0"/>
              <a:t>) procházejících bodem V (</a:t>
            </a:r>
            <a:r>
              <a:rPr lang="cs-CZ" sz="4000" i="1" dirty="0" smtClean="0"/>
              <a:t>hlavní</a:t>
            </a:r>
            <a:r>
              <a:rPr lang="cs-CZ" sz="4000" dirty="0" smtClean="0"/>
              <a:t> </a:t>
            </a:r>
            <a:r>
              <a:rPr lang="cs-CZ" sz="4000" i="1" dirty="0" smtClean="0"/>
              <a:t>vrchol</a:t>
            </a:r>
            <a:r>
              <a:rPr lang="cs-CZ" sz="4000" dirty="0" smtClean="0"/>
              <a:t>) a všemi body </a:t>
            </a:r>
            <a:r>
              <a:rPr lang="cs-CZ" sz="4000" i="1" dirty="0" smtClean="0"/>
              <a:t>řídícího mnohoúhelníku</a:t>
            </a:r>
            <a:r>
              <a:rPr lang="cs-CZ" sz="4000" dirty="0" smtClean="0"/>
              <a:t>, jehož rovina neobsahuje bod V.</a:t>
            </a:r>
          </a:p>
          <a:p>
            <a:pPr marL="0" indent="0">
              <a:buNone/>
            </a:pPr>
            <a:endParaRPr lang="cs-CZ" sz="2400" dirty="0" smtClean="0"/>
          </a:p>
          <a:p>
            <a:pPr marL="0" indent="0">
              <a:buNone/>
            </a:pPr>
            <a:r>
              <a:rPr lang="cs-CZ" sz="2400" dirty="0" smtClean="0"/>
              <a:t>vrcholová přímka…každá přímka, která prochází V </a:t>
            </a:r>
            <a:endParaRPr lang="cs-CZ" sz="2400" dirty="0"/>
          </a:p>
          <a:p>
            <a:pPr marL="0" indent="0">
              <a:buNone/>
            </a:pPr>
            <a:r>
              <a:rPr lang="cs-CZ" sz="2400" dirty="0"/>
              <a:t>v</a:t>
            </a:r>
            <a:r>
              <a:rPr lang="cs-CZ" sz="2400" dirty="0" smtClean="0"/>
              <a:t>rcholová rovina…každá rovina, která obsahuje V</a:t>
            </a:r>
            <a:endParaRPr lang="cs-CZ" sz="24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7453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Jehlanová plocha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4400" dirty="0" smtClean="0"/>
              <a:t>Sjednocení všech přímek jehlanového prostoru, z nichž každý má společný bod s hranicí řídícího mnohoúhelníku. </a:t>
            </a:r>
            <a:endParaRPr lang="cs-CZ" sz="4400" dirty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/>
              <a:t>h</a:t>
            </a:r>
            <a:r>
              <a:rPr lang="cs-CZ" sz="2800" dirty="0" smtClean="0"/>
              <a:t>ranice jehlanového prostoru</a:t>
            </a:r>
            <a:endParaRPr lang="cs-CZ" sz="28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9698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Jehlan n-</a:t>
            </a:r>
            <a:r>
              <a:rPr lang="cs-CZ" sz="4800" dirty="0" err="1" smtClean="0"/>
              <a:t>boký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dirty="0" smtClean="0"/>
              <a:t>Průnik n-</a:t>
            </a:r>
            <a:r>
              <a:rPr lang="cs-CZ" sz="3600" dirty="0" err="1" smtClean="0"/>
              <a:t>bokého</a:t>
            </a:r>
            <a:r>
              <a:rPr lang="cs-CZ" sz="3600" dirty="0" smtClean="0"/>
              <a:t> jehlanového prostoru s vrstvou, jejíž jedna hraniční rovina má s tímto prostorem jediný společný bod (hlavní vrchol jehlanu). </a:t>
            </a:r>
            <a:endParaRPr lang="cs-CZ" sz="2800" dirty="0" smtClean="0"/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dirty="0" smtClean="0"/>
              <a:t>speciální druh mnohostěnu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8577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Části jehlanu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smtClean="0"/>
              <a:t>podstava jehlanu</a:t>
            </a:r>
            <a:r>
              <a:rPr lang="cs-CZ" dirty="0" smtClean="0"/>
              <a:t>…n-úhelník, který je průnikem hraniční roviny vrstvy s jehlanovým prostorem 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boční stěny jehlanu</a:t>
            </a:r>
            <a:r>
              <a:rPr lang="cs-CZ" dirty="0" smtClean="0"/>
              <a:t>…stěny jehlanu, které obsahují hlavní vrchol jehlanu (vždy trojúhelníky)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výška jehlanu</a:t>
            </a:r>
            <a:r>
              <a:rPr lang="cs-CZ" dirty="0" smtClean="0"/>
              <a:t>…vzdálenost hlavního vrcholu od roviny podstavy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003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Části jehlanu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podstavné hrany</a:t>
            </a:r>
            <a:r>
              <a:rPr lang="cs-CZ" dirty="0" smtClean="0"/>
              <a:t>…strany podstavy jehlanu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 smtClean="0"/>
              <a:t>boční hrany</a:t>
            </a:r>
            <a:r>
              <a:rPr lang="cs-CZ" dirty="0" smtClean="0"/>
              <a:t>…spojnice hlavního vrcholu s vrcholy podstavy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b="1" dirty="0"/>
              <a:t>s</a:t>
            </a:r>
            <a:r>
              <a:rPr lang="cs-CZ" b="1" dirty="0" smtClean="0"/>
              <a:t>těnová výška </a:t>
            </a:r>
            <a:r>
              <a:rPr lang="cs-CZ" dirty="0" smtClean="0"/>
              <a:t>…vzdálenost hlavního vrcholu od příslušné podstavné hrany v boční stěně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3058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Druhy jehlanů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k</a:t>
            </a:r>
            <a:r>
              <a:rPr lang="cs-CZ" sz="2800" b="1" dirty="0" smtClean="0"/>
              <a:t>olmý jehlan</a:t>
            </a:r>
            <a:r>
              <a:rPr lang="cs-CZ" sz="2800" dirty="0" smtClean="0"/>
              <a:t>…spojnice středu souměrnosti podstavy a hlavního vrcholu je kolmá na rovinu podstavy</a:t>
            </a:r>
          </a:p>
          <a:p>
            <a:pPr marL="0" indent="0">
              <a:buNone/>
            </a:pPr>
            <a:r>
              <a:rPr lang="cs-CZ" sz="2800" b="1" dirty="0" smtClean="0"/>
              <a:t>kosý  jehlan</a:t>
            </a:r>
            <a:r>
              <a:rPr lang="cs-CZ" sz="2800" dirty="0" smtClean="0"/>
              <a:t>…jehlan, který není kolmý </a:t>
            </a:r>
          </a:p>
          <a:p>
            <a:pPr marL="0" indent="0">
              <a:buNone/>
            </a:pPr>
            <a:r>
              <a:rPr lang="cs-CZ" sz="2800" b="1" dirty="0" smtClean="0"/>
              <a:t>pravidelný n-</a:t>
            </a:r>
            <a:r>
              <a:rPr lang="cs-CZ" sz="2800" b="1" dirty="0" err="1" smtClean="0"/>
              <a:t>boký</a:t>
            </a:r>
            <a:r>
              <a:rPr lang="cs-CZ" sz="2800" b="1" dirty="0" smtClean="0"/>
              <a:t> jehlan</a:t>
            </a:r>
            <a:r>
              <a:rPr lang="cs-CZ" sz="2800" dirty="0" smtClean="0"/>
              <a:t>…kolmý jehlan, podstava pravidelný n-úhelník</a:t>
            </a:r>
          </a:p>
          <a:p>
            <a:pPr marL="0" indent="0">
              <a:buNone/>
            </a:pPr>
            <a:endParaRPr lang="cs-CZ" sz="2800" dirty="0" smtClean="0"/>
          </a:p>
          <a:p>
            <a:pPr marL="0" indent="0">
              <a:buNone/>
            </a:pPr>
            <a:r>
              <a:rPr lang="cs-CZ" sz="2800" b="1" dirty="0" smtClean="0"/>
              <a:t>komolý jehlan</a:t>
            </a:r>
            <a:r>
              <a:rPr lang="cs-CZ" sz="2800" dirty="0" smtClean="0"/>
              <a:t>…průnik jehlanu a vrstvy určené rovinou podstavy a rovinou s ní rovnoběžnou, která má s jehlanem společné alespoň dva body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90959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1133808"/>
              </p:ext>
            </p:extLst>
          </p:nvPr>
        </p:nvGraphicFramePr>
        <p:xfrm>
          <a:off x="2123728" y="1124744"/>
          <a:ext cx="4896544" cy="54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Acrobat Document" r:id="rId3" imgW="5667300" imgH="8019870" progId="AcroExch.Document.7">
                  <p:embed/>
                </p:oleObj>
              </mc:Choice>
              <mc:Fallback>
                <p:oleObj name="Acrobat Document" r:id="rId3" imgW="5667300" imgH="8019870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23728" y="1124744"/>
                        <a:ext cx="4896544" cy="540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29600" cy="1143000"/>
          </a:xfrm>
        </p:spPr>
        <p:txBody>
          <a:bodyPr>
            <a:normAutofit/>
          </a:bodyPr>
          <a:lstStyle/>
          <a:p>
            <a:r>
              <a:rPr lang="cs-CZ" sz="4800" dirty="0" smtClean="0"/>
              <a:t>Komolý jehlan</a:t>
            </a:r>
            <a:endParaRPr lang="cs-CZ" sz="4800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3635896" y="5814556"/>
            <a:ext cx="41044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p</a:t>
            </a:r>
            <a:r>
              <a:rPr lang="cs-CZ" dirty="0" smtClean="0"/>
              <a:t>ravidelný komolý šestiboký jehlan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54162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dirty="0" smtClean="0"/>
              <a:t>Průmět jehlanu </a:t>
            </a:r>
            <a:endParaRPr lang="cs-CZ" sz="4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cs-CZ" sz="4000" dirty="0" smtClean="0"/>
          </a:p>
          <a:p>
            <a:pPr marL="0" indent="0" algn="ctr">
              <a:buNone/>
            </a:pPr>
            <a:r>
              <a:rPr lang="cs-CZ" sz="4800" dirty="0" smtClean="0"/>
              <a:t>podstava</a:t>
            </a:r>
          </a:p>
          <a:p>
            <a:pPr marL="0" indent="0" algn="ctr">
              <a:buNone/>
            </a:pPr>
            <a:r>
              <a:rPr lang="cs-CZ" sz="4800" dirty="0"/>
              <a:t>v</a:t>
            </a:r>
            <a:r>
              <a:rPr lang="cs-CZ" sz="4800" dirty="0" smtClean="0"/>
              <a:t>ýška</a:t>
            </a:r>
          </a:p>
          <a:p>
            <a:pPr marL="0" indent="0" algn="ctr">
              <a:buNone/>
            </a:pPr>
            <a:r>
              <a:rPr lang="cs-CZ" sz="4800" dirty="0" smtClean="0"/>
              <a:t>viditelnost </a:t>
            </a: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l-PL" smtClean="0"/>
              <a:t>Blan ka Wagnerová Úvod do studia DG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049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237</TotalTime>
  <Words>362</Words>
  <Application>Microsoft Office PowerPoint</Application>
  <PresentationFormat>Předvádění na obrazovce (4:3)</PresentationFormat>
  <Paragraphs>68</Paragraphs>
  <Slides>14</Slides>
  <Notes>1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2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Motiv systému Office</vt:lpstr>
      <vt:lpstr>Acrobat Document</vt:lpstr>
      <vt:lpstr>Adobe Acrobat Document</vt:lpstr>
      <vt:lpstr>JEHLAN</vt:lpstr>
      <vt:lpstr>Jehlanový prostor</vt:lpstr>
      <vt:lpstr>Jehlanová plocha</vt:lpstr>
      <vt:lpstr>Jehlan n-boký</vt:lpstr>
      <vt:lpstr>Části jehlanu</vt:lpstr>
      <vt:lpstr>Části jehlanu</vt:lpstr>
      <vt:lpstr>Druhy jehlanů</vt:lpstr>
      <vt:lpstr>Komolý jehlan</vt:lpstr>
      <vt:lpstr>Průmět jehlanu </vt:lpstr>
      <vt:lpstr>Průmět jehlanu </vt:lpstr>
      <vt:lpstr>Podstava v průmětně  MP</vt:lpstr>
      <vt:lpstr>Podstava v rovině kolmé k průmětně MP </vt:lpstr>
      <vt:lpstr>Podstava v rovině obecné KP  </vt:lpstr>
      <vt:lpstr>Pokud není uvedeno jinak, použitý materiál je z vlastních zdrojů autora.   Zdroje:  POMYKALOVÁ, E.: Deskriptivní pro střední školy. 1. vydání. Praha: Prometheus, 2010. ISBN 978-80-7196-400-1. kol.: Slovník školské matematiky. 1. vydání. Praha: Státní pedagogické nakladatelství n. p., 1981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Wagnerová Blanka</dc:creator>
  <cp:lastModifiedBy>Wagnerová Blanka</cp:lastModifiedBy>
  <cp:revision>46</cp:revision>
  <dcterms:created xsi:type="dcterms:W3CDTF">2013-08-27T05:25:40Z</dcterms:created>
  <dcterms:modified xsi:type="dcterms:W3CDTF">2014-03-10T08:20:58Z</dcterms:modified>
</cp:coreProperties>
</file>