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5" r:id="rId3"/>
    <p:sldId id="277" r:id="rId4"/>
    <p:sldId id="276" r:id="rId5"/>
    <p:sldId id="278" r:id="rId6"/>
    <p:sldId id="281" r:id="rId7"/>
    <p:sldId id="287" r:id="rId8"/>
    <p:sldId id="279" r:id="rId9"/>
    <p:sldId id="282" r:id="rId10"/>
    <p:sldId id="288" r:id="rId11"/>
    <p:sldId id="280" r:id="rId12"/>
    <p:sldId id="283" r:id="rId13"/>
    <p:sldId id="284" r:id="rId14"/>
    <p:sldId id="285" r:id="rId15"/>
    <p:sldId id="286" r:id="rId16"/>
    <p:sldId id="269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pPr/>
              <a:t>10.3.2014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pPr/>
              <a:t>10.3.2014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pPr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pPr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pPr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pPr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pPr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pPr/>
              <a:t>10.3.2014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pPr/>
              <a:t>10.3.2014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pPr/>
              <a:t>10.3.2014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pPr/>
              <a:t>10.3.2014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pPr/>
              <a:t>10.3.2014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pPr/>
              <a:t>10.3.2014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pPr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43608" y="3140968"/>
            <a:ext cx="7772400" cy="2592288"/>
          </a:xfrm>
        </p:spPr>
        <p:txBody>
          <a:bodyPr>
            <a:normAutofit/>
          </a:bodyPr>
          <a:lstStyle/>
          <a:p>
            <a:r>
              <a:rPr lang="cs-CZ" sz="6000" dirty="0" smtClean="0"/>
              <a:t>JEHLAN</a:t>
            </a:r>
            <a:br>
              <a:rPr lang="cs-CZ" sz="6000" dirty="0" smtClean="0"/>
            </a:br>
            <a:r>
              <a:rPr lang="cs-CZ" sz="3600" dirty="0" err="1" smtClean="0"/>
              <a:t>Mongeovo</a:t>
            </a:r>
            <a:r>
              <a:rPr lang="cs-CZ" sz="3600" dirty="0" smtClean="0"/>
              <a:t> promítání</a:t>
            </a:r>
            <a:br>
              <a:rPr lang="cs-CZ" sz="3600" dirty="0" smtClean="0"/>
            </a:br>
            <a:r>
              <a:rPr lang="cs-CZ" sz="3600" dirty="0" smtClean="0"/>
              <a:t> </a:t>
            </a:r>
            <a:endParaRPr lang="cs-CZ" sz="36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5169150"/>
              </p:ext>
            </p:extLst>
          </p:nvPr>
        </p:nvGraphicFramePr>
        <p:xfrm>
          <a:off x="561975" y="595313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1975" y="595313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3124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800" dirty="0" smtClean="0"/>
              <a:t>Rovina podstavy</a:t>
            </a:r>
            <a:br>
              <a:rPr lang="cs-CZ" sz="4800" dirty="0" smtClean="0"/>
            </a:br>
            <a:r>
              <a:rPr lang="cs-CZ" sz="4800" dirty="0" smtClean="0"/>
              <a:t> obecná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2060848"/>
            <a:ext cx="7355160" cy="3845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Podstava</a:t>
            </a:r>
            <a:r>
              <a:rPr lang="cs-CZ" dirty="0" smtClean="0"/>
              <a:t>…oba zkreslené n-úhelníky (skutečná velikost pomocí otočení)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Výška</a:t>
            </a:r>
            <a:r>
              <a:rPr lang="cs-CZ" dirty="0" smtClean="0"/>
              <a:t>…oba průměty zkreslená </a:t>
            </a:r>
            <a:endParaRPr lang="cs-CZ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 smtClean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266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Rovina obecná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00808"/>
            <a:ext cx="7704856" cy="2016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Pravidelný šestiboký jehlan ABCDEFV s postavou v rovině </a:t>
            </a:r>
            <a:r>
              <a:rPr lang="el-GR" sz="2400" dirty="0" smtClean="0"/>
              <a:t>ρ</a:t>
            </a:r>
            <a:r>
              <a:rPr lang="cs-CZ" sz="2400" dirty="0" smtClean="0"/>
              <a:t>(8,7,8).</a:t>
            </a:r>
          </a:p>
          <a:p>
            <a:pPr marL="0" indent="0">
              <a:buNone/>
            </a:pPr>
            <a:r>
              <a:rPr lang="cs-CZ" sz="2400" dirty="0" smtClean="0"/>
              <a:t>A </a:t>
            </a:r>
            <a:r>
              <a:rPr lang="en-US" sz="2400" dirty="0" smtClean="0"/>
              <a:t>[</a:t>
            </a:r>
            <a:r>
              <a:rPr lang="cs-CZ" sz="2400" dirty="0" smtClean="0"/>
              <a:t>2,1,1</a:t>
            </a:r>
            <a:r>
              <a:rPr lang="en-US" sz="2400" dirty="0" smtClean="0"/>
              <a:t>], </a:t>
            </a:r>
            <a:r>
              <a:rPr lang="cs-CZ" sz="2400" dirty="0" smtClean="0"/>
              <a:t>C</a:t>
            </a:r>
            <a:r>
              <a:rPr lang="en-US" sz="2400" dirty="0" smtClean="0"/>
              <a:t>[</a:t>
            </a:r>
            <a:r>
              <a:rPr lang="cs-CZ" sz="2400" dirty="0"/>
              <a:t>-</a:t>
            </a:r>
            <a:r>
              <a:rPr lang="cs-CZ" sz="2400" dirty="0" smtClean="0"/>
              <a:t>4,4,3</a:t>
            </a:r>
            <a:r>
              <a:rPr lang="en-US" sz="2400" dirty="0" smtClean="0"/>
              <a:t>]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v = 6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2411760" y="3429000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p</a:t>
            </a:r>
            <a:r>
              <a:rPr lang="cs-CZ" sz="2400" dirty="0" smtClean="0"/>
              <a:t>odstava - otočení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2413928" y="4149080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v</a:t>
            </a:r>
            <a:r>
              <a:rPr lang="cs-CZ" sz="2400" dirty="0" smtClean="0"/>
              <a:t>ýška - sklopení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2413928" y="4869160"/>
            <a:ext cx="3094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v</a:t>
            </a:r>
            <a:r>
              <a:rPr lang="cs-CZ" sz="2400" dirty="0" smtClean="0"/>
              <a:t>iditelnost</a:t>
            </a:r>
          </a:p>
          <a:p>
            <a:r>
              <a:rPr lang="cs-CZ" dirty="0" smtClean="0"/>
              <a:t>Viditelné – plná čára</a:t>
            </a:r>
          </a:p>
          <a:p>
            <a:r>
              <a:rPr lang="cs-CZ" dirty="0" smtClean="0"/>
              <a:t>Neviditelné – čárkovaná čára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254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2962672" cy="11430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Rovina obecná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35696" y="1700808"/>
            <a:ext cx="2808312" cy="504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podstava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3181682"/>
              </p:ext>
            </p:extLst>
          </p:nvPr>
        </p:nvGraphicFramePr>
        <p:xfrm>
          <a:off x="3923928" y="548680"/>
          <a:ext cx="4325120" cy="6120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Acrobat Document" r:id="rId3" imgW="7556400" imgH="10710000" progId="AcroExch.Document.7">
                  <p:embed/>
                </p:oleObj>
              </mc:Choice>
              <mc:Fallback>
                <p:oleObj name="Acrobat Document" r:id="rId3" imgW="7556400" imgH="10710000" progId="AcroExch.Document.7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548680"/>
                        <a:ext cx="4325120" cy="61206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920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2962672" cy="11430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Rovina obecná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11760" y="1412776"/>
            <a:ext cx="2808312" cy="504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výška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7725715"/>
              </p:ext>
            </p:extLst>
          </p:nvPr>
        </p:nvGraphicFramePr>
        <p:xfrm>
          <a:off x="3851920" y="336279"/>
          <a:ext cx="4464496" cy="6317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Acrobat Document" r:id="rId3" imgW="7556400" imgH="10710000" progId="AcroExch.Document.7">
                  <p:embed/>
                </p:oleObj>
              </mc:Choice>
              <mc:Fallback>
                <p:oleObj name="Acrobat Document" r:id="rId3" imgW="7556400" imgH="10710000" progId="AcroExch.Document.7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336279"/>
                        <a:ext cx="4464496" cy="63179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774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2962672" cy="11430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Rovina obecná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11760" y="1412776"/>
            <a:ext cx="2808312" cy="504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viditelnost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8291512"/>
              </p:ext>
            </p:extLst>
          </p:nvPr>
        </p:nvGraphicFramePr>
        <p:xfrm>
          <a:off x="3995936" y="332656"/>
          <a:ext cx="4320480" cy="6114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Acrobat Document" r:id="rId3" imgW="7556400" imgH="10710000" progId="AcroExch.Document.7">
                  <p:embed/>
                </p:oleObj>
              </mc:Choice>
              <mc:Fallback>
                <p:oleObj name="Acrobat Document" r:id="rId3" imgW="7556400" imgH="10710000" progId="AcroExch.Document.7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332656"/>
                        <a:ext cx="4320480" cy="6114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495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3096344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 smtClean="0">
                <a:latin typeface="Calibri" pitchFamily="34" charset="0"/>
              </a:rPr>
              <a:t>kol.: Slovník školské matematiky. 1. vydání. Praha: Státní pedagogické nakladatelství n. p., 1981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>SUCHOHRADSKÝ O.:  </a:t>
            </a:r>
            <a:r>
              <a:rPr lang="cs-CZ" sz="2000" i="1" dirty="0"/>
              <a:t>Cvičení z deskriptivní geometrie</a:t>
            </a:r>
            <a:r>
              <a:rPr lang="cs-CZ" sz="2000" dirty="0"/>
              <a:t>. 1. vydání. Hradec Králové : Pedagogická fakulta v Hradci Králové, 1977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58418"/>
          </a:xfrm>
        </p:spPr>
        <p:txBody>
          <a:bodyPr>
            <a:normAutofit/>
          </a:bodyPr>
          <a:lstStyle/>
          <a:p>
            <a:r>
              <a:rPr lang="cs-CZ" sz="4800" dirty="0" err="1" smtClean="0"/>
              <a:t>Mongeovo</a:t>
            </a:r>
            <a:r>
              <a:rPr lang="cs-CZ" sz="4800" dirty="0" smtClean="0"/>
              <a:t> promítání</a:t>
            </a:r>
            <a:br>
              <a:rPr lang="cs-CZ" sz="4800" dirty="0" smtClean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3600" dirty="0" smtClean="0"/>
              <a:t>pravoúhlé promítání na dvě navzájem kolmé průmětny </a:t>
            </a:r>
            <a:endParaRPr lang="cs-CZ" sz="36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293096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p</a:t>
            </a:r>
            <a:r>
              <a:rPr lang="cs-CZ" sz="3600" dirty="0" smtClean="0"/>
              <a:t>ůdorys × nárys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73049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Průmět jehlanu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0610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 smtClean="0"/>
              <a:t>podstava</a:t>
            </a:r>
          </a:p>
          <a:p>
            <a:pPr marL="0" indent="0" algn="ctr">
              <a:buNone/>
            </a:pPr>
            <a:r>
              <a:rPr lang="cs-CZ" sz="4800" dirty="0"/>
              <a:t>v</a:t>
            </a:r>
            <a:r>
              <a:rPr lang="cs-CZ" sz="4800" dirty="0" smtClean="0"/>
              <a:t>ýška</a:t>
            </a:r>
          </a:p>
          <a:p>
            <a:pPr marL="0" indent="0" algn="ctr">
              <a:buNone/>
            </a:pPr>
            <a:r>
              <a:rPr lang="cs-CZ" sz="4800" dirty="0" smtClean="0"/>
              <a:t>viditelnost </a:t>
            </a:r>
          </a:p>
          <a:p>
            <a:pPr marL="0" indent="0" algn="ctr">
              <a:buNone/>
            </a:pPr>
            <a:r>
              <a:rPr lang="cs-CZ" sz="2000" dirty="0"/>
              <a:t>viditelné hrany – plná </a:t>
            </a:r>
            <a:r>
              <a:rPr lang="cs-CZ" sz="2000" dirty="0" smtClean="0"/>
              <a:t>čára</a:t>
            </a:r>
          </a:p>
          <a:p>
            <a:pPr marL="0" indent="0" algn="ctr">
              <a:buNone/>
            </a:pPr>
            <a:r>
              <a:rPr lang="cs-CZ" sz="2000" dirty="0" smtClean="0"/>
              <a:t>neviditelné </a:t>
            </a:r>
            <a:r>
              <a:rPr lang="cs-CZ" sz="2000" dirty="0"/>
              <a:t>hrany – čárkovaná čára  </a:t>
            </a:r>
          </a:p>
          <a:p>
            <a:pPr marL="0" indent="0" algn="ctr">
              <a:buNone/>
            </a:pPr>
            <a:endParaRPr lang="cs-CZ" sz="4800" dirty="0" smtClean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29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Průmět jehlanu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/>
              <a:t>p</a:t>
            </a:r>
            <a:r>
              <a:rPr lang="cs-CZ" dirty="0" smtClean="0"/>
              <a:t>oloha podstavy vzhledem k průmětně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Podstava může být v rovině</a:t>
            </a:r>
          </a:p>
          <a:p>
            <a:pPr marL="0" indent="0">
              <a:buNone/>
            </a:pPr>
            <a:r>
              <a:rPr lang="cs-CZ" sz="3600" dirty="0" smtClean="0"/>
              <a:t>	1) rovnoběžné s průmětnou</a:t>
            </a:r>
          </a:p>
          <a:p>
            <a:pPr marL="0" indent="0">
              <a:buNone/>
            </a:pPr>
            <a:r>
              <a:rPr lang="cs-CZ" sz="3600" dirty="0" smtClean="0"/>
              <a:t>	2) kolmé k průmětně</a:t>
            </a:r>
          </a:p>
          <a:p>
            <a:pPr marL="0" indent="0">
              <a:buNone/>
            </a:pPr>
            <a:r>
              <a:rPr lang="cs-CZ" sz="3600" dirty="0" smtClean="0"/>
              <a:t>	3) obecné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37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800" dirty="0" smtClean="0"/>
              <a:t>Rovina podstavy</a:t>
            </a:r>
            <a:br>
              <a:rPr lang="cs-CZ" sz="4800" dirty="0" smtClean="0"/>
            </a:br>
            <a:r>
              <a:rPr lang="cs-CZ" sz="4800" dirty="0" smtClean="0"/>
              <a:t> rovnoběžná s průmětnou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2060848"/>
            <a:ext cx="7355160" cy="384502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 smtClean="0"/>
              <a:t>Podstava</a:t>
            </a:r>
            <a:r>
              <a:rPr lang="cs-CZ" dirty="0" smtClean="0"/>
              <a:t>…jeden průmět ve skutečné velikosti, druhý průmět – úsečka rovnoběžná s osou x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Výška</a:t>
            </a:r>
            <a:r>
              <a:rPr lang="cs-CZ" dirty="0" smtClean="0"/>
              <a:t>… jeden průmět ve skutečné velikosti, druhý průmět - nulová </a:t>
            </a:r>
            <a:endParaRPr lang="cs-CZ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Jedním průmětem jehlanu je mnohoúhelník podstavy ve skutečné velikosti, druhým průmětem je trojúhelník.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714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Rovina podstavy</a:t>
            </a:r>
            <a:r>
              <a:rPr lang="cs-CZ" sz="2800" dirty="0"/>
              <a:t> </a:t>
            </a:r>
            <a:r>
              <a:rPr lang="cs-CZ" sz="2800" dirty="0" smtClean="0"/>
              <a:t>rovnoběžná s průmětnou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007920"/>
            <a:ext cx="4104456" cy="1997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Pravidelný čtyřboký jehlan ABCDV s postavou v půdorysně.</a:t>
            </a:r>
          </a:p>
          <a:p>
            <a:pPr marL="0" indent="0">
              <a:buNone/>
            </a:pPr>
            <a:r>
              <a:rPr lang="cs-CZ" sz="2400" dirty="0" smtClean="0"/>
              <a:t>A </a:t>
            </a:r>
            <a:r>
              <a:rPr lang="en-US" sz="2400" dirty="0" smtClean="0"/>
              <a:t>[</a:t>
            </a:r>
            <a:r>
              <a:rPr lang="cs-CZ" sz="2400" dirty="0" smtClean="0"/>
              <a:t>4,1,0</a:t>
            </a:r>
            <a:r>
              <a:rPr lang="en-US" sz="2400" dirty="0" smtClean="0"/>
              <a:t>], </a:t>
            </a:r>
            <a:r>
              <a:rPr lang="cs-CZ" sz="2400" dirty="0" smtClean="0"/>
              <a:t>C</a:t>
            </a:r>
            <a:r>
              <a:rPr lang="en-US" sz="2400" dirty="0" smtClean="0"/>
              <a:t>[</a:t>
            </a:r>
            <a:r>
              <a:rPr lang="cs-CZ" sz="2400" dirty="0" smtClean="0"/>
              <a:t>-2,6,0</a:t>
            </a:r>
            <a:r>
              <a:rPr lang="en-US" sz="2400" dirty="0" smtClean="0"/>
              <a:t>]</a:t>
            </a:r>
            <a:r>
              <a:rPr lang="cs-CZ" sz="2400" dirty="0" smtClean="0"/>
              <a:t> v= 4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572000" y="1988840"/>
            <a:ext cx="4248472" cy="2304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sz="2400" dirty="0" smtClean="0"/>
              <a:t>Pravidelný šestiboký jehlan ABCDEFV s postavou v nárysně.</a:t>
            </a:r>
          </a:p>
          <a:p>
            <a:pPr marL="0" indent="0">
              <a:buFont typeface="Arial" pitchFamily="34" charset="0"/>
              <a:buNone/>
            </a:pPr>
            <a:r>
              <a:rPr lang="cs-CZ" sz="2400" dirty="0" smtClean="0"/>
              <a:t>A </a:t>
            </a:r>
            <a:r>
              <a:rPr lang="en-US" sz="2400" dirty="0" smtClean="0"/>
              <a:t>[</a:t>
            </a:r>
            <a:r>
              <a:rPr lang="cs-CZ" sz="2400" dirty="0" smtClean="0"/>
              <a:t>4,1,0</a:t>
            </a:r>
            <a:r>
              <a:rPr lang="en-US" sz="2400" dirty="0" smtClean="0"/>
              <a:t>], </a:t>
            </a:r>
            <a:r>
              <a:rPr lang="cs-CZ" sz="2400" dirty="0" smtClean="0"/>
              <a:t>C</a:t>
            </a:r>
            <a:r>
              <a:rPr lang="en-US" sz="2400" dirty="0" smtClean="0"/>
              <a:t>[</a:t>
            </a:r>
            <a:r>
              <a:rPr lang="cs-CZ" sz="2400" dirty="0" smtClean="0"/>
              <a:t>-2,6,0</a:t>
            </a:r>
            <a:r>
              <a:rPr lang="en-US" sz="2400" dirty="0" smtClean="0"/>
              <a:t>]</a:t>
            </a:r>
            <a:r>
              <a:rPr lang="cs-CZ" sz="2400" dirty="0" smtClean="0"/>
              <a:t> v=6</a:t>
            </a:r>
          </a:p>
        </p:txBody>
      </p:sp>
    </p:spTree>
    <p:extLst>
      <p:ext uri="{BB962C8B-B14F-4D97-AF65-F5344CB8AC3E}">
        <p14:creationId xmlns:p14="http://schemas.microsoft.com/office/powerpoint/2010/main" val="356890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0546115"/>
              </p:ext>
            </p:extLst>
          </p:nvPr>
        </p:nvGraphicFramePr>
        <p:xfrm>
          <a:off x="561975" y="595313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1975" y="595313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9498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800" dirty="0" smtClean="0"/>
              <a:t>Rovina podstavy</a:t>
            </a:r>
            <a:br>
              <a:rPr lang="cs-CZ" sz="4800" dirty="0" smtClean="0"/>
            </a:br>
            <a:r>
              <a:rPr lang="cs-CZ" sz="4800" dirty="0" smtClean="0"/>
              <a:t> kolmá k průmětně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2060848"/>
            <a:ext cx="7355160" cy="38450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Podstava</a:t>
            </a:r>
            <a:r>
              <a:rPr lang="cs-CZ" dirty="0" smtClean="0"/>
              <a:t>…jeden průmět úsečka, druhý průmět zkreslený n-úhelník (skutečná velikost pomocí sklopení)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Výška</a:t>
            </a:r>
            <a:r>
              <a:rPr lang="cs-CZ" dirty="0" smtClean="0"/>
              <a:t>… jeden průmět ve skutečné velikosti, druhý průmět zkreslená </a:t>
            </a:r>
            <a:endParaRPr lang="cs-CZ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Jedním průmětem je trojúhelník.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927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Rovina podstavy</a:t>
            </a:r>
            <a:r>
              <a:rPr lang="cs-CZ" sz="2800" dirty="0"/>
              <a:t> </a:t>
            </a:r>
            <a:r>
              <a:rPr lang="cs-CZ" sz="2800" dirty="0" smtClean="0"/>
              <a:t>kolmá k průmětně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988840"/>
            <a:ext cx="4032448" cy="2736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Pravidelný trojboký jehlan ABCV s postavou v rovině kolmé k půdorysně.</a:t>
            </a:r>
          </a:p>
          <a:p>
            <a:pPr marL="0" indent="0">
              <a:buNone/>
            </a:pPr>
            <a:r>
              <a:rPr lang="cs-CZ" sz="2400" dirty="0" smtClean="0"/>
              <a:t>A </a:t>
            </a:r>
            <a:r>
              <a:rPr lang="en-US" sz="2400" dirty="0" smtClean="0"/>
              <a:t>[</a:t>
            </a:r>
            <a:r>
              <a:rPr lang="cs-CZ" sz="2400" dirty="0" smtClean="0"/>
              <a:t>2,1,1</a:t>
            </a:r>
            <a:r>
              <a:rPr lang="en-US" sz="2400" dirty="0" smtClean="0"/>
              <a:t>], </a:t>
            </a:r>
            <a:r>
              <a:rPr lang="cs-CZ" sz="2400" dirty="0" smtClean="0"/>
              <a:t>C</a:t>
            </a:r>
            <a:r>
              <a:rPr lang="en-US" sz="2400" dirty="0" smtClean="0"/>
              <a:t>[</a:t>
            </a:r>
            <a:r>
              <a:rPr lang="cs-CZ" sz="2400" dirty="0" smtClean="0"/>
              <a:t>-2,4,6</a:t>
            </a:r>
            <a:r>
              <a:rPr lang="en-US" sz="2400" dirty="0" smtClean="0"/>
              <a:t>]</a:t>
            </a:r>
            <a:r>
              <a:rPr lang="cs-CZ" sz="2400" dirty="0" smtClean="0"/>
              <a:t> v = 7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780136" y="1988840"/>
            <a:ext cx="3744416" cy="2664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cs-CZ" sz="2400" dirty="0" smtClean="0"/>
              <a:t>Pravidelný čtyřboký jehlan ABCDV s postavou v rovině kolmé k nárysně.</a:t>
            </a:r>
          </a:p>
          <a:p>
            <a:pPr marL="0" indent="0">
              <a:buFont typeface="Arial" pitchFamily="34" charset="0"/>
              <a:buNone/>
            </a:pPr>
            <a:r>
              <a:rPr lang="cs-CZ" sz="2400" dirty="0" smtClean="0"/>
              <a:t>A </a:t>
            </a:r>
            <a:r>
              <a:rPr lang="en-US" sz="2400" dirty="0" smtClean="0"/>
              <a:t>[</a:t>
            </a:r>
            <a:r>
              <a:rPr lang="cs-CZ" sz="2400" dirty="0" smtClean="0"/>
              <a:t>2,1,1</a:t>
            </a:r>
            <a:r>
              <a:rPr lang="en-US" sz="2400" dirty="0" smtClean="0"/>
              <a:t>], </a:t>
            </a:r>
            <a:r>
              <a:rPr lang="cs-CZ" sz="2400" dirty="0" smtClean="0"/>
              <a:t>C</a:t>
            </a:r>
            <a:r>
              <a:rPr lang="en-US" sz="2400" dirty="0" smtClean="0"/>
              <a:t>[</a:t>
            </a:r>
            <a:r>
              <a:rPr lang="cs-CZ" sz="2400" dirty="0" smtClean="0"/>
              <a:t>-4,4,3</a:t>
            </a:r>
            <a:r>
              <a:rPr lang="en-US" sz="2400" dirty="0" smtClean="0"/>
              <a:t>]</a:t>
            </a:r>
            <a:r>
              <a:rPr lang="cs-CZ" sz="2400" dirty="0" smtClean="0"/>
              <a:t> v </a:t>
            </a:r>
            <a:r>
              <a:rPr lang="cs-CZ" sz="2400" smtClean="0"/>
              <a:t>= 7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139148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theme/theme1.xml><?xml version="1.0" encoding="utf-8"?>
<a:theme xmlns:a="http://schemas.openxmlformats.org/drawingml/2006/main" name="Motiv systému Office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</TotalTime>
  <Words>401</Words>
  <Application>Microsoft Office PowerPoint</Application>
  <PresentationFormat>Předvádění na obrazovce (4:3)</PresentationFormat>
  <Paragraphs>77</Paragraphs>
  <Slides>16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16</vt:i4>
      </vt:variant>
    </vt:vector>
  </HeadingPairs>
  <TitlesOfParts>
    <vt:vector size="19" baseType="lpstr">
      <vt:lpstr>Motiv systému Office</vt:lpstr>
      <vt:lpstr>Acrobat Document</vt:lpstr>
      <vt:lpstr>Adobe Acrobat Document</vt:lpstr>
      <vt:lpstr>JEHLAN Mongeovo promítání  </vt:lpstr>
      <vt:lpstr>Mongeovo promítání  pravoúhlé promítání na dvě navzájem kolmé průmětny </vt:lpstr>
      <vt:lpstr>Průmět jehlanu </vt:lpstr>
      <vt:lpstr>Průmět jehlanu </vt:lpstr>
      <vt:lpstr>Rovina podstavy  rovnoběžná s průmětnou </vt:lpstr>
      <vt:lpstr>Rovina podstavy rovnoběžná s průmětnou </vt:lpstr>
      <vt:lpstr>Prezentace aplikace PowerPoint</vt:lpstr>
      <vt:lpstr>Rovina podstavy  kolmá k průmětně </vt:lpstr>
      <vt:lpstr>Rovina podstavy kolmá k průmětně </vt:lpstr>
      <vt:lpstr>Prezentace aplikace PowerPoint</vt:lpstr>
      <vt:lpstr>Rovina podstavy  obecná </vt:lpstr>
      <vt:lpstr>Rovina obecná </vt:lpstr>
      <vt:lpstr>Rovina obecná </vt:lpstr>
      <vt:lpstr>Rovina obecná </vt:lpstr>
      <vt:lpstr>Rovina obecná </vt:lpstr>
      <vt:lpstr>Pokud není uvedeno jinak, použitý materiál je z vlastních zdrojů autora.   Zdroje:  POMYKALOVÁ, E.: Deskriptivní pro střední školy. 1. vydání. Praha: Prometheus, 2010. ISBN 978-80-7196-400-1. kol.: Slovník školské matematiky. 1. vydání. Praha: Státní pedagogické nakladatelství n. p., 1981 SUCHOHRADSKÝ O.:  Cvičení z deskriptivní geometrie. 1. vydání. Hradec Králové : Pedagogická fakulta v Hradci Králové, 1977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54</cp:revision>
  <dcterms:created xsi:type="dcterms:W3CDTF">2013-08-27T05:25:40Z</dcterms:created>
  <dcterms:modified xsi:type="dcterms:W3CDTF">2014-03-10T08:24:25Z</dcterms:modified>
</cp:coreProperties>
</file>