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79" r:id="rId4"/>
    <p:sldId id="277" r:id="rId5"/>
    <p:sldId id="278" r:id="rId6"/>
    <p:sldId id="270" r:id="rId7"/>
    <p:sldId id="280" r:id="rId8"/>
    <p:sldId id="281" r:id="rId9"/>
    <p:sldId id="271" r:id="rId10"/>
    <p:sldId id="275" r:id="rId11"/>
    <p:sldId id="276" r:id="rId12"/>
    <p:sldId id="269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D4429-D76E-4C55-9BAC-0B92BD765917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ADAB1-11B8-43A2-BC68-EEE55B759E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25617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Gymnázium B. Němcové Hradec Králové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7B231-B157-4638-94AD-77FE4917CE8F}" type="datetimeFigureOut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4E054-DDBA-4030-8AC5-603D7B32C76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5618431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Úvod do studia deskriptivní geometrie</a:t>
            </a:r>
            <a:endParaRPr lang="cs-CZ"/>
          </a:p>
        </p:txBody>
      </p:sp>
      <p:sp>
        <p:nvSpPr>
          <p:cNvPr id="6" name="Zástupný symbol pro záhlaví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cs-CZ" smtClean="0"/>
              <a:t>Gymnázium B. Němcové Hradec Králové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2749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DE44D-F179-4AB5-A362-0E8BB942156F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814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F4F02-2A42-4770-9825-5D44E04BDC5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6874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DF6B3-BFA7-4CFE-8B14-C754A97844FC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8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6186D-2517-415E-8A08-03BF7BD8680E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60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9F760-FBC2-4439-9A27-CC2A1FFEFB13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1197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88EFB-C0AD-4E3D-8A59-D75C36DE18A7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490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9F243-9E39-4FC5-B14C-82FAD37A182C}" type="datetime1">
              <a:rPr lang="cs-CZ" smtClean="0"/>
              <a:t>18.2.2014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7026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24DCF-AA85-48FA-B620-4B1984016AA4}" type="datetime1">
              <a:rPr lang="cs-CZ" smtClean="0"/>
              <a:t>18.2.2014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021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388D8-8E81-4109-9C7F-BF1999FABC2C}" type="datetime1">
              <a:rPr lang="cs-CZ" smtClean="0"/>
              <a:t>18.2.2014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001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12CC0-E5B0-4746-BE33-45627ECD8239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192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CEE34-4F8F-4FC8-9637-D4891BCAF1A5}" type="datetime1">
              <a:rPr lang="cs-CZ" smtClean="0"/>
              <a:t>18.2.2014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34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6788-F2C5-413C-BB85-B4F3A27FE2B5}" type="datetime1">
              <a:rPr lang="cs-CZ" smtClean="0"/>
              <a:t>18.2.2014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47B85-CFEA-44D4-B1CC-C20F3764888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080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15616" y="4209932"/>
            <a:ext cx="7772400" cy="1470025"/>
          </a:xfrm>
        </p:spPr>
        <p:txBody>
          <a:bodyPr/>
          <a:lstStyle/>
          <a:p>
            <a:r>
              <a:rPr lang="cs-CZ" dirty="0" smtClean="0"/>
              <a:t>KÓTOVANÉ PROMÍTÁNÍ</a:t>
            </a:r>
            <a:br>
              <a:rPr lang="cs-CZ" dirty="0" smtClean="0"/>
            </a:br>
            <a:r>
              <a:rPr lang="cs-CZ" dirty="0" smtClean="0"/>
              <a:t>otočení roviny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548680"/>
            <a:ext cx="1368152" cy="366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77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Neřešené příklady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Sestrojte </a:t>
            </a:r>
            <a:r>
              <a:rPr lang="cs-CZ" dirty="0" smtClean="0"/>
              <a:t>průmět pravidelného šestiúhelníku ABCDEF, který leží v rovině kolmé k průmětně.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/>
              <a:t>[</a:t>
            </a:r>
            <a:r>
              <a:rPr lang="cs-CZ" dirty="0" smtClean="0"/>
              <a:t>-2.5, 1, </a:t>
            </a:r>
            <a:r>
              <a:rPr lang="cs-CZ" dirty="0"/>
              <a:t>1</a:t>
            </a:r>
            <a:r>
              <a:rPr lang="en-US" dirty="0" smtClean="0"/>
              <a:t>]</a:t>
            </a:r>
            <a:r>
              <a:rPr lang="cs-CZ" dirty="0"/>
              <a:t>, B</a:t>
            </a:r>
            <a:r>
              <a:rPr lang="en-US" dirty="0"/>
              <a:t> </a:t>
            </a:r>
            <a:r>
              <a:rPr lang="en-US" dirty="0" smtClean="0"/>
              <a:t>[</a:t>
            </a:r>
            <a:r>
              <a:rPr lang="cs-CZ" dirty="0" smtClean="0"/>
              <a:t>-5, </a:t>
            </a:r>
            <a:r>
              <a:rPr lang="cs-CZ" dirty="0"/>
              <a:t>3</a:t>
            </a:r>
            <a:r>
              <a:rPr lang="cs-CZ" dirty="0" smtClean="0"/>
              <a:t>, </a:t>
            </a:r>
            <a:r>
              <a:rPr lang="cs-CZ" dirty="0"/>
              <a:t>3</a:t>
            </a:r>
            <a:r>
              <a:rPr lang="en-US" dirty="0" smtClean="0"/>
              <a:t>]</a:t>
            </a: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Sestrojte </a:t>
            </a:r>
            <a:r>
              <a:rPr lang="cs-CZ" dirty="0" smtClean="0"/>
              <a:t>průmět pravidelného pětiúhelníku ABCDEF, který leží v rovině </a:t>
            </a:r>
            <a:r>
              <a:rPr lang="el-GR" dirty="0" smtClean="0"/>
              <a:t>α</a:t>
            </a:r>
            <a:r>
              <a:rPr lang="cs-CZ" dirty="0" smtClean="0"/>
              <a:t>. S je jeho střed.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A </a:t>
            </a:r>
            <a:r>
              <a:rPr lang="en-US" dirty="0" smtClean="0"/>
              <a:t>[</a:t>
            </a:r>
            <a:r>
              <a:rPr lang="cs-CZ" dirty="0"/>
              <a:t>2</a:t>
            </a:r>
            <a:r>
              <a:rPr lang="cs-CZ" dirty="0" smtClean="0"/>
              <a:t>, </a:t>
            </a:r>
            <a:r>
              <a:rPr lang="cs-CZ" dirty="0"/>
              <a:t>5</a:t>
            </a:r>
            <a:r>
              <a:rPr lang="cs-CZ" dirty="0" smtClean="0"/>
              <a:t>, </a:t>
            </a:r>
            <a:r>
              <a:rPr lang="cs-CZ" dirty="0"/>
              <a:t>?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cs-CZ" dirty="0" smtClean="0"/>
              <a:t>S</a:t>
            </a:r>
            <a:r>
              <a:rPr lang="en-US" dirty="0" smtClean="0"/>
              <a:t> [</a:t>
            </a:r>
            <a:r>
              <a:rPr lang="cs-CZ" dirty="0" smtClean="0"/>
              <a:t>-2, 5, ?</a:t>
            </a:r>
            <a:r>
              <a:rPr lang="en-US" dirty="0" smtClean="0"/>
              <a:t>]</a:t>
            </a:r>
            <a:r>
              <a:rPr lang="cs-CZ" dirty="0"/>
              <a:t>, </a:t>
            </a:r>
            <a:r>
              <a:rPr lang="el-GR" dirty="0" smtClean="0"/>
              <a:t>α</a:t>
            </a:r>
            <a:r>
              <a:rPr lang="cs-CZ" dirty="0" smtClean="0"/>
              <a:t>(-2, -2, 2)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570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075240" cy="850106"/>
          </a:xfrm>
        </p:spPr>
        <p:txBody>
          <a:bodyPr>
            <a:normAutofit/>
          </a:bodyPr>
          <a:lstStyle/>
          <a:p>
            <a:r>
              <a:rPr lang="cs-CZ" sz="3600" dirty="0" smtClean="0"/>
              <a:t>Výsledky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525963"/>
          </a:xfrm>
        </p:spPr>
        <p:txBody>
          <a:bodyPr>
            <a:normAutofit/>
          </a:bodyPr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0187785"/>
              </p:ext>
            </p:extLst>
          </p:nvPr>
        </p:nvGraphicFramePr>
        <p:xfrm>
          <a:off x="683568" y="908720"/>
          <a:ext cx="8020050" cy="566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83568" y="908720"/>
                        <a:ext cx="8020050" cy="56673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0166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cs-CZ" sz="2000" dirty="0"/>
              <a:t>Pokud není uvedeno jinak, použitý materiál je z vlastních zdrojů </a:t>
            </a:r>
            <a:r>
              <a:rPr lang="cs-CZ" sz="2000" dirty="0" smtClean="0"/>
              <a:t>autora. 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Zdroje</a:t>
            </a:r>
            <a:r>
              <a:rPr lang="cs-CZ" sz="2000" dirty="0"/>
              <a:t>: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POMYKALOVÁ, E.: </a:t>
            </a:r>
            <a:r>
              <a:rPr lang="cs-CZ" sz="2000" i="1" dirty="0" smtClean="0"/>
              <a:t>Deskriptivní pro </a:t>
            </a:r>
            <a:r>
              <a:rPr lang="cs-CZ" sz="2000" i="1" dirty="0"/>
              <a:t>střední školy</a:t>
            </a:r>
            <a:r>
              <a:rPr lang="cs-CZ" sz="2000" dirty="0"/>
              <a:t>. 1. vydání. Praha: Prometheus, </a:t>
            </a:r>
            <a:r>
              <a:rPr lang="cs-CZ" sz="2000" dirty="0" smtClean="0"/>
              <a:t>2010. </a:t>
            </a:r>
            <a:r>
              <a:rPr lang="cs-CZ" sz="2000" dirty="0"/>
              <a:t>ISBN </a:t>
            </a:r>
            <a:r>
              <a:rPr lang="cs-CZ" sz="2000" dirty="0" smtClean="0"/>
              <a:t>978-80-7196-400-1.</a:t>
            </a:r>
            <a:r>
              <a:rPr lang="cs-CZ" sz="2000" dirty="0">
                <a:latin typeface="Calibri" pitchFamily="34" charset="0"/>
              </a:rPr>
              <a:t/>
            </a:r>
            <a:br>
              <a:rPr lang="cs-CZ" sz="2000" dirty="0">
                <a:latin typeface="Calibri" pitchFamily="34" charset="0"/>
              </a:rPr>
            </a:br>
            <a:r>
              <a:rPr lang="cs-CZ" sz="2000" dirty="0"/>
              <a:t/>
            </a:r>
            <a:br>
              <a:rPr lang="cs-CZ" sz="2000" dirty="0"/>
            </a:br>
            <a:endParaRPr lang="cs-CZ" sz="20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80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229600" cy="3600400"/>
          </a:xfrm>
        </p:spPr>
        <p:txBody>
          <a:bodyPr>
            <a:normAutofit/>
          </a:bodyPr>
          <a:lstStyle/>
          <a:p>
            <a:r>
              <a:rPr lang="cs-CZ" dirty="0"/>
              <a:t>ř</a:t>
            </a:r>
            <a:r>
              <a:rPr lang="cs-CZ" dirty="0" smtClean="0"/>
              <a:t>ešení rovinných úloh v dané rovině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611560" y="3573016"/>
            <a:ext cx="8229600" cy="2016224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růměty v kótovaném promítání zkreslené</a:t>
            </a:r>
          </a:p>
          <a:p>
            <a:r>
              <a:rPr lang="cs-CZ" dirty="0" smtClean="0"/>
              <a:t>je třeba vidět rovinu a útvary v ní ve skutečné velikosti </a:t>
            </a:r>
          </a:p>
        </p:txBody>
      </p:sp>
    </p:spTree>
    <p:extLst>
      <p:ext uri="{BB962C8B-B14F-4D97-AF65-F5344CB8AC3E}">
        <p14:creationId xmlns:p14="http://schemas.microsoft.com/office/powerpoint/2010/main" val="874536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ROVNOBĚŽNÁ </a:t>
            </a:r>
            <a:r>
              <a:rPr lang="cs-CZ" sz="3600" dirty="0" smtClean="0"/>
              <a:t>s průmětnou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/>
              <a:t>n</a:t>
            </a:r>
            <a:r>
              <a:rPr lang="cs-CZ" sz="5400" dirty="0" smtClean="0"/>
              <a:t>ezkreslí se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509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KOLMÁ</a:t>
            </a:r>
            <a:r>
              <a:rPr lang="cs-CZ" sz="3600" dirty="0" smtClean="0"/>
              <a:t> k průmětně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43808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 smtClean="0"/>
              <a:t>SKLOPENÍ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3580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/>
              <a:t>r</a:t>
            </a:r>
            <a:r>
              <a:rPr lang="cs-CZ" sz="3600" dirty="0" smtClean="0"/>
              <a:t>ovina </a:t>
            </a:r>
            <a:r>
              <a:rPr lang="cs-CZ" sz="3600" b="1" dirty="0" smtClean="0"/>
              <a:t>OBECNÁ</a:t>
            </a:r>
            <a:r>
              <a:rPr lang="cs-CZ" sz="3600" dirty="0" smtClean="0"/>
              <a:t> 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347864" y="2708920"/>
            <a:ext cx="3466728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5400" dirty="0" smtClean="0"/>
              <a:t>OTOČENÍ</a:t>
            </a:r>
            <a:endParaRPr lang="cs-CZ" sz="54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576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0"/>
            <a:ext cx="8352928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Sklopení roviny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7920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2400" dirty="0" smtClean="0"/>
              <a:t>Sestrojte průmět čtverce ABCD, který leží v rovině </a:t>
            </a:r>
            <a:r>
              <a:rPr lang="el-GR" sz="2400" dirty="0" smtClean="0"/>
              <a:t>α</a:t>
            </a:r>
            <a:r>
              <a:rPr lang="cs-CZ" sz="2400" dirty="0" smtClean="0"/>
              <a:t> (6, 4, ∞).</a:t>
            </a:r>
          </a:p>
          <a:p>
            <a:pPr marL="0" indent="0">
              <a:buNone/>
            </a:pPr>
            <a:r>
              <a:rPr lang="cs-CZ" sz="2400" dirty="0" smtClean="0"/>
              <a:t> A </a:t>
            </a:r>
            <a:r>
              <a:rPr lang="en-US" sz="2400" dirty="0" smtClean="0"/>
              <a:t>[</a:t>
            </a:r>
            <a:r>
              <a:rPr lang="cs-CZ" sz="2400" dirty="0" smtClean="0"/>
              <a:t>4, ?, 2</a:t>
            </a:r>
            <a:r>
              <a:rPr lang="en-US" sz="2400" dirty="0" smtClean="0"/>
              <a:t>]</a:t>
            </a:r>
            <a:r>
              <a:rPr lang="cs-CZ" sz="2400" dirty="0" smtClean="0"/>
              <a:t>, C</a:t>
            </a:r>
            <a:r>
              <a:rPr lang="en-US" sz="2400" dirty="0" smtClean="0"/>
              <a:t> [</a:t>
            </a:r>
            <a:r>
              <a:rPr lang="cs-CZ" sz="2400" dirty="0" smtClean="0"/>
              <a:t>-3, </a:t>
            </a:r>
            <a:r>
              <a:rPr lang="cs-CZ" sz="2400" dirty="0"/>
              <a:t>?</a:t>
            </a:r>
            <a:r>
              <a:rPr lang="cs-CZ" sz="2400" dirty="0" smtClean="0"/>
              <a:t>, 4</a:t>
            </a:r>
            <a:r>
              <a:rPr lang="en-US" sz="2400" dirty="0" smtClean="0"/>
              <a:t>]</a:t>
            </a:r>
            <a:r>
              <a:rPr lang="cs-CZ" dirty="0"/>
              <a:t>.</a:t>
            </a:r>
            <a:endParaRPr lang="cs-CZ" sz="2400" dirty="0" smtClean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2791391"/>
              </p:ext>
            </p:extLst>
          </p:nvPr>
        </p:nvGraphicFramePr>
        <p:xfrm>
          <a:off x="1187624" y="1484784"/>
          <a:ext cx="7056784" cy="49866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Acrobat Document" r:id="rId3" imgW="8019810" imgH="5667285" progId="AcroExch.Document.7">
                  <p:embed/>
                </p:oleObj>
              </mc:Choice>
              <mc:Fallback>
                <p:oleObj name="Acrobat Document" r:id="rId3" imgW="8019810" imgH="566728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484784"/>
                        <a:ext cx="7056784" cy="49866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5243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6624736" cy="936104"/>
          </a:xfrm>
        </p:spPr>
        <p:txBody>
          <a:bodyPr>
            <a:normAutofit/>
          </a:bodyPr>
          <a:lstStyle/>
          <a:p>
            <a:r>
              <a:rPr lang="cs-CZ" sz="3600" dirty="0" smtClean="0"/>
              <a:t>Otočení bodu (roviny)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112045"/>
              </p:ext>
            </p:extLst>
          </p:nvPr>
        </p:nvGraphicFramePr>
        <p:xfrm>
          <a:off x="1043608" y="1340768"/>
          <a:ext cx="7128388" cy="50198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340768"/>
                        <a:ext cx="7128388" cy="501982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302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20880" cy="792088"/>
          </a:xfrm>
        </p:spPr>
        <p:txBody>
          <a:bodyPr>
            <a:normAutofit/>
          </a:bodyPr>
          <a:lstStyle/>
          <a:p>
            <a:r>
              <a:rPr lang="cs-CZ" sz="3600" dirty="0" smtClean="0"/>
              <a:t>Čtverec v obecné rovině</a:t>
            </a:r>
            <a:endParaRPr lang="cs-CZ" sz="360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323528" y="908720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Sestrojte průmět čtverce ABCD, který leží v rovině </a:t>
            </a:r>
            <a:r>
              <a:rPr lang="el-GR" sz="2400" dirty="0"/>
              <a:t>α</a:t>
            </a:r>
            <a:r>
              <a:rPr lang="cs-CZ" sz="2400" dirty="0"/>
              <a:t> (6, 4, </a:t>
            </a:r>
            <a:r>
              <a:rPr lang="cs-CZ" sz="2400" dirty="0" smtClean="0"/>
              <a:t>3).</a:t>
            </a:r>
            <a:endParaRPr lang="cs-CZ" sz="2400" dirty="0"/>
          </a:p>
          <a:p>
            <a:pPr marL="0" indent="0">
              <a:buNone/>
            </a:pPr>
            <a:r>
              <a:rPr lang="cs-CZ" sz="2400" dirty="0"/>
              <a:t> A </a:t>
            </a:r>
            <a:r>
              <a:rPr lang="en-US" sz="2400" dirty="0" smtClean="0"/>
              <a:t>[</a:t>
            </a:r>
            <a:r>
              <a:rPr lang="cs-CZ" sz="2400" dirty="0" smtClean="0"/>
              <a:t>3, 3, ?</a:t>
            </a:r>
            <a:r>
              <a:rPr lang="en-US" sz="2400" dirty="0" smtClean="0"/>
              <a:t>]</a:t>
            </a:r>
            <a:r>
              <a:rPr lang="cs-CZ" sz="2400" dirty="0"/>
              <a:t>, C</a:t>
            </a:r>
            <a:r>
              <a:rPr lang="en-US" sz="2400" dirty="0"/>
              <a:t> [</a:t>
            </a:r>
            <a:r>
              <a:rPr lang="cs-CZ" sz="2400" dirty="0" smtClean="0"/>
              <a:t>-5, 2, ?</a:t>
            </a:r>
            <a:r>
              <a:rPr lang="en-US" sz="2400" dirty="0" smtClean="0"/>
              <a:t>]</a:t>
            </a:r>
            <a:r>
              <a:rPr lang="cs-CZ" sz="2400" dirty="0" smtClean="0"/>
              <a:t>.</a:t>
            </a:r>
          </a:p>
          <a:p>
            <a:pPr marL="0" indent="0">
              <a:buNone/>
            </a:pPr>
            <a:endParaRPr lang="cs-CZ" dirty="0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570987"/>
              </p:ext>
            </p:extLst>
          </p:nvPr>
        </p:nvGraphicFramePr>
        <p:xfrm>
          <a:off x="1259632" y="1988840"/>
          <a:ext cx="6408712" cy="45130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59632" y="1988840"/>
                        <a:ext cx="6408712" cy="45130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1"/>
          <p:cNvSpPr txBox="1">
            <a:spLocks/>
          </p:cNvSpPr>
          <p:nvPr/>
        </p:nvSpPr>
        <p:spPr>
          <a:xfrm>
            <a:off x="179512" y="5805264"/>
            <a:ext cx="3681671" cy="571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3600" smtClean="0"/>
              <a:t>zadání</a:t>
            </a:r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9281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r>
              <a:rPr lang="cs-CZ" sz="3600" dirty="0" smtClean="0"/>
              <a:t>konstrukce čtverce </a:t>
            </a:r>
            <a:endParaRPr lang="cs-CZ" sz="36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Blan ka Wagnerová Úvod do studia DG</a:t>
            </a:r>
            <a:endParaRPr lang="cs-CZ"/>
          </a:p>
        </p:txBody>
      </p:sp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052077"/>
              </p:ext>
            </p:extLst>
          </p:nvPr>
        </p:nvGraphicFramePr>
        <p:xfrm>
          <a:off x="827584" y="1412776"/>
          <a:ext cx="7435153" cy="52358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Acrobat Document" r:id="rId3" imgW="5667300" imgH="3990795" progId="AcroExch.Document.7">
                  <p:embed/>
                </p:oleObj>
              </mc:Choice>
              <mc:Fallback>
                <p:oleObj name="Acrobat Document" r:id="rId3" imgW="5667300" imgH="3990795" progId="AcroExch.Document.7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584" y="1412776"/>
                        <a:ext cx="7435153" cy="52358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827584" y="6165304"/>
            <a:ext cx="53285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Průmětem čtverce je rovnoběžník.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692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</TotalTime>
  <Words>314</Words>
  <Application>Microsoft Office PowerPoint</Application>
  <PresentationFormat>Předvádění na obrazovce (4:3)</PresentationFormat>
  <Paragraphs>42</Paragraphs>
  <Slides>12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4" baseType="lpstr">
      <vt:lpstr>Motiv systému Office</vt:lpstr>
      <vt:lpstr>Acrobat Document</vt:lpstr>
      <vt:lpstr>KÓTOVANÉ PROMÍTÁNÍ otočení roviny</vt:lpstr>
      <vt:lpstr>řešení rovinných úloh v dané rovině </vt:lpstr>
      <vt:lpstr>rovina ROVNOBĚŽNÁ s průmětnou</vt:lpstr>
      <vt:lpstr>rovina KOLMÁ k průmětně</vt:lpstr>
      <vt:lpstr>rovina OBECNÁ </vt:lpstr>
      <vt:lpstr>Sklopení roviny</vt:lpstr>
      <vt:lpstr>Otočení bodu (roviny)</vt:lpstr>
      <vt:lpstr>Čtverec v obecné rovině</vt:lpstr>
      <vt:lpstr>konstrukce čtverce </vt:lpstr>
      <vt:lpstr>Neřešené příklady</vt:lpstr>
      <vt:lpstr>Výsledky</vt:lpstr>
      <vt:lpstr>Pokud není uvedeno jinak, použitý materiál je z vlastních zdrojů autora.   Zdroje:  POMYKALOVÁ, E.: Deskriptivní pro střední školy. 1. vydání. Praha: Prometheus, 2010. ISBN 978-80-7196-400-1.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Wagnerová Blanka</dc:creator>
  <cp:lastModifiedBy>Wagnerová Blanka</cp:lastModifiedBy>
  <cp:revision>72</cp:revision>
  <dcterms:created xsi:type="dcterms:W3CDTF">2013-08-27T05:25:40Z</dcterms:created>
  <dcterms:modified xsi:type="dcterms:W3CDTF">2014-02-18T12:11:31Z</dcterms:modified>
</cp:coreProperties>
</file>