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14"/>
  </p:notesMasterIdLst>
  <p:handoutMasterIdLst>
    <p:handoutMasterId r:id="rId15"/>
  </p:handoutMasterIdLst>
  <p:sldIdLst>
    <p:sldId id="256" r:id="rId2"/>
    <p:sldId id="274" r:id="rId3"/>
    <p:sldId id="273" r:id="rId4"/>
    <p:sldId id="275" r:id="rId5"/>
    <p:sldId id="276" r:id="rId6"/>
    <p:sldId id="277" r:id="rId7"/>
    <p:sldId id="278" r:id="rId8"/>
    <p:sldId id="279" r:id="rId9"/>
    <p:sldId id="280" r:id="rId10"/>
    <p:sldId id="281" r:id="rId11"/>
    <p:sldId id="282" r:id="rId12"/>
    <p:sldId id="269" r:id="rId13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4" d="100"/>
          <a:sy n="94" d="100"/>
        </p:scale>
        <p:origin x="-870" y="17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cs-CZ" smtClean="0"/>
              <a:t>Gymnázium B. Němcové Hradec Králové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D3D4429-D76E-4C55-9BAC-0B92BD765917}" type="datetimeFigureOut">
              <a:rPr lang="cs-CZ" smtClean="0"/>
              <a:t>18.2.2014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cs-CZ" smtClean="0"/>
              <a:t>Úvod do studia deskriptivní geometrie</a:t>
            </a:r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52ADAB1-11B8-43A2-BC68-EEE55B759EF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2325617"/>
      </p:ext>
    </p:extLst>
  </p:cSld>
  <p:clrMap bg1="lt1" tx1="dk1" bg2="lt2" tx2="dk2" accent1="accent1" accent2="accent2" accent3="accent3" accent4="accent4" accent5="accent5" accent6="accent6" hlink="hlink" folHlink="folHlink"/>
  <p:hf sldNum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cs-CZ" smtClean="0"/>
              <a:t>Gymnázium B. Němcové Hradec Králové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7B7B231-B157-4638-94AD-77FE4917CE8F}" type="datetimeFigureOut">
              <a:rPr lang="cs-CZ" smtClean="0"/>
              <a:t>18.2.2014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cs-CZ" smtClean="0"/>
              <a:t>Úvod do studia deskriptivní geometrie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3D4E054-DDBA-4030-8AC5-603D7B32C76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95618431"/>
      </p:ext>
    </p:extLst>
  </p:cSld>
  <p:clrMap bg1="lt1" tx1="dk1" bg2="lt2" tx2="dk2" accent1="accent1" accent2="accent2" accent3="accent3" accent4="accent4" accent5="accent5" accent6="accent6" hlink="hlink" folHlink="folHlink"/>
  <p:hf sldNum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Úvod do studia deskriptivní geometrie</a:t>
            </a:r>
            <a:endParaRPr lang="cs-CZ"/>
          </a:p>
        </p:txBody>
      </p:sp>
      <p:sp>
        <p:nvSpPr>
          <p:cNvPr id="6" name="Zástupný symbol pro záhlaví 5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r>
              <a:rPr lang="cs-CZ" smtClean="0"/>
              <a:t>Gymnázium B. Němcové Hradec Králové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5274994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Úvod do studia deskriptivní geometrie</a:t>
            </a:r>
            <a:endParaRPr lang="cs-CZ"/>
          </a:p>
        </p:txBody>
      </p:sp>
      <p:sp>
        <p:nvSpPr>
          <p:cNvPr id="6" name="Zástupný symbol pro záhlaví 5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r>
              <a:rPr lang="cs-CZ" smtClean="0"/>
              <a:t>Gymnázium B. Němcové Hradec Králové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5274994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Úvod do studia deskriptivní geometrie</a:t>
            </a:r>
            <a:endParaRPr lang="cs-CZ"/>
          </a:p>
        </p:txBody>
      </p:sp>
      <p:sp>
        <p:nvSpPr>
          <p:cNvPr id="6" name="Zástupný symbol pro záhlaví 5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r>
              <a:rPr lang="cs-CZ" smtClean="0"/>
              <a:t>Gymnázium B. Němcové Hradec Králové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5274994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Úvod do studia deskriptivní geometrie</a:t>
            </a:r>
            <a:endParaRPr lang="cs-CZ"/>
          </a:p>
        </p:txBody>
      </p:sp>
      <p:sp>
        <p:nvSpPr>
          <p:cNvPr id="6" name="Zástupný symbol pro záhlaví 5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r>
              <a:rPr lang="cs-CZ" smtClean="0"/>
              <a:t>Gymnázium B. Němcové Hradec Králové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5274994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Úvod do studia deskriptivní geometrie</a:t>
            </a:r>
            <a:endParaRPr lang="cs-CZ"/>
          </a:p>
        </p:txBody>
      </p:sp>
      <p:sp>
        <p:nvSpPr>
          <p:cNvPr id="6" name="Zástupný symbol pro záhlaví 5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r>
              <a:rPr lang="cs-CZ" smtClean="0"/>
              <a:t>Gymnázium B. Němcové Hradec Králové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5274994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Úvod do studia deskriptivní geometrie</a:t>
            </a:r>
            <a:endParaRPr lang="cs-CZ"/>
          </a:p>
        </p:txBody>
      </p:sp>
      <p:sp>
        <p:nvSpPr>
          <p:cNvPr id="6" name="Zástupný symbol pro záhlaví 5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r>
              <a:rPr lang="cs-CZ" smtClean="0"/>
              <a:t>Gymnázium B. Němcové Hradec Králové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5274994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Úvod do studia deskriptivní geometrie</a:t>
            </a:r>
            <a:endParaRPr lang="cs-CZ"/>
          </a:p>
        </p:txBody>
      </p:sp>
      <p:sp>
        <p:nvSpPr>
          <p:cNvPr id="6" name="Zástupný symbol pro záhlaví 5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r>
              <a:rPr lang="cs-CZ" smtClean="0"/>
              <a:t>Gymnázium B. Němcové Hradec Králové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5274994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Úvod do studia deskriptivní geometrie</a:t>
            </a:r>
            <a:endParaRPr lang="cs-CZ"/>
          </a:p>
        </p:txBody>
      </p:sp>
      <p:sp>
        <p:nvSpPr>
          <p:cNvPr id="6" name="Zástupný symbol pro záhlaví 5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r>
              <a:rPr lang="cs-CZ" smtClean="0"/>
              <a:t>Gymnázium B. Němcové Hradec Králové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5274994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Úvod do studia deskriptivní geometrie</a:t>
            </a:r>
            <a:endParaRPr lang="cs-CZ"/>
          </a:p>
        </p:txBody>
      </p:sp>
      <p:sp>
        <p:nvSpPr>
          <p:cNvPr id="6" name="Zástupný symbol pro záhlaví 5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r>
              <a:rPr lang="cs-CZ" smtClean="0"/>
              <a:t>Gymnázium B. Němcové Hradec Králové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5274994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Úvod do studia deskriptivní geometrie</a:t>
            </a:r>
            <a:endParaRPr lang="cs-CZ"/>
          </a:p>
        </p:txBody>
      </p:sp>
      <p:sp>
        <p:nvSpPr>
          <p:cNvPr id="6" name="Zástupný symbol pro záhlaví 5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r>
              <a:rPr lang="cs-CZ" smtClean="0"/>
              <a:t>Gymnázium B. Němcové Hradec Králové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5274994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Úvod do studia deskriptivní geometrie</a:t>
            </a:r>
            <a:endParaRPr lang="cs-CZ"/>
          </a:p>
        </p:txBody>
      </p:sp>
      <p:sp>
        <p:nvSpPr>
          <p:cNvPr id="6" name="Zástupný symbol pro záhlaví 5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r>
              <a:rPr lang="cs-CZ" smtClean="0"/>
              <a:t>Gymnázium B. Němcové Hradec Králové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527499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BDE44D-F179-4AB5-A362-0E8BB942156F}" type="datetime1">
              <a:rPr lang="cs-CZ" smtClean="0"/>
              <a:t>18.2.2014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Blan ka Wagnerová Úvod do studia DG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47B85-CFEA-44D4-B1CC-C20F3764888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881485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5F4F02-2A42-4770-9825-5D44E04BDC5C}" type="datetime1">
              <a:rPr lang="cs-CZ" smtClean="0"/>
              <a:t>18.2.2014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Blan ka Wagnerová Úvod do studia DG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47B85-CFEA-44D4-B1CC-C20F3764888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068741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DF6B3-BFA7-4CFE-8B14-C754A97844FC}" type="datetime1">
              <a:rPr lang="cs-CZ" smtClean="0"/>
              <a:t>18.2.2014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Blan ka Wagnerová Úvod do studia DG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47B85-CFEA-44D4-B1CC-C20F3764888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8789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36186D-2517-415E-8A08-03BF7BD8680E}" type="datetime1">
              <a:rPr lang="cs-CZ" smtClean="0"/>
              <a:t>18.2.2014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Blan ka Wagnerová Úvod do studia DG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47B85-CFEA-44D4-B1CC-C20F3764888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756018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9F760-FBC2-4439-9A27-CC2A1FFEFB13}" type="datetime1">
              <a:rPr lang="cs-CZ" smtClean="0"/>
              <a:t>18.2.2014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Blan ka Wagnerová Úvod do studia DG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47B85-CFEA-44D4-B1CC-C20F3764888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911977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288EFB-C0AD-4E3D-8A59-D75C36DE18A7}" type="datetime1">
              <a:rPr lang="cs-CZ" smtClean="0"/>
              <a:t>18.2.2014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Blan ka Wagnerová Úvod do studia DG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47B85-CFEA-44D4-B1CC-C20F3764888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954900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69F243-9E39-4FC5-B14C-82FAD37A182C}" type="datetime1">
              <a:rPr lang="cs-CZ" smtClean="0"/>
              <a:t>18.2.2014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Blan ka Wagnerová Úvod do studia DG</a:t>
            </a:r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47B85-CFEA-44D4-B1CC-C20F3764888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270261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024DCF-AA85-48FA-B620-4B1984016AA4}" type="datetime1">
              <a:rPr lang="cs-CZ" smtClean="0"/>
              <a:t>18.2.2014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Blan ka Wagnerová Úvod do studia DG</a:t>
            </a:r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47B85-CFEA-44D4-B1CC-C20F3764888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800213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5388D8-8E81-4109-9C7F-BF1999FABC2C}" type="datetime1">
              <a:rPr lang="cs-CZ" smtClean="0"/>
              <a:t>18.2.2014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Blan ka Wagnerová Úvod do studia DG</a:t>
            </a:r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47B85-CFEA-44D4-B1CC-C20F3764888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340018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012CC0-E5B0-4746-BE33-45627ECD8239}" type="datetime1">
              <a:rPr lang="cs-CZ" smtClean="0"/>
              <a:t>18.2.2014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Blan ka Wagnerová Úvod do studia DG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47B85-CFEA-44D4-B1CC-C20F3764888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1921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7CEE34-4F8F-4FC8-9637-D4891BCAF1A5}" type="datetime1">
              <a:rPr lang="cs-CZ" smtClean="0"/>
              <a:t>18.2.2014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Blan ka Wagnerová Úvod do studia DG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47B85-CFEA-44D4-B1CC-C20F3764888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013481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8D6788-F2C5-413C-BB85-B4F3A27FE2B5}" type="datetime1">
              <a:rPr lang="cs-CZ" smtClean="0"/>
              <a:t>18.2.2014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pl-PL" smtClean="0"/>
              <a:t>Blan ka Wagnerová Úvod do studia DG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247B85-CFEA-44D4-B1CC-C20F3764888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440805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115616" y="4209931"/>
            <a:ext cx="7772400" cy="1470025"/>
          </a:xfrm>
        </p:spPr>
        <p:txBody>
          <a:bodyPr/>
          <a:lstStyle/>
          <a:p>
            <a:r>
              <a:rPr lang="cs-CZ" dirty="0" smtClean="0"/>
              <a:t>VÝVOJ ZOBRAZOVACÍCH METOD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2051720" y="5105400"/>
            <a:ext cx="6400800" cy="1752600"/>
          </a:xfrm>
        </p:spPr>
        <p:txBody>
          <a:bodyPr/>
          <a:lstStyle/>
          <a:p>
            <a:r>
              <a:rPr lang="cs-CZ" dirty="0">
                <a:solidFill>
                  <a:schemeClr val="tx1"/>
                </a:solidFill>
              </a:rPr>
              <a:t>m</a:t>
            </a:r>
            <a:r>
              <a:rPr lang="cs-CZ" dirty="0" smtClean="0">
                <a:solidFill>
                  <a:schemeClr val="tx1"/>
                </a:solidFill>
              </a:rPr>
              <a:t>alá historická exkurze</a:t>
            </a: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Blan ka Wagnerová Úvod do studia DG</a:t>
            </a:r>
            <a:endParaRPr lang="cs-CZ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3640" y="548680"/>
            <a:ext cx="1368152" cy="36612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7771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3568" y="548680"/>
            <a:ext cx="7772400" cy="1470025"/>
          </a:xfrm>
        </p:spPr>
        <p:txBody>
          <a:bodyPr>
            <a:normAutofit/>
          </a:bodyPr>
          <a:lstStyle/>
          <a:p>
            <a:r>
              <a:rPr lang="cs-CZ" dirty="0"/>
              <a:t>p</a:t>
            </a:r>
            <a:r>
              <a:rPr lang="cs-CZ" smtClean="0"/>
              <a:t>rojektivní </a:t>
            </a:r>
            <a:r>
              <a:rPr lang="cs-CZ" dirty="0" smtClean="0"/>
              <a:t>geometrie 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611560" y="1988840"/>
            <a:ext cx="8028892" cy="1800200"/>
          </a:xfrm>
        </p:spPr>
        <p:txBody>
          <a:bodyPr>
            <a:normAutofit/>
          </a:bodyPr>
          <a:lstStyle/>
          <a:p>
            <a:r>
              <a:rPr lang="cs-CZ" sz="4400" dirty="0" smtClean="0">
                <a:solidFill>
                  <a:schemeClr val="tx1"/>
                </a:solidFill>
              </a:rPr>
              <a:t>FRANCIE</a:t>
            </a:r>
          </a:p>
          <a:p>
            <a:r>
              <a:rPr lang="cs-CZ" dirty="0" smtClean="0">
                <a:solidFill>
                  <a:schemeClr val="tx1"/>
                </a:solidFill>
              </a:rPr>
              <a:t>Jean-Victor PONCELET (1788-1867)</a:t>
            </a: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Blan ka Wagnerová Úvod do studia DG</a:t>
            </a:r>
            <a:endParaRPr lang="cs-CZ"/>
          </a:p>
        </p:txBody>
      </p:sp>
      <p:sp>
        <p:nvSpPr>
          <p:cNvPr id="6" name="TextovéPole 5"/>
          <p:cNvSpPr txBox="1"/>
          <p:nvPr/>
        </p:nvSpPr>
        <p:spPr>
          <a:xfrm>
            <a:off x="4038456" y="4662428"/>
            <a:ext cx="39179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/>
              <a:t>t</a:t>
            </a:r>
            <a:r>
              <a:rPr lang="cs-CZ" dirty="0" smtClean="0"/>
              <a:t>eorie transformací, dualita bod-přímka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985593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3568" y="548680"/>
            <a:ext cx="7772400" cy="1470025"/>
          </a:xfrm>
        </p:spPr>
        <p:txBody>
          <a:bodyPr>
            <a:normAutofit/>
          </a:bodyPr>
          <a:lstStyle/>
          <a:p>
            <a:r>
              <a:rPr lang="cs-CZ" dirty="0"/>
              <a:t>č</a:t>
            </a:r>
            <a:r>
              <a:rPr lang="cs-CZ" dirty="0" smtClean="0"/>
              <a:t>eská geometrická škola 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611560" y="1988840"/>
            <a:ext cx="8028892" cy="1440160"/>
          </a:xfrm>
        </p:spPr>
        <p:txBody>
          <a:bodyPr>
            <a:normAutofit/>
          </a:bodyPr>
          <a:lstStyle/>
          <a:p>
            <a:r>
              <a:rPr lang="cs-CZ" dirty="0" smtClean="0">
                <a:solidFill>
                  <a:schemeClr val="tx1"/>
                </a:solidFill>
              </a:rPr>
              <a:t>Rudolf SKUHERSKÝ (1828-1863)</a:t>
            </a:r>
          </a:p>
          <a:p>
            <a:r>
              <a:rPr lang="cs-CZ" dirty="0" smtClean="0">
                <a:solidFill>
                  <a:schemeClr val="tx1"/>
                </a:solidFill>
              </a:rPr>
              <a:t>František TILŠER (1825-1913)</a:t>
            </a: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Blan ka Wagnerová Úvod do studia DG</a:t>
            </a:r>
            <a:endParaRPr lang="cs-CZ"/>
          </a:p>
        </p:txBody>
      </p:sp>
      <p:sp>
        <p:nvSpPr>
          <p:cNvPr id="6" name="TextovéPole 5"/>
          <p:cNvSpPr txBox="1"/>
          <p:nvPr/>
        </p:nvSpPr>
        <p:spPr>
          <a:xfrm>
            <a:off x="3131840" y="3559552"/>
            <a:ext cx="56886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Královský český polytechnický ústav, přednášky v češtině</a:t>
            </a:r>
            <a:endParaRPr lang="cs-CZ" dirty="0"/>
          </a:p>
        </p:txBody>
      </p:sp>
      <p:sp>
        <p:nvSpPr>
          <p:cNvPr id="7" name="Podnadpis 2"/>
          <p:cNvSpPr txBox="1">
            <a:spLocks/>
          </p:cNvSpPr>
          <p:nvPr/>
        </p:nvSpPr>
        <p:spPr>
          <a:xfrm>
            <a:off x="611560" y="4293096"/>
            <a:ext cx="8028892" cy="10081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dirty="0" smtClean="0">
                <a:solidFill>
                  <a:schemeClr val="tx1"/>
                </a:solidFill>
              </a:rPr>
              <a:t>Jan SOBOTKA (1862-1931)</a:t>
            </a:r>
          </a:p>
        </p:txBody>
      </p:sp>
      <p:sp>
        <p:nvSpPr>
          <p:cNvPr id="8" name="TextovéPole 7"/>
          <p:cNvSpPr txBox="1"/>
          <p:nvPr/>
        </p:nvSpPr>
        <p:spPr>
          <a:xfrm>
            <a:off x="3100472" y="5013176"/>
            <a:ext cx="56886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Česká vysoká škola v Brně, Karlova univerzita v Praze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409265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95536" y="620688"/>
            <a:ext cx="8229600" cy="1143000"/>
          </a:xfrm>
        </p:spPr>
        <p:txBody>
          <a:bodyPr>
            <a:noAutofit/>
          </a:bodyPr>
          <a:lstStyle/>
          <a:p>
            <a:pPr algn="l"/>
            <a:r>
              <a:rPr lang="cs-CZ" sz="2000" dirty="0"/>
              <a:t>Pokud není uvedeno jinak, použitý materiál je z vlastních zdrojů </a:t>
            </a:r>
            <a:r>
              <a:rPr lang="cs-CZ" sz="2000" dirty="0" smtClean="0"/>
              <a:t>autora. </a:t>
            </a:r>
            <a:r>
              <a:rPr lang="cs-CZ" sz="2000" dirty="0"/>
              <a:t/>
            </a:r>
            <a:br>
              <a:rPr lang="cs-CZ" sz="2000" dirty="0"/>
            </a:br>
            <a:r>
              <a:rPr lang="cs-CZ" sz="2000" dirty="0" smtClean="0"/>
              <a:t/>
            </a:r>
            <a:br>
              <a:rPr lang="cs-CZ" sz="2000" dirty="0" smtClean="0"/>
            </a:br>
            <a:r>
              <a:rPr lang="cs-CZ" sz="2000" dirty="0" smtClean="0"/>
              <a:t>Zdroje</a:t>
            </a:r>
            <a:r>
              <a:rPr lang="cs-CZ" sz="2000" dirty="0"/>
              <a:t>: </a:t>
            </a:r>
            <a:r>
              <a:rPr lang="cs-CZ" sz="2000" dirty="0" smtClean="0"/>
              <a:t/>
            </a:r>
            <a:br>
              <a:rPr lang="cs-CZ" sz="2000" dirty="0" smtClean="0"/>
            </a:br>
            <a:r>
              <a:rPr lang="cs-CZ" sz="2000" dirty="0" smtClean="0"/>
              <a:t>POMYKALOVÁ, E.: </a:t>
            </a:r>
            <a:r>
              <a:rPr lang="cs-CZ" sz="2000" i="1" dirty="0" smtClean="0"/>
              <a:t>Deskriptivní pro </a:t>
            </a:r>
            <a:r>
              <a:rPr lang="cs-CZ" sz="2000" i="1" dirty="0"/>
              <a:t>střední školy</a:t>
            </a:r>
            <a:r>
              <a:rPr lang="cs-CZ" sz="2000" dirty="0"/>
              <a:t>. 1. vydání. Praha: Prometheus, </a:t>
            </a:r>
            <a:r>
              <a:rPr lang="cs-CZ" sz="2000" dirty="0" smtClean="0"/>
              <a:t>2010. </a:t>
            </a:r>
            <a:r>
              <a:rPr lang="cs-CZ" sz="2000" dirty="0"/>
              <a:t>ISBN </a:t>
            </a:r>
            <a:r>
              <a:rPr lang="cs-CZ" sz="2000" dirty="0" smtClean="0"/>
              <a:t>978-80-7196-400-1.</a:t>
            </a:r>
            <a:r>
              <a:rPr lang="cs-CZ" sz="2000" dirty="0">
                <a:latin typeface="Calibri" pitchFamily="34" charset="0"/>
              </a:rPr>
              <a:t/>
            </a:r>
            <a:br>
              <a:rPr lang="cs-CZ" sz="2000" dirty="0">
                <a:latin typeface="Calibri" pitchFamily="34" charset="0"/>
              </a:rPr>
            </a:br>
            <a:r>
              <a:rPr lang="cs-CZ" sz="2000" dirty="0"/>
              <a:t/>
            </a:r>
            <a:br>
              <a:rPr lang="cs-CZ" sz="2000" dirty="0"/>
            </a:br>
            <a:endParaRPr lang="cs-CZ" sz="2000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Blan ka Wagnerová Úvod do studia DG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438048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3568" y="548680"/>
            <a:ext cx="7772400" cy="1470025"/>
          </a:xfrm>
        </p:spPr>
        <p:txBody>
          <a:bodyPr/>
          <a:lstStyle/>
          <a:p>
            <a:r>
              <a:rPr lang="cs-CZ" dirty="0"/>
              <a:t>p</a:t>
            </a:r>
            <a:r>
              <a:rPr lang="cs-CZ" dirty="0" smtClean="0"/>
              <a:t>rvní geometrické poznatky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979712" y="2204864"/>
            <a:ext cx="5256584" cy="2088232"/>
          </a:xfrm>
        </p:spPr>
        <p:txBody>
          <a:bodyPr>
            <a:normAutofit/>
          </a:bodyPr>
          <a:lstStyle/>
          <a:p>
            <a:r>
              <a:rPr lang="cs-CZ" sz="4400" dirty="0" smtClean="0">
                <a:solidFill>
                  <a:schemeClr val="tx1"/>
                </a:solidFill>
              </a:rPr>
              <a:t>Starověký EGYPT</a:t>
            </a:r>
          </a:p>
          <a:p>
            <a:r>
              <a:rPr lang="cs-CZ" sz="4400" dirty="0" smtClean="0">
                <a:solidFill>
                  <a:schemeClr val="tx1"/>
                </a:solidFill>
              </a:rPr>
              <a:t>MEZOPOTÁMIE</a:t>
            </a: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Blan ka Wagnerová Úvod do studia DG</a:t>
            </a:r>
            <a:endParaRPr lang="cs-CZ"/>
          </a:p>
        </p:txBody>
      </p:sp>
      <p:sp>
        <p:nvSpPr>
          <p:cNvPr id="4" name="TextovéPole 3"/>
          <p:cNvSpPr txBox="1"/>
          <p:nvPr/>
        </p:nvSpPr>
        <p:spPr>
          <a:xfrm>
            <a:off x="3635896" y="4293096"/>
            <a:ext cx="1800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dirty="0"/>
              <a:t>p</a:t>
            </a:r>
            <a:r>
              <a:rPr lang="cs-CZ" dirty="0" smtClean="0"/>
              <a:t>rovazec</a:t>
            </a:r>
          </a:p>
          <a:p>
            <a:pPr algn="ctr"/>
            <a:r>
              <a:rPr lang="cs-CZ" dirty="0"/>
              <a:t>m</a:t>
            </a:r>
            <a:r>
              <a:rPr lang="cs-CZ" dirty="0" smtClean="0"/>
              <a:t>ěřičský prut</a:t>
            </a:r>
            <a:endParaRPr lang="cs-CZ" dirty="0"/>
          </a:p>
        </p:txBody>
      </p:sp>
      <p:sp>
        <p:nvSpPr>
          <p:cNvPr id="6" name="TextovéPole 5"/>
          <p:cNvSpPr txBox="1"/>
          <p:nvPr/>
        </p:nvSpPr>
        <p:spPr>
          <a:xfrm>
            <a:off x="3635896" y="5517232"/>
            <a:ext cx="1800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/>
              <a:t>p</a:t>
            </a:r>
            <a:r>
              <a:rPr lang="cs-CZ" dirty="0" smtClean="0"/>
              <a:t>ůdorysy, nárysy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801291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3568" y="548680"/>
            <a:ext cx="7772400" cy="1470025"/>
          </a:xfrm>
        </p:spPr>
        <p:txBody>
          <a:bodyPr/>
          <a:lstStyle/>
          <a:p>
            <a:r>
              <a:rPr lang="cs-CZ" dirty="0" smtClean="0"/>
              <a:t>velký rozvoj geometrie 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47664" y="2492896"/>
            <a:ext cx="6264696" cy="1800200"/>
          </a:xfrm>
        </p:spPr>
        <p:txBody>
          <a:bodyPr>
            <a:normAutofit/>
          </a:bodyPr>
          <a:lstStyle/>
          <a:p>
            <a:r>
              <a:rPr lang="cs-CZ" sz="4400" dirty="0" smtClean="0">
                <a:solidFill>
                  <a:schemeClr val="tx1"/>
                </a:solidFill>
              </a:rPr>
              <a:t>Starověké ŘECKO</a:t>
            </a:r>
          </a:p>
          <a:p>
            <a:r>
              <a:rPr lang="cs-CZ" dirty="0" smtClean="0">
                <a:solidFill>
                  <a:schemeClr val="tx1"/>
                </a:solidFill>
              </a:rPr>
              <a:t>Euklides (325- 265 B.C.) - Základy</a:t>
            </a: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Blan ka Wagnerová Úvod do studia DG</a:t>
            </a:r>
            <a:endParaRPr lang="cs-CZ"/>
          </a:p>
        </p:txBody>
      </p:sp>
      <p:sp>
        <p:nvSpPr>
          <p:cNvPr id="4" name="TextovéPole 3"/>
          <p:cNvSpPr txBox="1"/>
          <p:nvPr/>
        </p:nvSpPr>
        <p:spPr>
          <a:xfrm>
            <a:off x="4860032" y="4756366"/>
            <a:ext cx="32403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dirty="0" smtClean="0"/>
              <a:t>Půdorys a nárys sestrojovali nezávisle na sobě.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0265735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3568" y="548680"/>
            <a:ext cx="7772400" cy="1470025"/>
          </a:xfrm>
        </p:spPr>
        <p:txBody>
          <a:bodyPr/>
          <a:lstStyle/>
          <a:p>
            <a:r>
              <a:rPr lang="cs-CZ" dirty="0" smtClean="0"/>
              <a:t>velký rozvoj architektury 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575556" y="2420888"/>
            <a:ext cx="8028892" cy="1800200"/>
          </a:xfrm>
        </p:spPr>
        <p:txBody>
          <a:bodyPr>
            <a:normAutofit/>
          </a:bodyPr>
          <a:lstStyle/>
          <a:p>
            <a:r>
              <a:rPr lang="cs-CZ" sz="4400" dirty="0" smtClean="0">
                <a:solidFill>
                  <a:schemeClr val="tx1"/>
                </a:solidFill>
              </a:rPr>
              <a:t>Starověký ŘÍM</a:t>
            </a:r>
          </a:p>
          <a:p>
            <a:r>
              <a:rPr lang="cs-CZ" dirty="0" err="1" smtClean="0">
                <a:solidFill>
                  <a:schemeClr val="tx1"/>
                </a:solidFill>
              </a:rPr>
              <a:t>Vitruvius</a:t>
            </a:r>
            <a:r>
              <a:rPr lang="cs-CZ" dirty="0" smtClean="0">
                <a:solidFill>
                  <a:schemeClr val="tx1"/>
                </a:solidFill>
              </a:rPr>
              <a:t> (asi 75- 25 B.C.) – De </a:t>
            </a:r>
            <a:r>
              <a:rPr lang="cs-CZ" dirty="0" err="1" smtClean="0">
                <a:solidFill>
                  <a:schemeClr val="tx1"/>
                </a:solidFill>
              </a:rPr>
              <a:t>architectura</a:t>
            </a:r>
            <a:endParaRPr lang="cs-CZ" dirty="0" smtClean="0">
              <a:solidFill>
                <a:schemeClr val="tx1"/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Blan ka Wagnerová Úvod do studia DG</a:t>
            </a:r>
            <a:endParaRPr lang="cs-CZ"/>
          </a:p>
        </p:txBody>
      </p:sp>
      <p:sp>
        <p:nvSpPr>
          <p:cNvPr id="4" name="TextovéPole 3"/>
          <p:cNvSpPr txBox="1"/>
          <p:nvPr/>
        </p:nvSpPr>
        <p:spPr>
          <a:xfrm>
            <a:off x="4427984" y="5125698"/>
            <a:ext cx="41044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dirty="0"/>
              <a:t>p</a:t>
            </a:r>
            <a:r>
              <a:rPr lang="cs-CZ" dirty="0" smtClean="0"/>
              <a:t>ůdorys, nárys, perspektivní pohled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455251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3568" y="548680"/>
            <a:ext cx="7772400" cy="1470025"/>
          </a:xfrm>
        </p:spPr>
        <p:txBody>
          <a:bodyPr/>
          <a:lstStyle/>
          <a:p>
            <a:r>
              <a:rPr lang="cs-CZ" dirty="0" smtClean="0"/>
              <a:t>útlum ve středověku  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575556" y="2420888"/>
            <a:ext cx="8028892" cy="1800200"/>
          </a:xfrm>
        </p:spPr>
        <p:txBody>
          <a:bodyPr>
            <a:normAutofit/>
          </a:bodyPr>
          <a:lstStyle/>
          <a:p>
            <a:r>
              <a:rPr lang="cs-CZ" dirty="0" smtClean="0">
                <a:solidFill>
                  <a:schemeClr val="tx1"/>
                </a:solidFill>
              </a:rPr>
              <a:t>gotika – stavby chrámů</a:t>
            </a:r>
          </a:p>
          <a:p>
            <a:r>
              <a:rPr lang="cs-CZ" dirty="0">
                <a:solidFill>
                  <a:schemeClr val="tx1"/>
                </a:solidFill>
              </a:rPr>
              <a:t>s</a:t>
            </a:r>
            <a:r>
              <a:rPr lang="cs-CZ" dirty="0" smtClean="0">
                <a:solidFill>
                  <a:schemeClr val="tx1"/>
                </a:solidFill>
              </a:rPr>
              <a:t>tavební hutě</a:t>
            </a: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Blan ka Wagnerová Úvod do studia DG</a:t>
            </a:r>
            <a:endParaRPr lang="cs-CZ"/>
          </a:p>
        </p:txBody>
      </p:sp>
      <p:sp>
        <p:nvSpPr>
          <p:cNvPr id="4" name="TextovéPole 3"/>
          <p:cNvSpPr txBox="1"/>
          <p:nvPr/>
        </p:nvSpPr>
        <p:spPr>
          <a:xfrm>
            <a:off x="3347864" y="5161192"/>
            <a:ext cx="5400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dirty="0" smtClean="0"/>
              <a:t>Rysy se ryly kovovými kružidly do kamene.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108732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3568" y="548680"/>
            <a:ext cx="7772400" cy="1470025"/>
          </a:xfrm>
        </p:spPr>
        <p:txBody>
          <a:bodyPr/>
          <a:lstStyle/>
          <a:p>
            <a:r>
              <a:rPr lang="cs-CZ" dirty="0" smtClean="0"/>
              <a:t>renesance a malířství   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575556" y="2420888"/>
            <a:ext cx="8028892" cy="1800200"/>
          </a:xfrm>
        </p:spPr>
        <p:txBody>
          <a:bodyPr>
            <a:normAutofit lnSpcReduction="10000"/>
          </a:bodyPr>
          <a:lstStyle/>
          <a:p>
            <a:r>
              <a:rPr lang="cs-CZ" sz="4400" dirty="0" smtClean="0">
                <a:solidFill>
                  <a:schemeClr val="tx1"/>
                </a:solidFill>
              </a:rPr>
              <a:t>ITÁLIE</a:t>
            </a:r>
          </a:p>
          <a:p>
            <a:r>
              <a:rPr lang="cs-CZ" dirty="0" smtClean="0">
                <a:solidFill>
                  <a:schemeClr val="tx1"/>
                </a:solidFill>
              </a:rPr>
              <a:t>Filippo </a:t>
            </a:r>
            <a:r>
              <a:rPr lang="cs-CZ" dirty="0" err="1" smtClean="0">
                <a:solidFill>
                  <a:schemeClr val="tx1"/>
                </a:solidFill>
              </a:rPr>
              <a:t>Brunelleschi</a:t>
            </a:r>
            <a:r>
              <a:rPr lang="cs-CZ" dirty="0" smtClean="0">
                <a:solidFill>
                  <a:schemeClr val="tx1"/>
                </a:solidFill>
              </a:rPr>
              <a:t> (1377-1446) </a:t>
            </a:r>
          </a:p>
          <a:p>
            <a:r>
              <a:rPr lang="cs-CZ" dirty="0" smtClean="0">
                <a:solidFill>
                  <a:schemeClr val="tx1"/>
                </a:solidFill>
              </a:rPr>
              <a:t>Leonardo Da Vinci (1452-1519)</a:t>
            </a: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Blan ka Wagnerová Úvod do studia DG</a:t>
            </a:r>
            <a:endParaRPr lang="cs-CZ"/>
          </a:p>
        </p:txBody>
      </p:sp>
      <p:sp>
        <p:nvSpPr>
          <p:cNvPr id="4" name="TextovéPole 3"/>
          <p:cNvSpPr txBox="1"/>
          <p:nvPr/>
        </p:nvSpPr>
        <p:spPr>
          <a:xfrm>
            <a:off x="3347864" y="5161192"/>
            <a:ext cx="5400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dirty="0" smtClean="0"/>
              <a:t>Perspektiva jako nástroj prostorového zobrazování.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726368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3568" y="548680"/>
            <a:ext cx="7772400" cy="1470025"/>
          </a:xfrm>
        </p:spPr>
        <p:txBody>
          <a:bodyPr/>
          <a:lstStyle/>
          <a:p>
            <a:r>
              <a:rPr lang="cs-CZ" dirty="0" smtClean="0"/>
              <a:t>renesance a malířství   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575556" y="2420888"/>
            <a:ext cx="8028892" cy="1800200"/>
          </a:xfrm>
        </p:spPr>
        <p:txBody>
          <a:bodyPr>
            <a:normAutofit/>
          </a:bodyPr>
          <a:lstStyle/>
          <a:p>
            <a:r>
              <a:rPr lang="cs-CZ" sz="4400" dirty="0" smtClean="0">
                <a:solidFill>
                  <a:schemeClr val="tx1"/>
                </a:solidFill>
              </a:rPr>
              <a:t>NĚMECKO</a:t>
            </a:r>
          </a:p>
          <a:p>
            <a:r>
              <a:rPr lang="cs-CZ" dirty="0" smtClean="0">
                <a:solidFill>
                  <a:schemeClr val="tx1"/>
                </a:solidFill>
              </a:rPr>
              <a:t>Albrecht DURER (1471-1528)</a:t>
            </a: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Blan ka Wagnerová Úvod do studia DG</a:t>
            </a:r>
            <a:endParaRPr lang="cs-CZ"/>
          </a:p>
        </p:txBody>
      </p:sp>
      <p:sp>
        <p:nvSpPr>
          <p:cNvPr id="4" name="TextovéPole 3"/>
          <p:cNvSpPr txBox="1"/>
          <p:nvPr/>
        </p:nvSpPr>
        <p:spPr>
          <a:xfrm>
            <a:off x="3347864" y="5161192"/>
            <a:ext cx="5400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dirty="0" smtClean="0"/>
              <a:t>Teoretické studie o stínování a perspektivě.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835471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3568" y="548680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cs-CZ" dirty="0"/>
              <a:t>z</a:t>
            </a:r>
            <a:r>
              <a:rPr lang="cs-CZ" dirty="0" smtClean="0"/>
              <a:t>ačátek nového věku</a:t>
            </a:r>
            <a:r>
              <a:rPr lang="cs-CZ" dirty="0"/>
              <a:t/>
            </a:r>
            <a:br>
              <a:rPr lang="cs-CZ" dirty="0"/>
            </a:br>
            <a:r>
              <a:rPr lang="cs-CZ" dirty="0" smtClean="0"/>
              <a:t> rozvoj techniky zejména vojenské 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575556" y="2420888"/>
            <a:ext cx="8028892" cy="1800200"/>
          </a:xfrm>
        </p:spPr>
        <p:txBody>
          <a:bodyPr>
            <a:normAutofit/>
          </a:bodyPr>
          <a:lstStyle/>
          <a:p>
            <a:r>
              <a:rPr lang="cs-CZ" sz="4400" dirty="0" smtClean="0">
                <a:solidFill>
                  <a:schemeClr val="tx1"/>
                </a:solidFill>
              </a:rPr>
              <a:t>FRANCIE</a:t>
            </a:r>
          </a:p>
          <a:p>
            <a:r>
              <a:rPr lang="cs-CZ" dirty="0" smtClean="0">
                <a:solidFill>
                  <a:schemeClr val="tx1"/>
                </a:solidFill>
              </a:rPr>
              <a:t>Sébastien de VAUBAN (1633-1707)</a:t>
            </a: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Blan ka Wagnerová Úvod do studia DG</a:t>
            </a:r>
            <a:endParaRPr lang="cs-CZ"/>
          </a:p>
        </p:txBody>
      </p:sp>
      <p:sp>
        <p:nvSpPr>
          <p:cNvPr id="4" name="TextovéPole 3"/>
          <p:cNvSpPr txBox="1"/>
          <p:nvPr/>
        </p:nvSpPr>
        <p:spPr>
          <a:xfrm>
            <a:off x="3347864" y="5161192"/>
            <a:ext cx="5400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dirty="0" smtClean="0"/>
              <a:t>Stavitelé opevnění-inženýři.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650816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3568" y="548680"/>
            <a:ext cx="7772400" cy="1470025"/>
          </a:xfrm>
        </p:spPr>
        <p:txBody>
          <a:bodyPr>
            <a:normAutofit/>
          </a:bodyPr>
          <a:lstStyle/>
          <a:p>
            <a:r>
              <a:rPr lang="cs-CZ" dirty="0" smtClean="0"/>
              <a:t>zrod deskriptivní geometrie 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611560" y="2060848"/>
            <a:ext cx="8028892" cy="1800200"/>
          </a:xfrm>
        </p:spPr>
        <p:txBody>
          <a:bodyPr>
            <a:normAutofit/>
          </a:bodyPr>
          <a:lstStyle/>
          <a:p>
            <a:r>
              <a:rPr lang="cs-CZ" sz="4400" dirty="0" smtClean="0">
                <a:solidFill>
                  <a:schemeClr val="tx1"/>
                </a:solidFill>
              </a:rPr>
              <a:t>FRANCIE</a:t>
            </a:r>
          </a:p>
          <a:p>
            <a:r>
              <a:rPr lang="cs-CZ" dirty="0" err="1" smtClean="0">
                <a:solidFill>
                  <a:schemeClr val="tx1"/>
                </a:solidFill>
              </a:rPr>
              <a:t>Gaspard</a:t>
            </a:r>
            <a:r>
              <a:rPr lang="cs-CZ" dirty="0" smtClean="0">
                <a:solidFill>
                  <a:schemeClr val="tx1"/>
                </a:solidFill>
              </a:rPr>
              <a:t> MONGE (1746-1818)</a:t>
            </a: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Blan ka Wagnerová Úvod do studia DG</a:t>
            </a:r>
            <a:endParaRPr lang="cs-CZ"/>
          </a:p>
        </p:txBody>
      </p:sp>
      <p:sp>
        <p:nvSpPr>
          <p:cNvPr id="4" name="TextovéPole 3"/>
          <p:cNvSpPr txBox="1"/>
          <p:nvPr/>
        </p:nvSpPr>
        <p:spPr>
          <a:xfrm>
            <a:off x="1043608" y="3933056"/>
            <a:ext cx="716825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dirty="0" smtClean="0"/>
              <a:t> deskriptivní geometrie-řeč inženýrů</a:t>
            </a:r>
          </a:p>
          <a:p>
            <a:pPr algn="ctr"/>
            <a:r>
              <a:rPr lang="cs-CZ" dirty="0"/>
              <a:t>u</a:t>
            </a:r>
            <a:r>
              <a:rPr lang="cs-CZ" dirty="0" smtClean="0"/>
              <a:t>čitel na vojenské akademii v </a:t>
            </a:r>
            <a:r>
              <a:rPr lang="cs-CZ" dirty="0" err="1" smtClean="0"/>
              <a:t>Mézieres</a:t>
            </a:r>
            <a:r>
              <a:rPr lang="cs-CZ" dirty="0" smtClean="0"/>
              <a:t>, ředitel polytechniky v Paříži</a:t>
            </a:r>
          </a:p>
          <a:p>
            <a:pPr algn="ctr"/>
            <a:r>
              <a:rPr lang="cs-CZ" dirty="0" smtClean="0"/>
              <a:t>1798 </a:t>
            </a:r>
            <a:r>
              <a:rPr lang="cs-CZ" dirty="0" err="1" smtClean="0"/>
              <a:t>Géométrie</a:t>
            </a:r>
            <a:r>
              <a:rPr lang="cs-CZ" dirty="0" smtClean="0"/>
              <a:t> </a:t>
            </a:r>
            <a:r>
              <a:rPr lang="cs-CZ" dirty="0" err="1" smtClean="0"/>
              <a:t>descriptive</a:t>
            </a:r>
            <a:endParaRPr lang="cs-CZ" dirty="0" smtClean="0"/>
          </a:p>
          <a:p>
            <a:pPr algn="ctr"/>
            <a:r>
              <a:rPr lang="cs-CZ" dirty="0"/>
              <a:t>p</a:t>
            </a:r>
            <a:r>
              <a:rPr lang="cs-CZ" dirty="0" smtClean="0"/>
              <a:t>ravoúhlé promítání na dvě navzájem kolmé průmětny</a:t>
            </a:r>
          </a:p>
          <a:p>
            <a:pPr algn="ctr"/>
            <a:r>
              <a:rPr lang="cs-CZ" dirty="0"/>
              <a:t>s</a:t>
            </a:r>
            <a:r>
              <a:rPr lang="cs-CZ" dirty="0" smtClean="0"/>
              <a:t>družení průměten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075551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ystému Office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353</TotalTime>
  <Words>426</Words>
  <Application>Microsoft Office PowerPoint</Application>
  <PresentationFormat>Předvádění na obrazovce (4:3)</PresentationFormat>
  <Paragraphs>86</Paragraphs>
  <Slides>12</Slides>
  <Notes>11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12</vt:i4>
      </vt:variant>
    </vt:vector>
  </HeadingPairs>
  <TitlesOfParts>
    <vt:vector size="13" baseType="lpstr">
      <vt:lpstr>Motiv systému Office</vt:lpstr>
      <vt:lpstr>VÝVOJ ZOBRAZOVACÍCH METOD</vt:lpstr>
      <vt:lpstr>první geometrické poznatky</vt:lpstr>
      <vt:lpstr>velký rozvoj geometrie </vt:lpstr>
      <vt:lpstr>velký rozvoj architektury </vt:lpstr>
      <vt:lpstr>útlum ve středověku  </vt:lpstr>
      <vt:lpstr>renesance a malířství   </vt:lpstr>
      <vt:lpstr>renesance a malířství   </vt:lpstr>
      <vt:lpstr>začátek nového věku  rozvoj techniky zejména vojenské </vt:lpstr>
      <vt:lpstr>zrod deskriptivní geometrie </vt:lpstr>
      <vt:lpstr>projektivní geometrie </vt:lpstr>
      <vt:lpstr>česká geometrická škola </vt:lpstr>
      <vt:lpstr>Pokud není uvedeno jinak, použitý materiál je z vlastních zdrojů autora.   Zdroje:  POMYKALOVÁ, E.: Deskriptivní pro střední školy. 1. vydání. Praha: Prometheus, 2010. ISBN 978-80-7196-400-1.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Wagnerová Blanka</dc:creator>
  <cp:lastModifiedBy>Wagnerová Blanka</cp:lastModifiedBy>
  <cp:revision>54</cp:revision>
  <dcterms:created xsi:type="dcterms:W3CDTF">2013-08-27T05:25:40Z</dcterms:created>
  <dcterms:modified xsi:type="dcterms:W3CDTF">2014-02-18T12:11:53Z</dcterms:modified>
</cp:coreProperties>
</file>