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79" r:id="rId4"/>
    <p:sldId id="277" r:id="rId5"/>
    <p:sldId id="278" r:id="rId6"/>
    <p:sldId id="270" r:id="rId7"/>
    <p:sldId id="281" r:id="rId8"/>
    <p:sldId id="271" r:id="rId9"/>
    <p:sldId id="275" r:id="rId10"/>
    <p:sldId id="276" r:id="rId11"/>
    <p:sldId id="269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7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D4429-D76E-4C55-9BAC-0B92BD765917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ADAB1-11B8-43A2-BC68-EEE55B759E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5617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7B231-B157-4638-94AD-77FE4917CE8F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4E054-DDBA-4030-8AC5-603D7B32C7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618431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E44D-F179-4AB5-A362-0E8BB942156F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14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F4F02-2A42-4770-9825-5D44E04BDC5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874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F6B3-BFA7-4CFE-8B14-C754A97844F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186D-2517-415E-8A08-03BF7BD8680E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60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F760-FBC2-4439-9A27-CC2A1FFEFB13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19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88EFB-C0AD-4E3D-8A59-D75C36DE18A7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49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9F243-9E39-4FC5-B14C-82FAD37A182C}" type="datetime1">
              <a:rPr lang="cs-CZ" smtClean="0"/>
              <a:t>18.2.2014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02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4DCF-AA85-48FA-B620-4B1984016AA4}" type="datetime1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02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388D8-8E81-4109-9C7F-BF1999FABC2C}" type="datetime1">
              <a:rPr lang="cs-CZ" smtClean="0"/>
              <a:t>18.2.2014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00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12CC0-E5B0-4746-BE33-45627ECD8239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9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CEE34-4F8F-4FC8-9637-D4891BCAF1A5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34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D6788-F2C5-413C-BB85-B4F3A27FE2B5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08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15616" y="3717032"/>
            <a:ext cx="7772400" cy="1470025"/>
          </a:xfrm>
        </p:spPr>
        <p:txBody>
          <a:bodyPr/>
          <a:lstStyle/>
          <a:p>
            <a:r>
              <a:rPr lang="cs-CZ" dirty="0" smtClean="0"/>
              <a:t>MONGEOVO PROMÍTÁNÍ</a:t>
            </a:r>
            <a:br>
              <a:rPr lang="cs-CZ" dirty="0" smtClean="0"/>
            </a:br>
            <a:r>
              <a:rPr lang="cs-CZ" dirty="0" smtClean="0"/>
              <a:t>otočení roviny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1368152" cy="366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403572"/>
              </p:ext>
            </p:extLst>
          </p:nvPr>
        </p:nvGraphicFramePr>
        <p:xfrm>
          <a:off x="611560" y="908720"/>
          <a:ext cx="8020050" cy="566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Acrobat Document" r:id="rId3" imgW="8019810" imgH="5667285" progId="AcroExch.Document.7">
                  <p:embed/>
                </p:oleObj>
              </mc:Choice>
              <mc:Fallback>
                <p:oleObj name="Acrobat Document" r:id="rId3" imgW="8019810" imgH="566728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1560" y="908720"/>
                        <a:ext cx="8020050" cy="5667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075240" cy="850106"/>
          </a:xfrm>
        </p:spPr>
        <p:txBody>
          <a:bodyPr>
            <a:normAutofit/>
          </a:bodyPr>
          <a:lstStyle/>
          <a:p>
            <a:r>
              <a:rPr lang="cs-CZ" sz="3600" dirty="0" smtClean="0"/>
              <a:t>Výsledky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525963"/>
          </a:xfrm>
        </p:spPr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0576669"/>
              </p:ext>
            </p:extLst>
          </p:nvPr>
        </p:nvGraphicFramePr>
        <p:xfrm>
          <a:off x="971600" y="1052736"/>
          <a:ext cx="3744416" cy="52988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Acrobat Document" r:id="rId5" imgW="5667300" imgH="8019870" progId="AcroExch.Document.7">
                  <p:embed/>
                </p:oleObj>
              </mc:Choice>
              <mc:Fallback>
                <p:oleObj name="Acrobat Document" r:id="rId5" imgW="5667300" imgH="801987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71600" y="1052736"/>
                        <a:ext cx="3744416" cy="52988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166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cs-CZ" sz="2000" dirty="0"/>
              <a:t>Pokud není uvedeno jinak, použitý materiál je z vlastních zdrojů </a:t>
            </a:r>
            <a:r>
              <a:rPr lang="cs-CZ" sz="2000" dirty="0" smtClean="0"/>
              <a:t>autora.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Zdroje</a:t>
            </a:r>
            <a:r>
              <a:rPr lang="cs-CZ" sz="2000" dirty="0"/>
              <a:t>: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POMYKALOVÁ, E.: </a:t>
            </a:r>
            <a:r>
              <a:rPr lang="cs-CZ" sz="2000" i="1" dirty="0" smtClean="0"/>
              <a:t>Deskriptivní pro </a:t>
            </a:r>
            <a:r>
              <a:rPr lang="cs-CZ" sz="2000" i="1" dirty="0"/>
              <a:t>střední školy</a:t>
            </a:r>
            <a:r>
              <a:rPr lang="cs-CZ" sz="2000" dirty="0"/>
              <a:t>. 1. vydání. Praha: Prometheus, </a:t>
            </a:r>
            <a:r>
              <a:rPr lang="cs-CZ" sz="2000" dirty="0" smtClean="0"/>
              <a:t>2010. </a:t>
            </a:r>
            <a:r>
              <a:rPr lang="cs-CZ" sz="2000" dirty="0"/>
              <a:t>ISBN </a:t>
            </a:r>
            <a:r>
              <a:rPr lang="cs-CZ" sz="2000" dirty="0" smtClean="0"/>
              <a:t>978-80-7196-400-1.</a:t>
            </a:r>
            <a:r>
              <a:rPr lang="cs-CZ" sz="2000" dirty="0">
                <a:latin typeface="Calibri" pitchFamily="34" charset="0"/>
              </a:rPr>
              <a:t/>
            </a:r>
            <a:br>
              <a:rPr lang="cs-CZ" sz="2000" dirty="0">
                <a:latin typeface="Calibri" pitchFamily="34" charset="0"/>
              </a:rPr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80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3600400"/>
          </a:xfrm>
        </p:spPr>
        <p:txBody>
          <a:bodyPr>
            <a:normAutofit/>
          </a:bodyPr>
          <a:lstStyle/>
          <a:p>
            <a:r>
              <a:rPr lang="cs-CZ" dirty="0"/>
              <a:t>ř</a:t>
            </a:r>
            <a:r>
              <a:rPr lang="cs-CZ" dirty="0" smtClean="0"/>
              <a:t>ešení rovinných úloh v dané rovině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611560" y="3573016"/>
            <a:ext cx="8229600" cy="2016224"/>
          </a:xfrm>
        </p:spPr>
        <p:txBody>
          <a:bodyPr>
            <a:normAutofit/>
          </a:bodyPr>
          <a:lstStyle/>
          <a:p>
            <a:r>
              <a:rPr lang="cs-CZ" dirty="0"/>
              <a:t>p</a:t>
            </a:r>
            <a:r>
              <a:rPr lang="cs-CZ" dirty="0" smtClean="0"/>
              <a:t>růměty v </a:t>
            </a:r>
            <a:r>
              <a:rPr lang="cs-CZ" dirty="0" err="1" smtClean="0"/>
              <a:t>Mongeově</a:t>
            </a:r>
            <a:r>
              <a:rPr lang="cs-CZ" dirty="0" smtClean="0"/>
              <a:t> promítání zkreslené</a:t>
            </a:r>
          </a:p>
          <a:p>
            <a:r>
              <a:rPr lang="cs-CZ" dirty="0" smtClean="0"/>
              <a:t>je třeba vidět rovinu a útvary v ní ve skutečné velikosti 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453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dirty="0"/>
              <a:t>r</a:t>
            </a:r>
            <a:r>
              <a:rPr lang="cs-CZ" sz="3600" dirty="0" smtClean="0"/>
              <a:t>ovina </a:t>
            </a:r>
            <a:r>
              <a:rPr lang="cs-CZ" sz="3600" b="1" dirty="0" smtClean="0"/>
              <a:t>ROVNOBĚŽNÁ </a:t>
            </a:r>
            <a:r>
              <a:rPr lang="cs-CZ" sz="3600" dirty="0" smtClean="0"/>
              <a:t>s průmětnou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43808" y="2708920"/>
            <a:ext cx="3466728" cy="1108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5400" dirty="0"/>
              <a:t>n</a:t>
            </a:r>
            <a:r>
              <a:rPr lang="cs-CZ" sz="5400" dirty="0" smtClean="0"/>
              <a:t>ezkreslí se</a:t>
            </a:r>
            <a:endParaRPr lang="cs-CZ" sz="5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509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dirty="0"/>
              <a:t>r</a:t>
            </a:r>
            <a:r>
              <a:rPr lang="cs-CZ" sz="3600" dirty="0" smtClean="0"/>
              <a:t>ovina </a:t>
            </a:r>
            <a:r>
              <a:rPr lang="cs-CZ" sz="3600" b="1" dirty="0" smtClean="0"/>
              <a:t>KOLMÁ</a:t>
            </a:r>
            <a:r>
              <a:rPr lang="cs-CZ" sz="3600" dirty="0" smtClean="0"/>
              <a:t> k průmětně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43808" y="2708920"/>
            <a:ext cx="3466728" cy="1108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5400" dirty="0" smtClean="0"/>
              <a:t>SKLOPENÍ</a:t>
            </a:r>
            <a:endParaRPr lang="cs-CZ" sz="5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358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dirty="0"/>
              <a:t>r</a:t>
            </a:r>
            <a:r>
              <a:rPr lang="cs-CZ" sz="3600" dirty="0" smtClean="0"/>
              <a:t>ovina </a:t>
            </a:r>
            <a:r>
              <a:rPr lang="cs-CZ" sz="3600" b="1" dirty="0" smtClean="0"/>
              <a:t>OBECNÁ</a:t>
            </a:r>
            <a:r>
              <a:rPr lang="cs-CZ" sz="3600" dirty="0" smtClean="0"/>
              <a:t> 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47864" y="2708920"/>
            <a:ext cx="3466728" cy="1108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5400" dirty="0" smtClean="0"/>
              <a:t>OTOČENÍ</a:t>
            </a:r>
            <a:endParaRPr lang="cs-CZ" sz="5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7576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352928" cy="936104"/>
          </a:xfrm>
        </p:spPr>
        <p:txBody>
          <a:bodyPr>
            <a:normAutofit/>
          </a:bodyPr>
          <a:lstStyle/>
          <a:p>
            <a:r>
              <a:rPr lang="cs-CZ" sz="3600" dirty="0" smtClean="0"/>
              <a:t>Sklopení roviny</a:t>
            </a:r>
            <a:endParaRPr lang="cs-CZ" sz="36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67544" y="692696"/>
            <a:ext cx="3600400" cy="29523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Sestrojte průmět čtverce ABCD, který leží v rovině </a:t>
            </a:r>
            <a:r>
              <a:rPr lang="el-GR" sz="2400" dirty="0" smtClean="0"/>
              <a:t>α</a:t>
            </a:r>
            <a:r>
              <a:rPr lang="cs-CZ" sz="2400" dirty="0" smtClean="0"/>
              <a:t> (6, 4, ∞).</a:t>
            </a:r>
          </a:p>
          <a:p>
            <a:pPr marL="0" indent="0">
              <a:buNone/>
            </a:pPr>
            <a:r>
              <a:rPr lang="cs-CZ" sz="2400" dirty="0" smtClean="0"/>
              <a:t> A </a:t>
            </a:r>
            <a:r>
              <a:rPr lang="en-US" sz="2400" dirty="0" smtClean="0"/>
              <a:t>[</a:t>
            </a:r>
            <a:r>
              <a:rPr lang="cs-CZ" sz="2400" dirty="0" smtClean="0"/>
              <a:t>4, ?, 2</a:t>
            </a:r>
            <a:r>
              <a:rPr lang="en-US" sz="2400" dirty="0" smtClean="0"/>
              <a:t>]</a:t>
            </a:r>
            <a:r>
              <a:rPr lang="cs-CZ" sz="2400" dirty="0" smtClean="0"/>
              <a:t>, C</a:t>
            </a:r>
            <a:r>
              <a:rPr lang="en-US" sz="2400" dirty="0" smtClean="0"/>
              <a:t> [</a:t>
            </a:r>
            <a:r>
              <a:rPr lang="cs-CZ" sz="2400" dirty="0" smtClean="0"/>
              <a:t>-3, </a:t>
            </a:r>
            <a:r>
              <a:rPr lang="cs-CZ" sz="2400" dirty="0"/>
              <a:t>?</a:t>
            </a:r>
            <a:r>
              <a:rPr lang="cs-CZ" sz="2400" dirty="0" smtClean="0"/>
              <a:t>, 4</a:t>
            </a:r>
            <a:r>
              <a:rPr lang="en-US" sz="2400" dirty="0" smtClean="0"/>
              <a:t>]</a:t>
            </a:r>
            <a:r>
              <a:rPr lang="cs-CZ" dirty="0"/>
              <a:t>.</a:t>
            </a:r>
            <a:endParaRPr lang="cs-CZ" sz="2400" dirty="0" smtClean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8672848"/>
              </p:ext>
            </p:extLst>
          </p:nvPr>
        </p:nvGraphicFramePr>
        <p:xfrm>
          <a:off x="4499992" y="836711"/>
          <a:ext cx="4104456" cy="58084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Acrobat Document" r:id="rId3" imgW="5667300" imgH="8019870" progId="AcroExch.Document.7">
                  <p:embed/>
                </p:oleObj>
              </mc:Choice>
              <mc:Fallback>
                <p:oleObj name="Acrobat Document" r:id="rId3" imgW="5667300" imgH="801987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99992" y="836711"/>
                        <a:ext cx="4104456" cy="58084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243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9643753"/>
              </p:ext>
            </p:extLst>
          </p:nvPr>
        </p:nvGraphicFramePr>
        <p:xfrm>
          <a:off x="4788024" y="1196752"/>
          <a:ext cx="3524919" cy="49882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Acrobat Document" r:id="rId3" imgW="5667300" imgH="8019870" progId="AcroExch.Document.7">
                  <p:embed/>
                </p:oleObj>
              </mc:Choice>
              <mc:Fallback>
                <p:oleObj name="Acrobat Document" r:id="rId3" imgW="5667300" imgH="801987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88024" y="1196752"/>
                        <a:ext cx="3524919" cy="49882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920880" cy="792088"/>
          </a:xfrm>
        </p:spPr>
        <p:txBody>
          <a:bodyPr>
            <a:normAutofit/>
          </a:bodyPr>
          <a:lstStyle/>
          <a:p>
            <a:r>
              <a:rPr lang="cs-CZ" sz="3600" dirty="0" smtClean="0"/>
              <a:t>Otočení roviny</a:t>
            </a:r>
            <a:endParaRPr lang="cs-CZ" sz="36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323528" y="908720"/>
            <a:ext cx="3240360" cy="4320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Sestrojte průmět čtverce ABCD, který leží v rovině </a:t>
            </a:r>
            <a:r>
              <a:rPr lang="el-GR" sz="2400" dirty="0"/>
              <a:t>α</a:t>
            </a:r>
            <a:r>
              <a:rPr lang="cs-CZ" sz="2400" dirty="0"/>
              <a:t> (6, 4, </a:t>
            </a:r>
            <a:r>
              <a:rPr lang="cs-CZ" sz="2400" dirty="0" smtClean="0"/>
              <a:t>3).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 A </a:t>
            </a:r>
            <a:r>
              <a:rPr lang="en-US" sz="2400" dirty="0" smtClean="0"/>
              <a:t>[</a:t>
            </a:r>
            <a:r>
              <a:rPr lang="cs-CZ" sz="2400" dirty="0" smtClean="0"/>
              <a:t>3, 3, ?</a:t>
            </a:r>
            <a:r>
              <a:rPr lang="en-US" sz="2400" dirty="0" smtClean="0"/>
              <a:t>]</a:t>
            </a:r>
            <a:r>
              <a:rPr lang="cs-CZ" sz="2400" dirty="0"/>
              <a:t>, C</a:t>
            </a:r>
            <a:r>
              <a:rPr lang="en-US" sz="2400" dirty="0"/>
              <a:t> [</a:t>
            </a:r>
            <a:r>
              <a:rPr lang="cs-CZ" sz="2400" dirty="0" smtClean="0"/>
              <a:t>-5, 2, ?</a:t>
            </a:r>
            <a:r>
              <a:rPr lang="en-US" sz="2400" dirty="0" smtClean="0"/>
              <a:t>]</a:t>
            </a:r>
            <a:r>
              <a:rPr lang="cs-CZ" sz="2400" dirty="0" smtClean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4499992" y="1914550"/>
            <a:ext cx="3681671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800" dirty="0"/>
              <a:t>o</a:t>
            </a:r>
            <a:r>
              <a:rPr lang="cs-CZ" sz="1800" dirty="0" smtClean="0"/>
              <a:t>točení bodů A, C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92818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5805638"/>
              </p:ext>
            </p:extLst>
          </p:nvPr>
        </p:nvGraphicFramePr>
        <p:xfrm>
          <a:off x="2555776" y="593577"/>
          <a:ext cx="4172991" cy="5905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Acrobat Document" r:id="rId3" imgW="5667300" imgH="8019870" progId="AcroExch.Document.7">
                  <p:embed/>
                </p:oleObj>
              </mc:Choice>
              <mc:Fallback>
                <p:oleObj name="Acrobat Document" r:id="rId3" imgW="5667300" imgH="801987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55776" y="593577"/>
                        <a:ext cx="4172991" cy="59053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konstrukce čtverce </a:t>
            </a:r>
            <a:endParaRPr lang="cs-CZ" sz="36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2555776" y="6093296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Průmětem čtverce je rovnoběžník.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692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850106"/>
          </a:xfrm>
        </p:spPr>
        <p:txBody>
          <a:bodyPr>
            <a:normAutofit/>
          </a:bodyPr>
          <a:lstStyle/>
          <a:p>
            <a:r>
              <a:rPr lang="cs-CZ" sz="3600" dirty="0" smtClean="0"/>
              <a:t>Neřešené příklady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525963"/>
          </a:xfrm>
        </p:spPr>
        <p:txBody>
          <a:bodyPr>
            <a:normAutofit/>
          </a:bodyPr>
          <a:lstStyle/>
          <a:p>
            <a:r>
              <a:rPr lang="cs-CZ" dirty="0"/>
              <a:t>Sestrojte </a:t>
            </a:r>
            <a:r>
              <a:rPr lang="cs-CZ" dirty="0" smtClean="0"/>
              <a:t>průmět pravidelného šestiúhelníku ABCDEF, který leží v rovině kolmé k půdorysně.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A </a:t>
            </a:r>
            <a:r>
              <a:rPr lang="en-US" dirty="0"/>
              <a:t>[</a:t>
            </a:r>
            <a:r>
              <a:rPr lang="cs-CZ" dirty="0" smtClean="0"/>
              <a:t>-2.5, 1, </a:t>
            </a:r>
            <a:r>
              <a:rPr lang="cs-CZ" dirty="0"/>
              <a:t>1</a:t>
            </a:r>
            <a:r>
              <a:rPr lang="en-US" dirty="0" smtClean="0"/>
              <a:t>]</a:t>
            </a:r>
            <a:r>
              <a:rPr lang="cs-CZ" dirty="0"/>
              <a:t>, B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 smtClean="0"/>
              <a:t>-5, </a:t>
            </a:r>
            <a:r>
              <a:rPr lang="cs-CZ" dirty="0"/>
              <a:t>3</a:t>
            </a:r>
            <a:r>
              <a:rPr lang="cs-CZ" dirty="0" smtClean="0"/>
              <a:t>, </a:t>
            </a:r>
            <a:r>
              <a:rPr lang="cs-CZ" dirty="0"/>
              <a:t>3</a:t>
            </a:r>
            <a:r>
              <a:rPr lang="en-US" dirty="0" smtClean="0"/>
              <a:t>]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Sestrojte </a:t>
            </a:r>
            <a:r>
              <a:rPr lang="cs-CZ" dirty="0" smtClean="0"/>
              <a:t>průmět pravidelného pětiúhelníku ABCDEF, který leží v rovině </a:t>
            </a:r>
            <a:r>
              <a:rPr lang="el-GR" dirty="0" smtClean="0"/>
              <a:t>α</a:t>
            </a:r>
            <a:r>
              <a:rPr lang="cs-CZ" dirty="0" smtClean="0"/>
              <a:t>. S je jeho střed.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A </a:t>
            </a:r>
            <a:r>
              <a:rPr lang="en-US" dirty="0" smtClean="0"/>
              <a:t>[</a:t>
            </a:r>
            <a:r>
              <a:rPr lang="cs-CZ" dirty="0"/>
              <a:t>2</a:t>
            </a:r>
            <a:r>
              <a:rPr lang="cs-CZ" dirty="0" smtClean="0"/>
              <a:t>, </a:t>
            </a:r>
            <a:r>
              <a:rPr lang="cs-CZ" dirty="0"/>
              <a:t>5</a:t>
            </a:r>
            <a:r>
              <a:rPr lang="cs-CZ" dirty="0" smtClean="0"/>
              <a:t>, </a:t>
            </a:r>
            <a:r>
              <a:rPr lang="cs-CZ" dirty="0"/>
              <a:t>?</a:t>
            </a:r>
            <a:r>
              <a:rPr lang="en-US" dirty="0" smtClean="0"/>
              <a:t>]</a:t>
            </a:r>
            <a:r>
              <a:rPr lang="cs-CZ" dirty="0"/>
              <a:t>, </a:t>
            </a:r>
            <a:r>
              <a:rPr lang="cs-CZ" dirty="0" smtClean="0"/>
              <a:t>S</a:t>
            </a:r>
            <a:r>
              <a:rPr lang="en-US" dirty="0" smtClean="0"/>
              <a:t> [</a:t>
            </a:r>
            <a:r>
              <a:rPr lang="cs-CZ" dirty="0" smtClean="0"/>
              <a:t>-2, 5, ?</a:t>
            </a:r>
            <a:r>
              <a:rPr lang="en-US" dirty="0" smtClean="0"/>
              <a:t>]</a:t>
            </a:r>
            <a:r>
              <a:rPr lang="cs-CZ" dirty="0"/>
              <a:t>, </a:t>
            </a:r>
            <a:r>
              <a:rPr lang="el-GR" dirty="0" smtClean="0"/>
              <a:t>α</a:t>
            </a:r>
            <a:r>
              <a:rPr lang="cs-CZ" dirty="0" smtClean="0"/>
              <a:t>(-2, -2, 2)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57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</TotalTime>
  <Words>304</Words>
  <Application>Microsoft Office PowerPoint</Application>
  <PresentationFormat>Předvádění na obrazovce (4:3)</PresentationFormat>
  <Paragraphs>40</Paragraphs>
  <Slides>11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3" baseType="lpstr">
      <vt:lpstr>Motiv systému Office</vt:lpstr>
      <vt:lpstr>Acrobat Document</vt:lpstr>
      <vt:lpstr>MONGEOVO PROMÍTÁNÍ otočení roviny</vt:lpstr>
      <vt:lpstr>řešení rovinných úloh v dané rovině </vt:lpstr>
      <vt:lpstr>rovina ROVNOBĚŽNÁ s průmětnou</vt:lpstr>
      <vt:lpstr>rovina KOLMÁ k průmětně</vt:lpstr>
      <vt:lpstr>rovina OBECNÁ </vt:lpstr>
      <vt:lpstr>Sklopení roviny</vt:lpstr>
      <vt:lpstr>Otočení roviny</vt:lpstr>
      <vt:lpstr>konstrukce čtverce </vt:lpstr>
      <vt:lpstr>Neřešené příklady</vt:lpstr>
      <vt:lpstr>Výsledky</vt:lpstr>
      <vt:lpstr>Pokud není uvedeno jinak, použitý materiál je z vlastních zdrojů autora.   Zdroje:  POMYKALOVÁ, E.: Deskriptivní pro střední školy. 1. vydání. Praha: Prometheus, 2010. ISBN 978-80-7196-400-1.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Wagnerová Blanka</dc:creator>
  <cp:lastModifiedBy>Wagnerová Blanka</cp:lastModifiedBy>
  <cp:revision>74</cp:revision>
  <dcterms:created xsi:type="dcterms:W3CDTF">2013-08-27T05:25:40Z</dcterms:created>
  <dcterms:modified xsi:type="dcterms:W3CDTF">2014-02-18T12:16:46Z</dcterms:modified>
</cp:coreProperties>
</file>