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90" r:id="rId4"/>
    <p:sldId id="283" r:id="rId5"/>
    <p:sldId id="287" r:id="rId6"/>
    <p:sldId id="282" r:id="rId7"/>
    <p:sldId id="285" r:id="rId8"/>
    <p:sldId id="288" r:id="rId9"/>
    <p:sldId id="289" r:id="rId10"/>
    <p:sldId id="291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75656" y="2636912"/>
            <a:ext cx="7772400" cy="1470025"/>
          </a:xfrm>
        </p:spPr>
        <p:txBody>
          <a:bodyPr/>
          <a:lstStyle/>
          <a:p>
            <a:r>
              <a:rPr lang="cs-CZ" dirty="0" smtClean="0"/>
              <a:t>MONGEOVO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23728" y="4209932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ákladní konstrukční úlohy 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1265212" y="2065412"/>
            <a:ext cx="4464496" cy="11430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Řešení v </a:t>
            </a:r>
            <a:r>
              <a:rPr lang="cs-CZ" sz="2400" dirty="0" err="1" smtClean="0"/>
              <a:t>Mongeově</a:t>
            </a:r>
            <a:r>
              <a:rPr lang="cs-CZ" sz="2400" dirty="0" smtClean="0"/>
              <a:t> promítání 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694293"/>
              </p:ext>
            </p:extLst>
          </p:nvPr>
        </p:nvGraphicFramePr>
        <p:xfrm>
          <a:off x="2915816" y="188640"/>
          <a:ext cx="4608512" cy="6521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188640"/>
                        <a:ext cx="4608512" cy="6521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021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br>
              <a:rPr lang="cs-CZ" sz="2000" dirty="0" smtClean="0"/>
            </a:br>
            <a:r>
              <a:rPr lang="cs-CZ" sz="2000" dirty="0" smtClean="0"/>
              <a:t>SUCHOHRADSKÝ O.:  </a:t>
            </a:r>
            <a:r>
              <a:rPr lang="cs-CZ" sz="2000" i="1" dirty="0" smtClean="0"/>
              <a:t>Cvičení z deskriptivní geometrie</a:t>
            </a:r>
            <a:r>
              <a:rPr lang="cs-CZ" sz="2000" dirty="0" smtClean="0"/>
              <a:t>. 1. vydání. Hradec Králové : Pedagogická fakulta v Hradci Králové, 1977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-každou složitější konstrukční úlohu se snažíme rozčlenit na jednotlivé základní „kroky“</a:t>
            </a:r>
            <a:br>
              <a:rPr lang="cs-CZ" dirty="0" smtClean="0"/>
            </a:br>
            <a:r>
              <a:rPr lang="cs-CZ" dirty="0" smtClean="0"/>
              <a:t>- jejich bezpečná znalost je NEZBYTNÁ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144246"/>
              </p:ext>
            </p:extLst>
          </p:nvPr>
        </p:nvGraphicFramePr>
        <p:xfrm>
          <a:off x="827584" y="1340768"/>
          <a:ext cx="3596927" cy="509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1340768"/>
                        <a:ext cx="3596927" cy="5090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/>
              <a:t>s</a:t>
            </a:r>
            <a:r>
              <a:rPr lang="cs-CZ" dirty="0" smtClean="0"/>
              <a:t>topy roviny určené třemi body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644008" y="234888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, n- stopy roviny určené body A, B, 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13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544516"/>
              </p:ext>
            </p:extLst>
          </p:nvPr>
        </p:nvGraphicFramePr>
        <p:xfrm>
          <a:off x="1043608" y="1323276"/>
          <a:ext cx="7248530" cy="5104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1323276"/>
                        <a:ext cx="7248530" cy="5104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růsečnice rovin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932040" y="126876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r- průsečnice rovin </a:t>
            </a:r>
            <a:r>
              <a:rPr lang="el-GR" dirty="0" smtClean="0"/>
              <a:t>α</a:t>
            </a:r>
            <a:r>
              <a:rPr lang="cs-CZ" dirty="0" smtClean="0"/>
              <a:t>, </a:t>
            </a:r>
            <a:r>
              <a:rPr lang="el-GR" dirty="0" smtClean="0"/>
              <a:t>β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1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034761"/>
              </p:ext>
            </p:extLst>
          </p:nvPr>
        </p:nvGraphicFramePr>
        <p:xfrm>
          <a:off x="827584" y="1196752"/>
          <a:ext cx="7703030" cy="542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1196752"/>
                        <a:ext cx="7703030" cy="542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průsečík přímky s rovinou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220072" y="617189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</a:t>
            </a:r>
            <a:r>
              <a:rPr lang="cs-CZ" dirty="0" smtClean="0"/>
              <a:t>- průsečík přímky a s rovinou </a:t>
            </a:r>
            <a:r>
              <a:rPr lang="el-GR" dirty="0" smtClean="0"/>
              <a:t>α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786887"/>
              </p:ext>
            </p:extLst>
          </p:nvPr>
        </p:nvGraphicFramePr>
        <p:xfrm>
          <a:off x="1115616" y="1268760"/>
          <a:ext cx="7128388" cy="501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1268760"/>
                        <a:ext cx="7128388" cy="5019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přímka kolmá k dané rovině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331640" y="579840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kolmici k dané rovině </a:t>
            </a:r>
            <a:r>
              <a:rPr lang="el-GR" dirty="0" smtClean="0"/>
              <a:t>α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8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958096"/>
              </p:ext>
            </p:extLst>
          </p:nvPr>
        </p:nvGraphicFramePr>
        <p:xfrm>
          <a:off x="1547664" y="1484784"/>
          <a:ext cx="6310350" cy="4443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664" y="1484784"/>
                        <a:ext cx="6310350" cy="4443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rovina kolmá k dané přímce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2123728" y="537321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rovinu </a:t>
            </a:r>
            <a:r>
              <a:rPr lang="el-GR" dirty="0" smtClean="0"/>
              <a:t>α</a:t>
            </a:r>
            <a:r>
              <a:rPr lang="cs-CZ" dirty="0" smtClean="0"/>
              <a:t> kolmou na přímku </a:t>
            </a:r>
            <a:r>
              <a:rPr lang="cs-CZ" dirty="0"/>
              <a:t>p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5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Komplexní úloha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Přímkou a = PN proložte takovou rovinu, aby protínala roviny </a:t>
            </a:r>
            <a:r>
              <a:rPr lang="el-GR" dirty="0" smtClean="0"/>
              <a:t>α</a:t>
            </a:r>
            <a:r>
              <a:rPr lang="cs-CZ" dirty="0" smtClean="0"/>
              <a:t>, </a:t>
            </a:r>
            <a:r>
              <a:rPr lang="el-GR" dirty="0" smtClean="0"/>
              <a:t>β</a:t>
            </a:r>
            <a:r>
              <a:rPr lang="cs-CZ" dirty="0" smtClean="0"/>
              <a:t> ve dvou rovnoběžných přímkách.</a:t>
            </a:r>
          </a:p>
          <a:p>
            <a:pPr marL="0" indent="0">
              <a:buNone/>
            </a:pPr>
            <a:r>
              <a:rPr lang="cs-CZ" dirty="0" smtClean="0"/>
              <a:t>P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en-US" dirty="0" smtClean="0"/>
              <a:t>;1</a:t>
            </a:r>
            <a:r>
              <a:rPr lang="cs-CZ" dirty="0" smtClean="0"/>
              <a:t>0</a:t>
            </a:r>
            <a:r>
              <a:rPr lang="en-US" dirty="0" smtClean="0"/>
              <a:t>;</a:t>
            </a:r>
            <a:r>
              <a:rPr lang="cs-CZ" dirty="0" smtClean="0"/>
              <a:t>0</a:t>
            </a:r>
            <a:r>
              <a:rPr lang="en-US" dirty="0" smtClean="0"/>
              <a:t>], N[</a:t>
            </a:r>
            <a:r>
              <a:rPr lang="cs-CZ" dirty="0" smtClean="0"/>
              <a:t>-4</a:t>
            </a:r>
            <a:r>
              <a:rPr lang="en-US" dirty="0" smtClean="0"/>
              <a:t>;</a:t>
            </a:r>
            <a:r>
              <a:rPr lang="cs-CZ" dirty="0" smtClean="0"/>
              <a:t>0</a:t>
            </a:r>
            <a:r>
              <a:rPr lang="en-US" dirty="0" smtClean="0"/>
              <a:t>;</a:t>
            </a:r>
            <a:r>
              <a:rPr lang="cs-CZ" dirty="0" smtClean="0"/>
              <a:t>4</a:t>
            </a:r>
            <a:r>
              <a:rPr lang="en-US" dirty="0" smtClean="0"/>
              <a:t>], </a:t>
            </a:r>
            <a:endParaRPr lang="cs-CZ" smtClean="0"/>
          </a:p>
          <a:p>
            <a:pPr marL="0" indent="0">
              <a:buNone/>
            </a:pPr>
            <a:r>
              <a:rPr lang="el-GR" smtClean="0"/>
              <a:t>α</a:t>
            </a:r>
            <a:r>
              <a:rPr lang="cs-CZ" dirty="0" smtClean="0"/>
              <a:t>(-5</a:t>
            </a:r>
            <a:r>
              <a:rPr lang="en-US" dirty="0" smtClean="0"/>
              <a:t>;</a:t>
            </a:r>
            <a:r>
              <a:rPr lang="cs-CZ" dirty="0" smtClean="0"/>
              <a:t> </a:t>
            </a:r>
            <a:r>
              <a:rPr lang="en-US" dirty="0" smtClean="0"/>
              <a:t>12,5;</a:t>
            </a:r>
            <a:r>
              <a:rPr lang="cs-CZ" dirty="0" smtClean="0"/>
              <a:t> </a:t>
            </a:r>
            <a:r>
              <a:rPr lang="en-US" dirty="0" smtClean="0"/>
              <a:t>2,5</a:t>
            </a:r>
            <a:r>
              <a:rPr lang="cs-CZ" dirty="0" smtClean="0"/>
              <a:t>),</a:t>
            </a: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cs-CZ" dirty="0"/>
              <a:t> </a:t>
            </a:r>
            <a:r>
              <a:rPr lang="cs-CZ" dirty="0" smtClean="0"/>
              <a:t>(4,5</a:t>
            </a:r>
            <a:r>
              <a:rPr lang="en-US" dirty="0" smtClean="0"/>
              <a:t>;</a:t>
            </a:r>
            <a:r>
              <a:rPr lang="cs-CZ" dirty="0" smtClean="0"/>
              <a:t> 4</a:t>
            </a:r>
            <a:r>
              <a:rPr lang="en-US" dirty="0" smtClean="0"/>
              <a:t>;</a:t>
            </a:r>
            <a:r>
              <a:rPr lang="cs-CZ" dirty="0" smtClean="0"/>
              <a:t> 4,5)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0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Prostorové řešení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571184" cy="2188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Má-li hledaná rovina protínat dané roviny v rovnoběžných přímkách, musí být rovnoběžná s průsečnicí daných rovin.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987824" y="4005064"/>
            <a:ext cx="51845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postup</a:t>
            </a:r>
          </a:p>
          <a:p>
            <a:r>
              <a:rPr lang="cs-CZ" sz="2800" dirty="0"/>
              <a:t>1. průsečnice rovin </a:t>
            </a:r>
            <a:r>
              <a:rPr lang="el-GR" sz="2800" dirty="0"/>
              <a:t>α</a:t>
            </a:r>
            <a:r>
              <a:rPr lang="cs-CZ" sz="2800" dirty="0"/>
              <a:t>, </a:t>
            </a:r>
            <a:r>
              <a:rPr lang="el-GR" sz="2800" dirty="0"/>
              <a:t>β</a:t>
            </a:r>
            <a:r>
              <a:rPr lang="cs-CZ" sz="2800" dirty="0"/>
              <a:t> – r</a:t>
            </a:r>
          </a:p>
          <a:p>
            <a:r>
              <a:rPr lang="cs-CZ" sz="2800" dirty="0"/>
              <a:t>2. rovina určená přímkami </a:t>
            </a:r>
            <a:r>
              <a:rPr lang="cs-CZ" sz="2800" dirty="0" err="1"/>
              <a:t>a,r</a:t>
            </a: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034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275</Words>
  <Application>Microsoft Office PowerPoint</Application>
  <PresentationFormat>Předvádění na obrazovce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Acrobat Document</vt:lpstr>
      <vt:lpstr>MONGEOVO PROMÍTÁNÍ</vt:lpstr>
      <vt:lpstr>-každou složitější konstrukční úlohu se snažíme rozčlenit na jednotlivé základní „kroky“ - jejich bezpečná znalost je NEZBYTNÁ</vt:lpstr>
      <vt:lpstr>stopy roviny určené třemi body </vt:lpstr>
      <vt:lpstr>průsečnice rovin </vt:lpstr>
      <vt:lpstr>průsečík přímky s rovinou </vt:lpstr>
      <vt:lpstr>přímka kolmá k dané rovině</vt:lpstr>
      <vt:lpstr>rovina kolmá k dané přímce</vt:lpstr>
      <vt:lpstr>Komplexní úloha</vt:lpstr>
      <vt:lpstr>Prostorové řešení</vt:lpstr>
      <vt:lpstr>Řešení v Mongeově promítání </vt:lpstr>
      <vt:lpstr>Pokud není uvedeno jinak, použitý materiál je z vlastních zdrojů autora.   Zdroje:  POMYKALOVÁ, E.: Deskriptivní pro střední školy. 1. vydání. Praha: Prometheus, 2010. ISBN 978-80-7196-400-1. SUCHOHRADSKÝ O.:  Cvičení z deskriptivní geometrie. 1. vydání. Hradec Králové : Pedagogická fakulta v Hradci Králové, 1977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73</cp:revision>
  <dcterms:created xsi:type="dcterms:W3CDTF">2013-08-27T05:25:40Z</dcterms:created>
  <dcterms:modified xsi:type="dcterms:W3CDTF">2014-02-18T12:17:21Z</dcterms:modified>
</cp:coreProperties>
</file>