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90" r:id="rId4"/>
    <p:sldId id="283" r:id="rId5"/>
    <p:sldId id="287" r:id="rId6"/>
    <p:sldId id="282" r:id="rId7"/>
    <p:sldId id="285" r:id="rId8"/>
    <p:sldId id="288" r:id="rId9"/>
    <p:sldId id="289" r:id="rId10"/>
    <p:sldId id="291" r:id="rId11"/>
    <p:sldId id="269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87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 smtClean="0"/>
              <a:t>Gymnázium B. Němcové Hradec Králové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3D4429-D76E-4C55-9BAC-0B92BD765917}" type="datetimeFigureOut">
              <a:rPr lang="cs-CZ" smtClean="0"/>
              <a:t>18.2.2014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cs-CZ" smtClean="0"/>
              <a:t>Úvod do studia deskriptivní geometrie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2ADAB1-11B8-43A2-BC68-EEE55B759E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325617"/>
      </p:ext>
    </p:extLst>
  </p:cSld>
  <p:clrMap bg1="lt1" tx1="dk1" bg2="lt2" tx2="dk2" accent1="accent1" accent2="accent2" accent3="accent3" accent4="accent4" accent5="accent5" accent6="accent6" hlink="hlink" folHlink="folHlink"/>
  <p:hf sldNum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 smtClean="0"/>
              <a:t>Gymnázium B. Němcové Hradec Králové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B7B231-B157-4638-94AD-77FE4917CE8F}" type="datetimeFigureOut">
              <a:rPr lang="cs-CZ" smtClean="0"/>
              <a:t>18.2.2014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cs-CZ" smtClean="0"/>
              <a:t>Úvod do studia deskriptivní geometrie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D4E054-DDBA-4030-8AC5-603D7B32C76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5618431"/>
      </p:ext>
    </p:extLst>
  </p:cSld>
  <p:clrMap bg1="lt1" tx1="dk1" bg2="lt2" tx2="dk2" accent1="accent1" accent2="accent2" accent3="accent3" accent4="accent4" accent5="accent5" accent6="accent6" hlink="hlink" folHlink="folHlink"/>
  <p:hf sldNum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Úvod do studia deskriptivní geometrie</a:t>
            </a:r>
            <a:endParaRPr lang="cs-CZ"/>
          </a:p>
        </p:txBody>
      </p:sp>
      <p:sp>
        <p:nvSpPr>
          <p:cNvPr id="6" name="Zástupný symbol pro záhlaví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cs-CZ" smtClean="0"/>
              <a:t>Gymnázium B. Němcové Hradec Králové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27499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DE44D-F179-4AB5-A362-0E8BB942156F}" type="datetime1">
              <a:rPr lang="cs-CZ" smtClean="0"/>
              <a:t>18.2.2014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Blan ka Wagnerová Úvod do studia DG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47B85-CFEA-44D4-B1CC-C20F376488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81485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F4F02-2A42-4770-9825-5D44E04BDC5C}" type="datetime1">
              <a:rPr lang="cs-CZ" smtClean="0"/>
              <a:t>18.2.2014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Blan ka Wagnerová Úvod do studia DG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47B85-CFEA-44D4-B1CC-C20F376488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68741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DF6B3-BFA7-4CFE-8B14-C754A97844FC}" type="datetime1">
              <a:rPr lang="cs-CZ" smtClean="0"/>
              <a:t>18.2.2014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Blan ka Wagnerová Úvod do studia DG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47B85-CFEA-44D4-B1CC-C20F376488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789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6186D-2517-415E-8A08-03BF7BD8680E}" type="datetime1">
              <a:rPr lang="cs-CZ" smtClean="0"/>
              <a:t>18.2.2014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Blan ka Wagnerová Úvod do studia DG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47B85-CFEA-44D4-B1CC-C20F376488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5601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9F760-FBC2-4439-9A27-CC2A1FFEFB13}" type="datetime1">
              <a:rPr lang="cs-CZ" smtClean="0"/>
              <a:t>18.2.2014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Blan ka Wagnerová Úvod do studia DG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47B85-CFEA-44D4-B1CC-C20F376488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11977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88EFB-C0AD-4E3D-8A59-D75C36DE18A7}" type="datetime1">
              <a:rPr lang="cs-CZ" smtClean="0"/>
              <a:t>18.2.2014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Blan ka Wagnerová Úvod do studia DG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47B85-CFEA-44D4-B1CC-C20F376488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54900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9F243-9E39-4FC5-B14C-82FAD37A182C}" type="datetime1">
              <a:rPr lang="cs-CZ" smtClean="0"/>
              <a:t>18.2.2014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Blan ka Wagnerová Úvod do studia DG</a:t>
            </a: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47B85-CFEA-44D4-B1CC-C20F376488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70261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24DCF-AA85-48FA-B620-4B1984016AA4}" type="datetime1">
              <a:rPr lang="cs-CZ" smtClean="0"/>
              <a:t>18.2.2014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Blan ka Wagnerová Úvod do studia DG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47B85-CFEA-44D4-B1CC-C20F376488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00213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388D8-8E81-4109-9C7F-BF1999FABC2C}" type="datetime1">
              <a:rPr lang="cs-CZ" smtClean="0"/>
              <a:t>18.2.2014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Blan ka Wagnerová Úvod do studia DG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47B85-CFEA-44D4-B1CC-C20F376488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340018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12CC0-E5B0-4746-BE33-45627ECD8239}" type="datetime1">
              <a:rPr lang="cs-CZ" smtClean="0"/>
              <a:t>18.2.2014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Blan ka Wagnerová Úvod do studia DG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47B85-CFEA-44D4-B1CC-C20F376488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1921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CEE34-4F8F-4FC8-9637-D4891BCAF1A5}" type="datetime1">
              <a:rPr lang="cs-CZ" smtClean="0"/>
              <a:t>18.2.2014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Blan ka Wagnerová Úvod do studia DG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47B85-CFEA-44D4-B1CC-C20F376488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13481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8D6788-F2C5-413C-BB85-B4F3A27FE2B5}" type="datetime1">
              <a:rPr lang="cs-CZ" smtClean="0"/>
              <a:t>18.2.2014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l-PL" smtClean="0"/>
              <a:t>Blan ka Wagnerová Úvod do studia DG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247B85-CFEA-44D4-B1CC-C20F376488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40805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7.e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4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5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6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475656" y="2636912"/>
            <a:ext cx="7772400" cy="1470025"/>
          </a:xfrm>
        </p:spPr>
        <p:txBody>
          <a:bodyPr/>
          <a:lstStyle/>
          <a:p>
            <a:r>
              <a:rPr lang="cs-CZ" dirty="0" smtClean="0"/>
              <a:t>MONGEOVO PROMÍTÁNÍ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123728" y="4209932"/>
            <a:ext cx="6400800" cy="1752600"/>
          </a:xfrm>
        </p:spPr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z</a:t>
            </a:r>
            <a:r>
              <a:rPr lang="cs-CZ" dirty="0" smtClean="0">
                <a:solidFill>
                  <a:schemeClr val="tx1"/>
                </a:solidFill>
              </a:rPr>
              <a:t>ákladní konstrukční úlohy  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Blan ka Wagnerová Úvod do studia DG</a:t>
            </a:r>
            <a:endParaRPr lang="cs-CZ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548680"/>
            <a:ext cx="1368152" cy="36612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7771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16200000">
            <a:off x="-1265212" y="2065412"/>
            <a:ext cx="4464496" cy="1143000"/>
          </a:xfrm>
        </p:spPr>
        <p:txBody>
          <a:bodyPr>
            <a:normAutofit/>
          </a:bodyPr>
          <a:lstStyle/>
          <a:p>
            <a:r>
              <a:rPr lang="cs-CZ" sz="2400" dirty="0" smtClean="0"/>
              <a:t>Řešení v </a:t>
            </a:r>
            <a:r>
              <a:rPr lang="cs-CZ" sz="2400" dirty="0" err="1" smtClean="0"/>
              <a:t>Mongeově</a:t>
            </a:r>
            <a:r>
              <a:rPr lang="cs-CZ" sz="2400" dirty="0" smtClean="0"/>
              <a:t> promítání </a:t>
            </a:r>
            <a:endParaRPr lang="cs-CZ" sz="24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Blan ka Wagnerová Úvod do studia DG</a:t>
            </a:r>
            <a:endParaRPr lang="cs-CZ"/>
          </a:p>
        </p:txBody>
      </p:sp>
      <p:graphicFrame>
        <p:nvGraphicFramePr>
          <p:cNvPr id="3" name="Obj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85694293"/>
              </p:ext>
            </p:extLst>
          </p:nvPr>
        </p:nvGraphicFramePr>
        <p:xfrm>
          <a:off x="2915816" y="188640"/>
          <a:ext cx="4608512" cy="65217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" name="Acrobat Document" r:id="rId3" imgW="5667300" imgH="8019870" progId="AcroExch.Document.7">
                  <p:embed/>
                </p:oleObj>
              </mc:Choice>
              <mc:Fallback>
                <p:oleObj name="Acrobat Document" r:id="rId3" imgW="5667300" imgH="8019870" progId="AcroExch.Document.7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915816" y="188640"/>
                        <a:ext cx="4608512" cy="652172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10217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1340768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cs-CZ" sz="2000" dirty="0"/>
              <a:t>Pokud není uvedeno jinak, použitý materiál je z vlastních zdrojů </a:t>
            </a:r>
            <a:r>
              <a:rPr lang="cs-CZ" sz="2000" dirty="0" smtClean="0"/>
              <a:t>autora. </a:t>
            </a:r>
            <a:r>
              <a:rPr lang="cs-CZ" sz="2000" dirty="0"/>
              <a:t/>
            </a:r>
            <a:br>
              <a:rPr lang="cs-CZ" sz="2000" dirty="0"/>
            </a:br>
            <a:r>
              <a:rPr lang="cs-CZ" sz="2000" dirty="0" smtClean="0"/>
              <a:t/>
            </a:r>
            <a:br>
              <a:rPr lang="cs-CZ" sz="2000" dirty="0" smtClean="0"/>
            </a:br>
            <a:r>
              <a:rPr lang="cs-CZ" sz="2000" dirty="0" smtClean="0"/>
              <a:t>Zdroje</a:t>
            </a:r>
            <a:r>
              <a:rPr lang="cs-CZ" sz="2000" dirty="0"/>
              <a:t>: </a:t>
            </a:r>
            <a:r>
              <a:rPr lang="cs-CZ" sz="2000" dirty="0" smtClean="0"/>
              <a:t/>
            </a:r>
            <a:br>
              <a:rPr lang="cs-CZ" sz="2000" dirty="0" smtClean="0"/>
            </a:br>
            <a:r>
              <a:rPr lang="cs-CZ" sz="2000" dirty="0" smtClean="0"/>
              <a:t>POMYKALOVÁ, E.: </a:t>
            </a:r>
            <a:r>
              <a:rPr lang="cs-CZ" sz="2000" i="1" dirty="0" smtClean="0"/>
              <a:t>Deskriptivní pro </a:t>
            </a:r>
            <a:r>
              <a:rPr lang="cs-CZ" sz="2000" i="1" dirty="0"/>
              <a:t>střední školy</a:t>
            </a:r>
            <a:r>
              <a:rPr lang="cs-CZ" sz="2000" dirty="0"/>
              <a:t>. 1. vydání. Praha: Prometheus, </a:t>
            </a:r>
            <a:r>
              <a:rPr lang="cs-CZ" sz="2000" dirty="0" smtClean="0"/>
              <a:t>2010. </a:t>
            </a:r>
            <a:r>
              <a:rPr lang="cs-CZ" sz="2000" dirty="0"/>
              <a:t>ISBN </a:t>
            </a:r>
            <a:r>
              <a:rPr lang="cs-CZ" sz="2000" dirty="0" smtClean="0"/>
              <a:t>978-80-7196-400-1.</a:t>
            </a:r>
            <a:br>
              <a:rPr lang="cs-CZ" sz="2000" dirty="0" smtClean="0"/>
            </a:br>
            <a:r>
              <a:rPr lang="cs-CZ" sz="2000" dirty="0" smtClean="0"/>
              <a:t>SUCHOHRADSKÝ O.:  </a:t>
            </a:r>
            <a:r>
              <a:rPr lang="cs-CZ" sz="2000" i="1" dirty="0" smtClean="0"/>
              <a:t>Cvičení z deskriptivní geometrie</a:t>
            </a:r>
            <a:r>
              <a:rPr lang="cs-CZ" sz="2000" dirty="0" smtClean="0"/>
              <a:t>. 1. vydání. Hradec Králové : Pedagogická fakulta v Hradci Králové, 1977</a:t>
            </a:r>
            <a:r>
              <a:rPr lang="cs-CZ" sz="2000" dirty="0">
                <a:latin typeface="Calibri" pitchFamily="34" charset="0"/>
              </a:rPr>
              <a:t/>
            </a:r>
            <a:br>
              <a:rPr lang="cs-CZ" sz="2000" dirty="0">
                <a:latin typeface="Calibri" pitchFamily="34" charset="0"/>
              </a:rPr>
            </a:br>
            <a:r>
              <a:rPr lang="cs-CZ" sz="2000" dirty="0"/>
              <a:t/>
            </a:r>
            <a:br>
              <a:rPr lang="cs-CZ" sz="2000" dirty="0"/>
            </a:br>
            <a:endParaRPr lang="cs-CZ" sz="20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Blan ka Wagnerová Úvod do studia DG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3804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8229600" cy="5400600"/>
          </a:xfrm>
        </p:spPr>
        <p:txBody>
          <a:bodyPr>
            <a:normAutofit/>
          </a:bodyPr>
          <a:lstStyle/>
          <a:p>
            <a:r>
              <a:rPr lang="cs-CZ" dirty="0" smtClean="0"/>
              <a:t>-každou složitější konstrukční úlohu se snažíme rozčlenit na jednotlivé základní „kroky“</a:t>
            </a:r>
            <a:br>
              <a:rPr lang="cs-CZ" dirty="0" smtClean="0"/>
            </a:br>
            <a:r>
              <a:rPr lang="cs-CZ" dirty="0" smtClean="0"/>
              <a:t>- jejich bezpečná znalost je NEZBYTNÁ</a:t>
            </a: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Blan ka Wagnerová Úvod do studia DG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4536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81144246"/>
              </p:ext>
            </p:extLst>
          </p:nvPr>
        </p:nvGraphicFramePr>
        <p:xfrm>
          <a:off x="827584" y="1340768"/>
          <a:ext cx="3596927" cy="50901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9" name="Acrobat Document" r:id="rId3" imgW="5667300" imgH="8019870" progId="AcroExch.Document.7">
                  <p:embed/>
                </p:oleObj>
              </mc:Choice>
              <mc:Fallback>
                <p:oleObj name="Acrobat Document" r:id="rId3" imgW="5667300" imgH="8019870" progId="AcroExch.Document.7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27584" y="1340768"/>
                        <a:ext cx="3596927" cy="509018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27584" y="260648"/>
            <a:ext cx="7416824" cy="1080120"/>
          </a:xfrm>
        </p:spPr>
        <p:txBody>
          <a:bodyPr>
            <a:normAutofit/>
          </a:bodyPr>
          <a:lstStyle/>
          <a:p>
            <a:r>
              <a:rPr lang="cs-CZ" dirty="0"/>
              <a:t>s</a:t>
            </a:r>
            <a:r>
              <a:rPr lang="cs-CZ" dirty="0" smtClean="0"/>
              <a:t>topy roviny určené třemi body </a:t>
            </a: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Blan ka Wagnerová Úvod do studia DG</a:t>
            </a:r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4644008" y="2348880"/>
            <a:ext cx="4032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p</a:t>
            </a:r>
            <a:r>
              <a:rPr lang="cs-CZ" dirty="0" smtClean="0"/>
              <a:t>, n- stopy roviny určené body A, B, C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67133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k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77544516"/>
              </p:ext>
            </p:extLst>
          </p:nvPr>
        </p:nvGraphicFramePr>
        <p:xfrm>
          <a:off x="1043608" y="1323276"/>
          <a:ext cx="7248530" cy="51044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1" name="Acrobat Document" r:id="rId3" imgW="5667300" imgH="3990795" progId="AcroExch.Document.7">
                  <p:embed/>
                </p:oleObj>
              </mc:Choice>
              <mc:Fallback>
                <p:oleObj name="Acrobat Document" r:id="rId3" imgW="5667300" imgH="3990795" progId="AcroExch.Document.7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43608" y="1323276"/>
                        <a:ext cx="7248530" cy="510442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27584" y="260648"/>
            <a:ext cx="7416824" cy="1080120"/>
          </a:xfrm>
        </p:spPr>
        <p:txBody>
          <a:bodyPr>
            <a:normAutofit/>
          </a:bodyPr>
          <a:lstStyle/>
          <a:p>
            <a:r>
              <a:rPr lang="cs-CZ" dirty="0"/>
              <a:t>p</a:t>
            </a:r>
            <a:r>
              <a:rPr lang="cs-CZ" dirty="0" smtClean="0"/>
              <a:t>růsečnice rovin </a:t>
            </a: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Blan ka Wagnerová Úvod do studia DG</a:t>
            </a:r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4932040" y="1268760"/>
            <a:ext cx="4032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r- průsečnice rovin </a:t>
            </a:r>
            <a:r>
              <a:rPr lang="el-GR" dirty="0" smtClean="0"/>
              <a:t>α</a:t>
            </a:r>
            <a:r>
              <a:rPr lang="cs-CZ" dirty="0" smtClean="0"/>
              <a:t>, </a:t>
            </a:r>
            <a:r>
              <a:rPr lang="el-GR" dirty="0" smtClean="0"/>
              <a:t>β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08129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83034761"/>
              </p:ext>
            </p:extLst>
          </p:nvPr>
        </p:nvGraphicFramePr>
        <p:xfrm>
          <a:off x="827584" y="1196752"/>
          <a:ext cx="7703030" cy="5424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0" name="Acrobat Document" r:id="rId3" imgW="5667300" imgH="3990795" progId="AcroExch.Document.7">
                  <p:embed/>
                </p:oleObj>
              </mc:Choice>
              <mc:Fallback>
                <p:oleObj name="Acrobat Document" r:id="rId3" imgW="5667300" imgH="3990795" progId="AcroExch.Document.7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27584" y="1196752"/>
                        <a:ext cx="7703030" cy="54244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27584" y="260648"/>
            <a:ext cx="7416824" cy="1080120"/>
          </a:xfrm>
        </p:spPr>
        <p:txBody>
          <a:bodyPr>
            <a:normAutofit/>
          </a:bodyPr>
          <a:lstStyle/>
          <a:p>
            <a:r>
              <a:rPr lang="cs-CZ" dirty="0" smtClean="0"/>
              <a:t>průsečík přímky s rovinou </a:t>
            </a: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Blan ka Wagnerová Úvod do studia DG</a:t>
            </a:r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5220072" y="6171892"/>
            <a:ext cx="4032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R</a:t>
            </a:r>
            <a:r>
              <a:rPr lang="cs-CZ" dirty="0" smtClean="0"/>
              <a:t>- průsečík přímky a s rovinou </a:t>
            </a:r>
            <a:r>
              <a:rPr lang="el-GR" dirty="0" smtClean="0"/>
              <a:t>α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2179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14786887"/>
              </p:ext>
            </p:extLst>
          </p:nvPr>
        </p:nvGraphicFramePr>
        <p:xfrm>
          <a:off x="1115616" y="1268760"/>
          <a:ext cx="7128388" cy="50198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4" name="Acrobat Document" r:id="rId3" imgW="5667300" imgH="3990795" progId="AcroExch.Document.7">
                  <p:embed/>
                </p:oleObj>
              </mc:Choice>
              <mc:Fallback>
                <p:oleObj name="Acrobat Document" r:id="rId3" imgW="5667300" imgH="3990795" progId="AcroExch.Document.7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15616" y="1268760"/>
                        <a:ext cx="7128388" cy="501982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71600" y="260648"/>
            <a:ext cx="7416824" cy="1080120"/>
          </a:xfrm>
        </p:spPr>
        <p:txBody>
          <a:bodyPr>
            <a:normAutofit/>
          </a:bodyPr>
          <a:lstStyle/>
          <a:p>
            <a:r>
              <a:rPr lang="cs-CZ" dirty="0" smtClean="0"/>
              <a:t>přímka kolmá k dané rovině</a:t>
            </a: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Blan ka Wagnerová Úvod do studia DG</a:t>
            </a:r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1331640" y="5798402"/>
            <a:ext cx="38884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Bodem A veďte kolmici k dané rovině </a:t>
            </a:r>
            <a:r>
              <a:rPr lang="el-GR" dirty="0" smtClean="0"/>
              <a:t>α</a:t>
            </a:r>
            <a:r>
              <a:rPr lang="cs-CZ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39866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34958096"/>
              </p:ext>
            </p:extLst>
          </p:nvPr>
        </p:nvGraphicFramePr>
        <p:xfrm>
          <a:off x="1547664" y="1484784"/>
          <a:ext cx="6310350" cy="44437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8" name="Acrobat Document" r:id="rId3" imgW="5667300" imgH="3990795" progId="AcroExch.Document.7">
                  <p:embed/>
                </p:oleObj>
              </mc:Choice>
              <mc:Fallback>
                <p:oleObj name="Acrobat Document" r:id="rId3" imgW="5667300" imgH="3990795" progId="AcroExch.Document.7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47664" y="1484784"/>
                        <a:ext cx="6310350" cy="444375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71600" y="260648"/>
            <a:ext cx="7416824" cy="1080120"/>
          </a:xfrm>
        </p:spPr>
        <p:txBody>
          <a:bodyPr>
            <a:normAutofit/>
          </a:bodyPr>
          <a:lstStyle/>
          <a:p>
            <a:r>
              <a:rPr lang="cs-CZ" dirty="0" smtClean="0"/>
              <a:t>rovina kolmá k dané přímce</a:t>
            </a: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Blan ka Wagnerová Úvod do studia DG</a:t>
            </a:r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2123728" y="5373216"/>
            <a:ext cx="51845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Bodem A veďte rovinu </a:t>
            </a:r>
            <a:r>
              <a:rPr lang="el-GR" dirty="0" smtClean="0"/>
              <a:t>α</a:t>
            </a:r>
            <a:r>
              <a:rPr lang="cs-CZ" dirty="0" smtClean="0"/>
              <a:t> kolmou na přímku </a:t>
            </a:r>
            <a:r>
              <a:rPr lang="cs-CZ" dirty="0"/>
              <a:t>p</a:t>
            </a:r>
            <a:r>
              <a:rPr lang="cs-CZ" dirty="0" smtClean="0"/>
              <a:t>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44510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Komplexní úloha</a:t>
            </a: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Přímkou a = PN proložte takovou rovinu, aby protínala roviny </a:t>
            </a:r>
            <a:r>
              <a:rPr lang="el-GR" dirty="0" smtClean="0"/>
              <a:t>α</a:t>
            </a:r>
            <a:r>
              <a:rPr lang="cs-CZ" dirty="0" smtClean="0"/>
              <a:t>, </a:t>
            </a:r>
            <a:r>
              <a:rPr lang="el-GR" dirty="0" smtClean="0"/>
              <a:t>β</a:t>
            </a:r>
            <a:r>
              <a:rPr lang="cs-CZ" dirty="0" smtClean="0"/>
              <a:t> ve dvou rovnoběžných přímkách.</a:t>
            </a:r>
          </a:p>
          <a:p>
            <a:pPr marL="0" indent="0">
              <a:buNone/>
            </a:pPr>
            <a:r>
              <a:rPr lang="cs-CZ" dirty="0" smtClean="0"/>
              <a:t>P</a:t>
            </a:r>
            <a:r>
              <a:rPr lang="en-US" dirty="0" smtClean="0"/>
              <a:t>[</a:t>
            </a:r>
            <a:r>
              <a:rPr lang="cs-CZ" dirty="0"/>
              <a:t>6</a:t>
            </a:r>
            <a:r>
              <a:rPr lang="en-US" dirty="0" smtClean="0"/>
              <a:t>;1</a:t>
            </a:r>
            <a:r>
              <a:rPr lang="cs-CZ" dirty="0" smtClean="0"/>
              <a:t>0</a:t>
            </a:r>
            <a:r>
              <a:rPr lang="en-US" dirty="0" smtClean="0"/>
              <a:t>;</a:t>
            </a:r>
            <a:r>
              <a:rPr lang="cs-CZ" dirty="0" smtClean="0"/>
              <a:t>0</a:t>
            </a:r>
            <a:r>
              <a:rPr lang="en-US" dirty="0" smtClean="0"/>
              <a:t>], N[</a:t>
            </a:r>
            <a:r>
              <a:rPr lang="cs-CZ" dirty="0" smtClean="0"/>
              <a:t>-4</a:t>
            </a:r>
            <a:r>
              <a:rPr lang="en-US" dirty="0" smtClean="0"/>
              <a:t>;</a:t>
            </a:r>
            <a:r>
              <a:rPr lang="cs-CZ" dirty="0" smtClean="0"/>
              <a:t>0</a:t>
            </a:r>
            <a:r>
              <a:rPr lang="en-US" dirty="0" smtClean="0"/>
              <a:t>;</a:t>
            </a:r>
            <a:r>
              <a:rPr lang="cs-CZ" dirty="0" smtClean="0"/>
              <a:t>4</a:t>
            </a:r>
            <a:r>
              <a:rPr lang="en-US" dirty="0" smtClean="0"/>
              <a:t>], </a:t>
            </a:r>
            <a:endParaRPr lang="cs-CZ" smtClean="0"/>
          </a:p>
          <a:p>
            <a:pPr marL="0" indent="0">
              <a:buNone/>
            </a:pPr>
            <a:r>
              <a:rPr lang="el-GR" smtClean="0"/>
              <a:t>α</a:t>
            </a:r>
            <a:r>
              <a:rPr lang="cs-CZ" dirty="0" smtClean="0"/>
              <a:t>(-5</a:t>
            </a:r>
            <a:r>
              <a:rPr lang="en-US" dirty="0" smtClean="0"/>
              <a:t>;</a:t>
            </a:r>
            <a:r>
              <a:rPr lang="cs-CZ" dirty="0" smtClean="0"/>
              <a:t> </a:t>
            </a:r>
            <a:r>
              <a:rPr lang="en-US" dirty="0" smtClean="0"/>
              <a:t>12,5;</a:t>
            </a:r>
            <a:r>
              <a:rPr lang="cs-CZ" dirty="0" smtClean="0"/>
              <a:t> </a:t>
            </a:r>
            <a:r>
              <a:rPr lang="en-US" dirty="0" smtClean="0"/>
              <a:t>2,5</a:t>
            </a:r>
            <a:r>
              <a:rPr lang="cs-CZ" dirty="0" smtClean="0"/>
              <a:t>),</a:t>
            </a:r>
            <a:r>
              <a:rPr lang="en-US" dirty="0" smtClean="0"/>
              <a:t> </a:t>
            </a:r>
            <a:r>
              <a:rPr lang="el-GR" dirty="0" smtClean="0"/>
              <a:t>β</a:t>
            </a:r>
            <a:r>
              <a:rPr lang="cs-CZ" dirty="0"/>
              <a:t> </a:t>
            </a:r>
            <a:r>
              <a:rPr lang="cs-CZ" dirty="0" smtClean="0"/>
              <a:t>(4,5</a:t>
            </a:r>
            <a:r>
              <a:rPr lang="en-US" dirty="0" smtClean="0"/>
              <a:t>;</a:t>
            </a:r>
            <a:r>
              <a:rPr lang="cs-CZ" dirty="0" smtClean="0"/>
              <a:t> 4</a:t>
            </a:r>
            <a:r>
              <a:rPr lang="en-US" dirty="0" smtClean="0"/>
              <a:t>;</a:t>
            </a:r>
            <a:r>
              <a:rPr lang="cs-CZ" dirty="0" smtClean="0"/>
              <a:t> 4,5)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Blan ka Wagnerová Úvod do studia DG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43038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Prostorové řešení</a:t>
            </a: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1"/>
            <a:ext cx="7571184" cy="21888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Má-li hledaná rovina protínat dané roviny v rovnoběžných přímkách, musí být rovnoběžná s průsečnicí daných rovin.</a:t>
            </a:r>
          </a:p>
          <a:p>
            <a:pPr marL="0" indent="0">
              <a:buNone/>
            </a:pPr>
            <a:endParaRPr lang="cs-CZ" dirty="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Blan ka Wagnerová Úvod do studia DG</a:t>
            </a:r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2987824" y="4005064"/>
            <a:ext cx="518457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/>
              <a:t>postup</a:t>
            </a:r>
          </a:p>
          <a:p>
            <a:r>
              <a:rPr lang="cs-CZ" sz="2800" dirty="0"/>
              <a:t>1. průsečnice rovin </a:t>
            </a:r>
            <a:r>
              <a:rPr lang="el-GR" sz="2800" dirty="0"/>
              <a:t>α</a:t>
            </a:r>
            <a:r>
              <a:rPr lang="cs-CZ" sz="2800" dirty="0"/>
              <a:t>, </a:t>
            </a:r>
            <a:r>
              <a:rPr lang="el-GR" sz="2800" dirty="0"/>
              <a:t>β</a:t>
            </a:r>
            <a:r>
              <a:rPr lang="cs-CZ" sz="2800" dirty="0"/>
              <a:t> – r</a:t>
            </a:r>
          </a:p>
          <a:p>
            <a:r>
              <a:rPr lang="cs-CZ" sz="2800" dirty="0"/>
              <a:t>2. rovina určená přímkami </a:t>
            </a:r>
            <a:r>
              <a:rPr lang="cs-CZ" sz="2800" dirty="0" err="1"/>
              <a:t>a,r</a:t>
            </a:r>
            <a:endParaRPr lang="cs-CZ" sz="2800" dirty="0"/>
          </a:p>
          <a:p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903485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theme/theme1.xml><?xml version="1.0" encoding="utf-8"?>
<a:theme xmlns:a="http://schemas.openxmlformats.org/drawingml/2006/main" name="Motiv systému Office">
  <a:themeElements>
    <a:clrScheme name="Bohatý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365</TotalTime>
  <Words>275</Words>
  <Application>Microsoft Office PowerPoint</Application>
  <PresentationFormat>Předvádění na obrazovce (4:3)</PresentationFormat>
  <Paragraphs>37</Paragraphs>
  <Slides>11</Slides>
  <Notes>1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3" baseType="lpstr">
      <vt:lpstr>Motiv systému Office</vt:lpstr>
      <vt:lpstr>Acrobat Document</vt:lpstr>
      <vt:lpstr>MONGEOVO PROMÍTÁNÍ</vt:lpstr>
      <vt:lpstr>-každou složitější konstrukční úlohu se snažíme rozčlenit na jednotlivé základní „kroky“ - jejich bezpečná znalost je NEZBYTNÁ</vt:lpstr>
      <vt:lpstr>stopy roviny určené třemi body </vt:lpstr>
      <vt:lpstr>průsečnice rovin </vt:lpstr>
      <vt:lpstr>průsečík přímky s rovinou </vt:lpstr>
      <vt:lpstr>přímka kolmá k dané rovině</vt:lpstr>
      <vt:lpstr>rovina kolmá k dané přímce</vt:lpstr>
      <vt:lpstr>Komplexní úloha</vt:lpstr>
      <vt:lpstr>Prostorové řešení</vt:lpstr>
      <vt:lpstr>Řešení v Mongeově promítání </vt:lpstr>
      <vt:lpstr>Pokud není uvedeno jinak, použitý materiál je z vlastních zdrojů autora.   Zdroje:  POMYKALOVÁ, E.: Deskriptivní pro střední školy. 1. vydání. Praha: Prometheus, 2010. ISBN 978-80-7196-400-1. SUCHOHRADSKÝ O.:  Cvičení z deskriptivní geometrie. 1. vydání. Hradec Králové : Pedagogická fakulta v Hradci Králové, 1977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Wagnerová Blanka</dc:creator>
  <cp:lastModifiedBy>Wagnerová Blanka</cp:lastModifiedBy>
  <cp:revision>73</cp:revision>
  <dcterms:created xsi:type="dcterms:W3CDTF">2013-08-27T05:25:40Z</dcterms:created>
  <dcterms:modified xsi:type="dcterms:W3CDTF">2014-02-18T12:17:21Z</dcterms:modified>
</cp:coreProperties>
</file>