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3" r:id="rId3"/>
    <p:sldId id="257" r:id="rId4"/>
    <p:sldId id="270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53436" y="1716301"/>
            <a:ext cx="7772400" cy="1470025"/>
          </a:xfrm>
        </p:spPr>
        <p:txBody>
          <a:bodyPr/>
          <a:lstStyle/>
          <a:p>
            <a:r>
              <a:rPr lang="cs-CZ" dirty="0" smtClean="0"/>
              <a:t>STEREOMETRIE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3068960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ákladní pojmy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12" y="620688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1143000"/>
          </a:xfrm>
        </p:spPr>
        <p:txBody>
          <a:bodyPr/>
          <a:lstStyle/>
          <a:p>
            <a:r>
              <a:rPr lang="cs-CZ" dirty="0" smtClean="0"/>
              <a:t>Vzájemná poloha dvou rovin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636912"/>
            <a:ext cx="8229600" cy="283691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/>
              <a:t>v</a:t>
            </a:r>
            <a:r>
              <a:rPr lang="cs-CZ" dirty="0" smtClean="0"/>
              <a:t>šechny body společné (roviny splývající)</a:t>
            </a:r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cs-CZ" dirty="0"/>
              <a:t>p</a:t>
            </a:r>
            <a:r>
              <a:rPr lang="cs-CZ" dirty="0" smtClean="0"/>
              <a:t>rávě jedna přímka společných bodů (průsečnice, roviny různoběžné )</a:t>
            </a:r>
          </a:p>
          <a:p>
            <a:pPr marL="0" indent="0">
              <a:buNone/>
            </a:pPr>
            <a:r>
              <a:rPr lang="cs-CZ" dirty="0" smtClean="0"/>
              <a:t>3. žádný společný bod (roviny rovnoběžné)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5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poloha dvou rovin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556792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 krychli ABCDEFGH najděte roviny</a:t>
            </a:r>
          </a:p>
          <a:p>
            <a:r>
              <a:rPr lang="cs-CZ" sz="3200" dirty="0" smtClean="0"/>
              <a:t>a) rovnoběžné s rovinou EBD,</a:t>
            </a:r>
          </a:p>
          <a:p>
            <a:r>
              <a:rPr lang="cs-CZ" sz="3200" dirty="0" smtClean="0"/>
              <a:t>b) různoběžné s rovinou ACG.</a:t>
            </a:r>
            <a:endParaRPr lang="cs-CZ" sz="3200" dirty="0"/>
          </a:p>
        </p:txBody>
      </p:sp>
      <p:sp>
        <p:nvSpPr>
          <p:cNvPr id="6" name="Obdélník 5"/>
          <p:cNvSpPr/>
          <p:nvPr/>
        </p:nvSpPr>
        <p:spPr>
          <a:xfrm>
            <a:off x="3851920" y="4149080"/>
            <a:ext cx="1440160" cy="14401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7" name="Skupina 16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8" name="Přímá spojnice 7"/>
            <p:cNvCxnSpPr/>
            <p:nvPr/>
          </p:nvCxnSpPr>
          <p:spPr>
            <a:xfrm flipV="1">
              <a:off x="385192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 flipV="1">
              <a:off x="529208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4572000" y="342900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 flipV="1">
              <a:off x="529208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601216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457200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4572000" y="486916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 flipH="1">
              <a:off x="385192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ovéPole 26"/>
          <p:cNvSpPr txBox="1"/>
          <p:nvPr/>
        </p:nvSpPr>
        <p:spPr>
          <a:xfrm>
            <a:off x="3563888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292080" y="55892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012160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139952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3500656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5364088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012160" y="32129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139952" y="31264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33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/>
          <a:lstStyle/>
          <a:p>
            <a:r>
              <a:rPr lang="cs-CZ" dirty="0" smtClean="0"/>
              <a:t>Rovnoběžnost přímek a rovin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3204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1. Daným bodem lze vést k dané přímce jedinou přímku s ní rovnoběžnou.</a:t>
            </a:r>
          </a:p>
          <a:p>
            <a:pPr marL="0" indent="0">
              <a:buNone/>
            </a:pPr>
            <a:r>
              <a:rPr lang="cs-CZ" dirty="0" smtClean="0"/>
              <a:t>2. Daným bodem lze vést k dané rovině jedinou rovinu s ní rovnoběžnou.</a:t>
            </a:r>
          </a:p>
          <a:p>
            <a:pPr marL="0" indent="0">
              <a:buNone/>
            </a:pPr>
            <a:r>
              <a:rPr lang="cs-CZ" dirty="0" smtClean="0"/>
              <a:t>3. Rovnoběžnost přímek a rovin je vztah tranzitivní. </a:t>
            </a:r>
          </a:p>
          <a:p>
            <a:pPr marL="0" indent="0">
              <a:buNone/>
            </a:pPr>
            <a:r>
              <a:rPr lang="cs-CZ" dirty="0" smtClean="0"/>
              <a:t>4. Přímka je rovnoběžná s rovinou, jestliže v dané rovině leží alespoň jedna přímka, která je s danou přímkou rovnoběžná.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37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olmost přímek a rovin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37010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1. Dvě přímky jsou k sobě kolmé právě tehdy, když jejich odchylka je 90°.</a:t>
            </a:r>
          </a:p>
          <a:p>
            <a:pPr marL="0" indent="0">
              <a:buNone/>
            </a:pPr>
            <a:r>
              <a:rPr lang="cs-CZ" dirty="0" smtClean="0"/>
              <a:t>2. Přímka a rovina jsou k sobě kolmé právě tehdy, když přímka je kolmá ke všem přímkám roviny.</a:t>
            </a:r>
          </a:p>
          <a:p>
            <a:pPr marL="0" indent="0">
              <a:buNone/>
            </a:pPr>
            <a:r>
              <a:rPr lang="cs-CZ" dirty="0" smtClean="0"/>
              <a:t>3. Dvě roviny jsou navzájem kolmé právě tehdy, když jedna z nich obsahuje přímku kolmou k druhé rovině.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813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olmost přímek a rovin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37010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4</a:t>
            </a:r>
            <a:r>
              <a:rPr lang="cs-CZ" dirty="0" smtClean="0"/>
              <a:t>. Přímka je kolmá k rovině, jestliže je kolmá ke dvěma různoběžkám roviny.</a:t>
            </a:r>
          </a:p>
          <a:p>
            <a:pPr marL="0" indent="0">
              <a:buNone/>
            </a:pPr>
            <a:r>
              <a:rPr lang="cs-CZ" dirty="0"/>
              <a:t>5</a:t>
            </a:r>
            <a:r>
              <a:rPr lang="cs-CZ" dirty="0" smtClean="0"/>
              <a:t>. Daným bodem lze vést k dané rovině jedinou kolmici.</a:t>
            </a:r>
          </a:p>
          <a:p>
            <a:pPr marL="0" indent="0">
              <a:buNone/>
            </a:pPr>
            <a:r>
              <a:rPr lang="cs-CZ" dirty="0"/>
              <a:t>6</a:t>
            </a:r>
            <a:r>
              <a:rPr lang="cs-CZ" dirty="0" smtClean="0"/>
              <a:t>. Přímky kolmé ke stejné rovině jsou navzájem rovnoběžné.</a:t>
            </a:r>
          </a:p>
          <a:p>
            <a:pPr marL="0" indent="0">
              <a:buNone/>
            </a:pPr>
            <a:r>
              <a:rPr lang="cs-CZ" dirty="0"/>
              <a:t>7</a:t>
            </a:r>
            <a:r>
              <a:rPr lang="cs-CZ" dirty="0" smtClean="0"/>
              <a:t>. Daným bodem lze vést k dané přímce jedinou kolmou rovinu. Každá přímka této roviny je kolmá k dané přímce.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6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/>
          <a:lstStyle/>
          <a:p>
            <a:r>
              <a:rPr lang="cs-CZ" dirty="0" smtClean="0"/>
              <a:t>Věta o třech kolmicích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3701008"/>
          </a:xfrm>
          <a:ln w="127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Je-li </a:t>
            </a:r>
            <a:r>
              <a:rPr lang="cs-CZ" b="1" dirty="0" smtClean="0"/>
              <a:t>P</a:t>
            </a:r>
            <a:r>
              <a:rPr lang="cs-CZ" dirty="0" smtClean="0"/>
              <a:t> pata kolmice </a:t>
            </a:r>
            <a:r>
              <a:rPr lang="cs-CZ" b="1" dirty="0" smtClean="0"/>
              <a:t>k</a:t>
            </a:r>
            <a:r>
              <a:rPr lang="cs-CZ" dirty="0" smtClean="0"/>
              <a:t> vedené bodem </a:t>
            </a:r>
            <a:r>
              <a:rPr lang="cs-CZ" b="1" dirty="0" smtClean="0"/>
              <a:t>A</a:t>
            </a:r>
            <a:r>
              <a:rPr lang="cs-CZ" dirty="0" smtClean="0"/>
              <a:t> k rovině </a:t>
            </a:r>
            <a:r>
              <a:rPr lang="el-GR" b="1" dirty="0" smtClean="0"/>
              <a:t>α</a:t>
            </a:r>
            <a:r>
              <a:rPr lang="cs-CZ" dirty="0" smtClean="0"/>
              <a:t> a </a:t>
            </a:r>
            <a:r>
              <a:rPr lang="cs-CZ" b="1" dirty="0" smtClean="0"/>
              <a:t>P´</a:t>
            </a:r>
            <a:r>
              <a:rPr lang="cs-CZ" dirty="0" smtClean="0"/>
              <a:t> pata kolmice </a:t>
            </a:r>
            <a:r>
              <a:rPr lang="cs-CZ" b="1" dirty="0" smtClean="0"/>
              <a:t>k´ </a:t>
            </a:r>
            <a:r>
              <a:rPr lang="cs-CZ" dirty="0" smtClean="0"/>
              <a:t>vedené bodem </a:t>
            </a:r>
            <a:r>
              <a:rPr lang="cs-CZ" b="1" dirty="0" smtClean="0"/>
              <a:t>A</a:t>
            </a:r>
            <a:r>
              <a:rPr lang="cs-CZ" dirty="0" smtClean="0"/>
              <a:t> k libovolné přímce </a:t>
            </a:r>
            <a:r>
              <a:rPr lang="cs-CZ" b="1" dirty="0" smtClean="0"/>
              <a:t>a</a:t>
            </a:r>
            <a:r>
              <a:rPr lang="cs-CZ" dirty="0" smtClean="0"/>
              <a:t> roviny </a:t>
            </a:r>
            <a:r>
              <a:rPr lang="el-GR" b="1" dirty="0" smtClean="0"/>
              <a:t>α</a:t>
            </a:r>
            <a:r>
              <a:rPr lang="cs-CZ" dirty="0" smtClean="0"/>
              <a:t>, je přímka </a:t>
            </a:r>
            <a:r>
              <a:rPr lang="cs-CZ" b="1" dirty="0" smtClean="0"/>
              <a:t>PP´</a:t>
            </a:r>
            <a:r>
              <a:rPr lang="cs-CZ" dirty="0" smtClean="0"/>
              <a:t> kolmá k přímce </a:t>
            </a:r>
            <a:r>
              <a:rPr lang="cs-CZ" b="1" dirty="0" smtClean="0"/>
              <a:t>a</a:t>
            </a:r>
            <a:r>
              <a:rPr lang="cs-CZ" dirty="0" smtClean="0"/>
              <a:t>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3275856" y="4149080"/>
            <a:ext cx="2304256" cy="10081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419872" y="4365104"/>
            <a:ext cx="2520280" cy="4320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3851920" y="3429000"/>
            <a:ext cx="0" cy="17629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563888" y="3573016"/>
            <a:ext cx="1512168" cy="14401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851920" y="3517136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436096" y="37437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49411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563888" y="410843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19972" y="4653136"/>
            <a:ext cx="387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P´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549080" y="50224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896036" y="50073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k´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97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Základní prostorové útvary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6400800" cy="3168352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BOD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(značíme velkými písmeny)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PŘÍMKA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(značíme malými písmeny)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ROVINA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(značíme malými písmeny řecké abecedy)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57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Vztahy incidence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Bod je incidentní s přímkou.</a:t>
            </a:r>
          </a:p>
          <a:p>
            <a:pPr marL="0" indent="0">
              <a:buNone/>
            </a:pPr>
            <a:r>
              <a:rPr lang="cs-CZ" dirty="0" smtClean="0"/>
              <a:t>Bod leží na přímce, přímka prochází bodem.</a:t>
            </a:r>
          </a:p>
          <a:p>
            <a:pPr marL="0" indent="0">
              <a:buNone/>
            </a:pPr>
            <a:r>
              <a:rPr lang="cs-CZ" dirty="0" smtClean="0"/>
              <a:t>2. Bod je incidentní s rovinou.</a:t>
            </a:r>
          </a:p>
          <a:p>
            <a:pPr marL="0" indent="0">
              <a:buNone/>
            </a:pPr>
            <a:r>
              <a:rPr lang="cs-CZ" dirty="0" smtClean="0"/>
              <a:t>Bod leží v rovině, rovina prochází bodem.</a:t>
            </a:r>
          </a:p>
          <a:p>
            <a:pPr marL="0" indent="0">
              <a:buNone/>
            </a:pPr>
            <a:r>
              <a:rPr lang="cs-CZ" dirty="0" smtClean="0"/>
              <a:t>3. Přímka je incidentní s rovinou.</a:t>
            </a:r>
          </a:p>
          <a:p>
            <a:pPr marL="0" indent="0">
              <a:buNone/>
            </a:pPr>
            <a:r>
              <a:rPr lang="cs-CZ" dirty="0" smtClean="0"/>
              <a:t>Přímka leží v rovině, rovina prochází přímkou.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Zřejmá tvrzení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Přímka je určena dvěma různými body.</a:t>
            </a:r>
          </a:p>
          <a:p>
            <a:pPr marL="0" indent="0">
              <a:buNone/>
            </a:pPr>
            <a:r>
              <a:rPr lang="cs-CZ" dirty="0" smtClean="0"/>
              <a:t>2. Rovina je určena</a:t>
            </a:r>
          </a:p>
          <a:p>
            <a:pPr marL="0" indent="0">
              <a:buNone/>
            </a:pPr>
            <a:r>
              <a:rPr lang="cs-CZ" dirty="0" smtClean="0"/>
              <a:t>- třemi různými body, které neleží na přímce</a:t>
            </a:r>
          </a:p>
          <a:p>
            <a:pPr marL="0" indent="0">
              <a:buNone/>
            </a:pPr>
            <a:r>
              <a:rPr lang="cs-CZ" dirty="0" smtClean="0"/>
              <a:t>- přímkou a bodem, který na ní neleží</a:t>
            </a:r>
          </a:p>
          <a:p>
            <a:pPr>
              <a:buFontTx/>
              <a:buChar char="-"/>
            </a:pPr>
            <a:r>
              <a:rPr lang="cs-CZ" dirty="0" smtClean="0"/>
              <a:t>dvěma různoběžnými přímkami </a:t>
            </a:r>
          </a:p>
          <a:p>
            <a:pPr>
              <a:buFontTx/>
              <a:buChar char="-"/>
            </a:pPr>
            <a:r>
              <a:rPr lang="cs-CZ" dirty="0" smtClean="0"/>
              <a:t>dvěma různými rovnoběžnými přímkami</a:t>
            </a:r>
          </a:p>
          <a:p>
            <a:pPr marL="0" indent="0">
              <a:buNone/>
            </a:pPr>
            <a:r>
              <a:rPr lang="cs-CZ" dirty="0" smtClean="0"/>
              <a:t>3. Jestliže bod leží na přímce a přímka leží v rovině, pak i bod leží v rovině.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0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Zřejmá tvrzení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4. Jestliže v rovině leží dva různé body, pak </a:t>
            </a:r>
          </a:p>
          <a:p>
            <a:pPr marL="0" indent="0">
              <a:buNone/>
            </a:pPr>
            <a:r>
              <a:rPr lang="cs-CZ" dirty="0" smtClean="0"/>
              <a:t> přímka, která těmito body prochází, leží v rovině.</a:t>
            </a:r>
          </a:p>
          <a:p>
            <a:pPr marL="0" indent="0">
              <a:buNone/>
            </a:pPr>
            <a:r>
              <a:rPr lang="cs-CZ" dirty="0"/>
              <a:t>5</a:t>
            </a:r>
            <a:r>
              <a:rPr lang="cs-CZ" dirty="0" smtClean="0"/>
              <a:t>. Jestliže mají roviny společný bod, pak mají společnou přímku, která těmito body prochází.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22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poloha dvou přímek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/>
              <a:t>v</a:t>
            </a:r>
            <a:r>
              <a:rPr lang="cs-CZ" dirty="0" smtClean="0"/>
              <a:t>šechny body společné (splývající)</a:t>
            </a:r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cs-CZ" dirty="0"/>
              <a:t>p</a:t>
            </a:r>
            <a:r>
              <a:rPr lang="cs-CZ" dirty="0" smtClean="0"/>
              <a:t>rávě jeden společný bod (různoběžné)</a:t>
            </a:r>
          </a:p>
          <a:p>
            <a:pPr marL="0" indent="0">
              <a:buNone/>
            </a:pPr>
            <a:r>
              <a:rPr lang="cs-CZ" dirty="0" smtClean="0"/>
              <a:t>3. žádný společný bod, leží v jedné rovině (rovnoběžné)</a:t>
            </a:r>
          </a:p>
          <a:p>
            <a:pPr marL="0" indent="0">
              <a:buNone/>
            </a:pPr>
            <a:r>
              <a:rPr lang="cs-CZ" dirty="0" smtClean="0"/>
              <a:t>4. žádný společný bod, neleží v jedné rovině (mimoběžné)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8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poloha dvou přímek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556792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 krychli ABCDEFGH najděte dvojice přímek rovnoběžných, různoběžných, mimoběžných.</a:t>
            </a:r>
            <a:endParaRPr lang="cs-CZ" sz="3200" dirty="0"/>
          </a:p>
        </p:txBody>
      </p:sp>
      <p:sp>
        <p:nvSpPr>
          <p:cNvPr id="6" name="Obdélník 5"/>
          <p:cNvSpPr/>
          <p:nvPr/>
        </p:nvSpPr>
        <p:spPr>
          <a:xfrm>
            <a:off x="3851920" y="4149080"/>
            <a:ext cx="1440160" cy="14401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7" name="Skupina 16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8" name="Přímá spojnice 7"/>
            <p:cNvCxnSpPr/>
            <p:nvPr/>
          </p:nvCxnSpPr>
          <p:spPr>
            <a:xfrm flipV="1">
              <a:off x="385192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 flipV="1">
              <a:off x="529208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4572000" y="342900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 flipV="1">
              <a:off x="529208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601216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457200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4572000" y="486916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 flipH="1">
              <a:off x="385192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ovéPole 26"/>
          <p:cNvSpPr txBox="1"/>
          <p:nvPr/>
        </p:nvSpPr>
        <p:spPr>
          <a:xfrm>
            <a:off x="3563888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292080" y="55892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012160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139952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3500656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5364088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012160" y="32129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139952" y="31264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1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poloha přímky a 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/>
              <a:t>v</a:t>
            </a:r>
            <a:r>
              <a:rPr lang="cs-CZ" dirty="0" smtClean="0"/>
              <a:t>šechny body společné (přímka leží v rovině)</a:t>
            </a:r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cs-CZ" dirty="0"/>
              <a:t>p</a:t>
            </a:r>
            <a:r>
              <a:rPr lang="cs-CZ" dirty="0" smtClean="0"/>
              <a:t>rávě jeden společný bod (průsečík, přímka je s rovinou různoběžná )</a:t>
            </a:r>
          </a:p>
          <a:p>
            <a:pPr marL="0" indent="0">
              <a:buNone/>
            </a:pPr>
            <a:r>
              <a:rPr lang="cs-CZ" dirty="0" smtClean="0"/>
              <a:t>3. žádný společný bod (přímka je s rovinou rovnoběžná)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4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poloha přímky a roviny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556792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 krychli ABCDEFGH najděte přímky</a:t>
            </a:r>
          </a:p>
          <a:p>
            <a:r>
              <a:rPr lang="cs-CZ" sz="3200" smtClean="0"/>
              <a:t>a) rovnoběžné </a:t>
            </a:r>
            <a:r>
              <a:rPr lang="cs-CZ" sz="3200" dirty="0" smtClean="0"/>
              <a:t>s rovinou EBH,</a:t>
            </a:r>
          </a:p>
          <a:p>
            <a:r>
              <a:rPr lang="cs-CZ" sz="3200" dirty="0" smtClean="0"/>
              <a:t>b) různoběžné s rovinou ACG.</a:t>
            </a:r>
            <a:endParaRPr lang="cs-CZ" sz="3200" dirty="0"/>
          </a:p>
        </p:txBody>
      </p:sp>
      <p:sp>
        <p:nvSpPr>
          <p:cNvPr id="6" name="Obdélník 5"/>
          <p:cNvSpPr/>
          <p:nvPr/>
        </p:nvSpPr>
        <p:spPr>
          <a:xfrm>
            <a:off x="3851920" y="4149080"/>
            <a:ext cx="1440160" cy="14401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7" name="Skupina 16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8" name="Přímá spojnice 7"/>
            <p:cNvCxnSpPr/>
            <p:nvPr/>
          </p:nvCxnSpPr>
          <p:spPr>
            <a:xfrm flipV="1">
              <a:off x="385192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 flipV="1">
              <a:off x="5292080" y="342900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4572000" y="342900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 flipV="1">
              <a:off x="529208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601216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/>
        </p:nvGrpSpPr>
        <p:grpSpPr>
          <a:xfrm>
            <a:off x="3851920" y="3429000"/>
            <a:ext cx="2160240" cy="2160240"/>
            <a:chOff x="3851920" y="3429000"/>
            <a:chExt cx="2160240" cy="2160240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4572000" y="3429000"/>
              <a:ext cx="0" cy="144016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>
              <a:off x="4572000" y="486916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 flipH="1">
              <a:off x="3851920" y="4869160"/>
              <a:ext cx="720080" cy="72008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ovéPole 26"/>
          <p:cNvSpPr txBox="1"/>
          <p:nvPr/>
        </p:nvSpPr>
        <p:spPr>
          <a:xfrm>
            <a:off x="3563888" y="55892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292080" y="55892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012160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139952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3500656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5364088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012160" y="32129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139952" y="31264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39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776</Words>
  <Application>Microsoft Office PowerPoint</Application>
  <PresentationFormat>Předvádění na obrazovce (4:3)</PresentationFormat>
  <Paragraphs>127</Paragraphs>
  <Slides>16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STEREOMETRIE</vt:lpstr>
      <vt:lpstr>Základní prostorové útvary</vt:lpstr>
      <vt:lpstr>Vztahy incidence</vt:lpstr>
      <vt:lpstr>Zřejmá tvrzení</vt:lpstr>
      <vt:lpstr>Zřejmá tvrzení</vt:lpstr>
      <vt:lpstr>Vzájemná poloha dvou přímek</vt:lpstr>
      <vt:lpstr>Vzájemná poloha dvou přímek</vt:lpstr>
      <vt:lpstr>Vzájemná poloha přímky a roviny</vt:lpstr>
      <vt:lpstr>Vzájemná poloha přímky a roviny</vt:lpstr>
      <vt:lpstr>Vzájemná poloha dvou rovin</vt:lpstr>
      <vt:lpstr>Vzájemná poloha dvou rovin</vt:lpstr>
      <vt:lpstr>Rovnoběžnost přímek a rovin</vt:lpstr>
      <vt:lpstr>Kolmost přímek a rovin</vt:lpstr>
      <vt:lpstr>Kolmost přímek a rovin</vt:lpstr>
      <vt:lpstr>Věta o třech kolmicích 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43</cp:revision>
  <dcterms:created xsi:type="dcterms:W3CDTF">2013-08-27T05:25:40Z</dcterms:created>
  <dcterms:modified xsi:type="dcterms:W3CDTF">2014-02-18T12:12:43Z</dcterms:modified>
</cp:coreProperties>
</file>