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notesMasterIdLst>
    <p:notesMasterId r:id="rId18"/>
  </p:notesMasterIdLst>
  <p:handoutMasterIdLst>
    <p:handoutMasterId r:id="rId19"/>
  </p:handoutMasterIdLst>
  <p:sldIdLst>
    <p:sldId id="256" r:id="rId2"/>
    <p:sldId id="273" r:id="rId3"/>
    <p:sldId id="257" r:id="rId4"/>
    <p:sldId id="270" r:id="rId5"/>
    <p:sldId id="274" r:id="rId6"/>
    <p:sldId id="275" r:id="rId7"/>
    <p:sldId id="276" r:id="rId8"/>
    <p:sldId id="277" r:id="rId9"/>
    <p:sldId id="278" r:id="rId10"/>
    <p:sldId id="279" r:id="rId11"/>
    <p:sldId id="280" r:id="rId12"/>
    <p:sldId id="281" r:id="rId13"/>
    <p:sldId id="282" r:id="rId14"/>
    <p:sldId id="283" r:id="rId15"/>
    <p:sldId id="284" r:id="rId16"/>
    <p:sldId id="269" r:id="rId17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94" d="100"/>
          <a:sy n="94" d="100"/>
        </p:scale>
        <p:origin x="-870" y="17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cs-CZ" smtClean="0"/>
              <a:t>Gymnázium B. Němcové Hradec Králové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D3D4429-D76E-4C55-9BAC-0B92BD765917}" type="datetimeFigureOut">
              <a:rPr lang="cs-CZ" smtClean="0"/>
              <a:t>18.2.2014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cs-CZ" smtClean="0"/>
              <a:t>Úvod do studia deskriptivní geometrie</a:t>
            </a:r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52ADAB1-11B8-43A2-BC68-EEE55B759EF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2325617"/>
      </p:ext>
    </p:extLst>
  </p:cSld>
  <p:clrMap bg1="lt1" tx1="dk1" bg2="lt2" tx2="dk2" accent1="accent1" accent2="accent2" accent3="accent3" accent4="accent4" accent5="accent5" accent6="accent6" hlink="hlink" folHlink="folHlink"/>
  <p:hf sldNum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cs-CZ" smtClean="0"/>
              <a:t>Gymnázium B. Němcové Hradec Králové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B7B231-B157-4638-94AD-77FE4917CE8F}" type="datetimeFigureOut">
              <a:rPr lang="cs-CZ" smtClean="0"/>
              <a:t>18.2.2014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cs-CZ" smtClean="0"/>
              <a:t>Úvod do studia deskriptivní geometrie</a:t>
            </a:r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3D4E054-DDBA-4030-8AC5-603D7B32C76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95618431"/>
      </p:ext>
    </p:extLst>
  </p:cSld>
  <p:clrMap bg1="lt1" tx1="dk1" bg2="lt2" tx2="dk2" accent1="accent1" accent2="accent2" accent3="accent3" accent4="accent4" accent5="accent5" accent6="accent6" hlink="hlink" folHlink="folHlink"/>
  <p:hf sldNum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/>
              <a:t>Úvod do studia deskriptivní geometrie</a:t>
            </a:r>
            <a:endParaRPr lang="cs-CZ"/>
          </a:p>
        </p:txBody>
      </p:sp>
      <p:sp>
        <p:nvSpPr>
          <p:cNvPr id="6" name="Zástupný symbol pro záhlaví 5"/>
          <p:cNvSpPr>
            <a:spLocks noGrp="1"/>
          </p:cNvSpPr>
          <p:nvPr>
            <p:ph type="hdr" sz="quarter" idx="12"/>
          </p:nvPr>
        </p:nvSpPr>
        <p:spPr/>
        <p:txBody>
          <a:bodyPr/>
          <a:lstStyle/>
          <a:p>
            <a:r>
              <a:rPr lang="cs-CZ" smtClean="0"/>
              <a:t>Gymnázium B. Němcové Hradec Králové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5274994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/>
              <a:t>Úvod do studia deskriptivní geometrie</a:t>
            </a:r>
            <a:endParaRPr lang="cs-CZ"/>
          </a:p>
        </p:txBody>
      </p:sp>
      <p:sp>
        <p:nvSpPr>
          <p:cNvPr id="6" name="Zástupný symbol pro záhlaví 5"/>
          <p:cNvSpPr>
            <a:spLocks noGrp="1"/>
          </p:cNvSpPr>
          <p:nvPr>
            <p:ph type="hdr" sz="quarter" idx="12"/>
          </p:nvPr>
        </p:nvSpPr>
        <p:spPr/>
        <p:txBody>
          <a:bodyPr/>
          <a:lstStyle/>
          <a:p>
            <a:r>
              <a:rPr lang="cs-CZ" smtClean="0"/>
              <a:t>Gymnázium B. Němcové Hradec Králové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527499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BDE44D-F179-4AB5-A362-0E8BB942156F}" type="datetime1">
              <a:rPr lang="cs-CZ" smtClean="0"/>
              <a:t>18.2.2014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Blan ka Wagnerová Úvod do studia DG</a:t>
            </a: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47B85-CFEA-44D4-B1CC-C20F3764888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881485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5F4F02-2A42-4770-9825-5D44E04BDC5C}" type="datetime1">
              <a:rPr lang="cs-CZ" smtClean="0"/>
              <a:t>18.2.2014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Blan ka Wagnerová Úvod do studia DG</a:t>
            </a: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47B85-CFEA-44D4-B1CC-C20F3764888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068741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DF6B3-BFA7-4CFE-8B14-C754A97844FC}" type="datetime1">
              <a:rPr lang="cs-CZ" smtClean="0"/>
              <a:t>18.2.2014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Blan ka Wagnerová Úvod do studia DG</a:t>
            </a: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47B85-CFEA-44D4-B1CC-C20F3764888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8789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36186D-2517-415E-8A08-03BF7BD8680E}" type="datetime1">
              <a:rPr lang="cs-CZ" smtClean="0"/>
              <a:t>18.2.2014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Blan ka Wagnerová Úvod do studia DG</a:t>
            </a: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47B85-CFEA-44D4-B1CC-C20F3764888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756018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89F760-FBC2-4439-9A27-CC2A1FFEFB13}" type="datetime1">
              <a:rPr lang="cs-CZ" smtClean="0"/>
              <a:t>18.2.2014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Blan ka Wagnerová Úvod do studia DG</a:t>
            </a: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47B85-CFEA-44D4-B1CC-C20F3764888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911977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288EFB-C0AD-4E3D-8A59-D75C36DE18A7}" type="datetime1">
              <a:rPr lang="cs-CZ" smtClean="0"/>
              <a:t>18.2.2014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Blan ka Wagnerová Úvod do studia DG</a:t>
            </a:r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47B85-CFEA-44D4-B1CC-C20F3764888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954900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69F243-9E39-4FC5-B14C-82FAD37A182C}" type="datetime1">
              <a:rPr lang="cs-CZ" smtClean="0"/>
              <a:t>18.2.2014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Blan ka Wagnerová Úvod do studia DG</a:t>
            </a:r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47B85-CFEA-44D4-B1CC-C20F3764888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270261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024DCF-AA85-48FA-B620-4B1984016AA4}" type="datetime1">
              <a:rPr lang="cs-CZ" smtClean="0"/>
              <a:t>18.2.2014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Blan ka Wagnerová Úvod do studia DG</a:t>
            </a:r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47B85-CFEA-44D4-B1CC-C20F3764888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800213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5388D8-8E81-4109-9C7F-BF1999FABC2C}" type="datetime1">
              <a:rPr lang="cs-CZ" smtClean="0"/>
              <a:t>18.2.2014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Blan ka Wagnerová Úvod do studia DG</a:t>
            </a:r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47B85-CFEA-44D4-B1CC-C20F3764888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340018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012CC0-E5B0-4746-BE33-45627ECD8239}" type="datetime1">
              <a:rPr lang="cs-CZ" smtClean="0"/>
              <a:t>18.2.2014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Blan ka Wagnerová Úvod do studia DG</a:t>
            </a:r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47B85-CFEA-44D4-B1CC-C20F3764888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11921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7CEE34-4F8F-4FC8-9637-D4891BCAF1A5}" type="datetime1">
              <a:rPr lang="cs-CZ" smtClean="0"/>
              <a:t>18.2.2014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Blan ka Wagnerová Úvod do studia DG</a:t>
            </a:r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47B85-CFEA-44D4-B1CC-C20F3764888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013481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8D6788-F2C5-413C-BB85-B4F3A27FE2B5}" type="datetime1">
              <a:rPr lang="cs-CZ" smtClean="0"/>
              <a:t>18.2.2014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pl-PL" smtClean="0"/>
              <a:t>Blan ka Wagnerová Úvod do studia DG</a:t>
            </a: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247B85-CFEA-44D4-B1CC-C20F3764888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440805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hf sldNum="0"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953436" y="1716301"/>
            <a:ext cx="7772400" cy="1470025"/>
          </a:xfrm>
        </p:spPr>
        <p:txBody>
          <a:bodyPr/>
          <a:lstStyle/>
          <a:p>
            <a:r>
              <a:rPr lang="cs-CZ" dirty="0" smtClean="0"/>
              <a:t>STEREOMETRIE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259632" y="3068960"/>
            <a:ext cx="6400800" cy="1752600"/>
          </a:xfrm>
        </p:spPr>
        <p:txBody>
          <a:bodyPr/>
          <a:lstStyle/>
          <a:p>
            <a:r>
              <a:rPr lang="cs-CZ" dirty="0">
                <a:solidFill>
                  <a:schemeClr val="tx1"/>
                </a:solidFill>
              </a:rPr>
              <a:t>z</a:t>
            </a:r>
            <a:r>
              <a:rPr lang="cs-CZ" dirty="0" smtClean="0">
                <a:solidFill>
                  <a:schemeClr val="tx1"/>
                </a:solidFill>
              </a:rPr>
              <a:t>ákladní pojmy</a:t>
            </a: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Blan ka Wagnerová Úvod do studia DG</a:t>
            </a:r>
            <a:endParaRPr lang="cs-CZ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912" y="620688"/>
            <a:ext cx="1368152" cy="3661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7771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23528" y="1052736"/>
            <a:ext cx="8229600" cy="1143000"/>
          </a:xfrm>
        </p:spPr>
        <p:txBody>
          <a:bodyPr/>
          <a:lstStyle/>
          <a:p>
            <a:r>
              <a:rPr lang="cs-CZ" dirty="0" smtClean="0"/>
              <a:t>Vzájemná poloha dvou rovin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23528" y="2636912"/>
            <a:ext cx="8229600" cy="2836912"/>
          </a:xfrm>
        </p:spPr>
        <p:txBody>
          <a:bodyPr>
            <a:normAutofit/>
          </a:bodyPr>
          <a:lstStyle/>
          <a:p>
            <a:pPr marL="514350" indent="-514350">
              <a:buAutoNum type="arabicPeriod"/>
            </a:pPr>
            <a:r>
              <a:rPr lang="cs-CZ" dirty="0"/>
              <a:t>v</a:t>
            </a:r>
            <a:r>
              <a:rPr lang="cs-CZ" dirty="0" smtClean="0"/>
              <a:t>šechny body společné (roviny splývající)</a:t>
            </a:r>
          </a:p>
          <a:p>
            <a:pPr marL="0" indent="0">
              <a:buNone/>
            </a:pPr>
            <a:r>
              <a:rPr lang="cs-CZ" dirty="0" smtClean="0"/>
              <a:t>2. </a:t>
            </a:r>
            <a:r>
              <a:rPr lang="cs-CZ" dirty="0"/>
              <a:t>p</a:t>
            </a:r>
            <a:r>
              <a:rPr lang="cs-CZ" dirty="0" smtClean="0"/>
              <a:t>rávě jedna přímka společných bodů (průsečnice, roviny různoběžné )</a:t>
            </a:r>
          </a:p>
          <a:p>
            <a:pPr marL="0" indent="0">
              <a:buNone/>
            </a:pPr>
            <a:r>
              <a:rPr lang="cs-CZ" dirty="0" smtClean="0"/>
              <a:t>3. žádný společný bod (roviny rovnoběžné)</a:t>
            </a: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Blan ka Wagnerová Úvod do studia DG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005199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Vzájemná poloha dvou rovin</a:t>
            </a:r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Blan ka Wagnerová Úvod do studia DG</a:t>
            </a:r>
            <a:endParaRPr lang="cs-CZ"/>
          </a:p>
        </p:txBody>
      </p:sp>
      <p:sp>
        <p:nvSpPr>
          <p:cNvPr id="4" name="TextovéPole 3"/>
          <p:cNvSpPr txBox="1"/>
          <p:nvPr/>
        </p:nvSpPr>
        <p:spPr>
          <a:xfrm>
            <a:off x="539552" y="1556792"/>
            <a:ext cx="734481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200" dirty="0" smtClean="0"/>
              <a:t>V krychli ABCDEFGH najděte roviny</a:t>
            </a:r>
          </a:p>
          <a:p>
            <a:r>
              <a:rPr lang="cs-CZ" sz="3200" dirty="0" smtClean="0"/>
              <a:t>a) rovnoběžné s rovinou EBD,</a:t>
            </a:r>
          </a:p>
          <a:p>
            <a:r>
              <a:rPr lang="cs-CZ" sz="3200" dirty="0" smtClean="0"/>
              <a:t>b) různoběžné s rovinou ACG.</a:t>
            </a:r>
            <a:endParaRPr lang="cs-CZ" sz="3200" dirty="0"/>
          </a:p>
        </p:txBody>
      </p:sp>
      <p:sp>
        <p:nvSpPr>
          <p:cNvPr id="6" name="Obdélník 5"/>
          <p:cNvSpPr/>
          <p:nvPr/>
        </p:nvSpPr>
        <p:spPr>
          <a:xfrm>
            <a:off x="3851920" y="4149080"/>
            <a:ext cx="1440160" cy="1440160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grpSp>
        <p:nvGrpSpPr>
          <p:cNvPr id="17" name="Skupina 16"/>
          <p:cNvGrpSpPr/>
          <p:nvPr/>
        </p:nvGrpSpPr>
        <p:grpSpPr>
          <a:xfrm>
            <a:off x="3851920" y="3429000"/>
            <a:ext cx="2160240" cy="2160240"/>
            <a:chOff x="3851920" y="3429000"/>
            <a:chExt cx="2160240" cy="2160240"/>
          </a:xfrm>
        </p:grpSpPr>
        <p:cxnSp>
          <p:nvCxnSpPr>
            <p:cNvPr id="8" name="Přímá spojnice 7"/>
            <p:cNvCxnSpPr/>
            <p:nvPr/>
          </p:nvCxnSpPr>
          <p:spPr>
            <a:xfrm flipV="1">
              <a:off x="3851920" y="3429000"/>
              <a:ext cx="720080" cy="72008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Přímá spojnice 9"/>
            <p:cNvCxnSpPr/>
            <p:nvPr/>
          </p:nvCxnSpPr>
          <p:spPr>
            <a:xfrm flipV="1">
              <a:off x="5292080" y="3429000"/>
              <a:ext cx="720080" cy="72008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Přímá spojnice 11"/>
            <p:cNvCxnSpPr/>
            <p:nvPr/>
          </p:nvCxnSpPr>
          <p:spPr>
            <a:xfrm>
              <a:off x="4572000" y="3429000"/>
              <a:ext cx="1440160" cy="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Přímá spojnice 13"/>
            <p:cNvCxnSpPr/>
            <p:nvPr/>
          </p:nvCxnSpPr>
          <p:spPr>
            <a:xfrm flipV="1">
              <a:off x="5292080" y="4869160"/>
              <a:ext cx="720080" cy="72008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Přímá spojnice 15"/>
            <p:cNvCxnSpPr/>
            <p:nvPr/>
          </p:nvCxnSpPr>
          <p:spPr>
            <a:xfrm>
              <a:off x="6012160" y="3429000"/>
              <a:ext cx="0" cy="144016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6" name="Skupina 25"/>
          <p:cNvGrpSpPr/>
          <p:nvPr/>
        </p:nvGrpSpPr>
        <p:grpSpPr>
          <a:xfrm>
            <a:off x="3851920" y="3429000"/>
            <a:ext cx="2160240" cy="2160240"/>
            <a:chOff x="3851920" y="3429000"/>
            <a:chExt cx="2160240" cy="2160240"/>
          </a:xfrm>
        </p:grpSpPr>
        <p:cxnSp>
          <p:nvCxnSpPr>
            <p:cNvPr id="19" name="Přímá spojnice 18"/>
            <p:cNvCxnSpPr/>
            <p:nvPr/>
          </p:nvCxnSpPr>
          <p:spPr>
            <a:xfrm>
              <a:off x="4572000" y="3429000"/>
              <a:ext cx="0" cy="1440160"/>
            </a:xfrm>
            <a:prstGeom prst="line">
              <a:avLst/>
            </a:prstGeom>
            <a:ln w="12700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Přímá spojnice 22"/>
            <p:cNvCxnSpPr/>
            <p:nvPr/>
          </p:nvCxnSpPr>
          <p:spPr>
            <a:xfrm>
              <a:off x="4572000" y="4869160"/>
              <a:ext cx="1440160" cy="0"/>
            </a:xfrm>
            <a:prstGeom prst="line">
              <a:avLst/>
            </a:prstGeom>
            <a:ln w="12700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Přímá spojnice 24"/>
            <p:cNvCxnSpPr/>
            <p:nvPr/>
          </p:nvCxnSpPr>
          <p:spPr>
            <a:xfrm flipH="1">
              <a:off x="3851920" y="4869160"/>
              <a:ext cx="720080" cy="720080"/>
            </a:xfrm>
            <a:prstGeom prst="line">
              <a:avLst/>
            </a:prstGeom>
            <a:ln w="12700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7" name="TextovéPole 26"/>
          <p:cNvSpPr txBox="1"/>
          <p:nvPr/>
        </p:nvSpPr>
        <p:spPr>
          <a:xfrm>
            <a:off x="3563888" y="5589240"/>
            <a:ext cx="2880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A</a:t>
            </a:r>
            <a:endParaRPr lang="cs-CZ" dirty="0"/>
          </a:p>
        </p:txBody>
      </p:sp>
      <p:sp>
        <p:nvSpPr>
          <p:cNvPr id="28" name="TextovéPole 27"/>
          <p:cNvSpPr txBox="1"/>
          <p:nvPr/>
        </p:nvSpPr>
        <p:spPr>
          <a:xfrm>
            <a:off x="5292080" y="5589240"/>
            <a:ext cx="360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B</a:t>
            </a:r>
            <a:endParaRPr lang="cs-CZ" dirty="0"/>
          </a:p>
        </p:txBody>
      </p:sp>
      <p:sp>
        <p:nvSpPr>
          <p:cNvPr id="29" name="TextovéPole 28"/>
          <p:cNvSpPr txBox="1"/>
          <p:nvPr/>
        </p:nvSpPr>
        <p:spPr>
          <a:xfrm>
            <a:off x="6012160" y="4869160"/>
            <a:ext cx="4320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C</a:t>
            </a:r>
            <a:endParaRPr lang="cs-CZ" dirty="0"/>
          </a:p>
        </p:txBody>
      </p:sp>
      <p:sp>
        <p:nvSpPr>
          <p:cNvPr id="30" name="TextovéPole 29"/>
          <p:cNvSpPr txBox="1"/>
          <p:nvPr/>
        </p:nvSpPr>
        <p:spPr>
          <a:xfrm>
            <a:off x="4139952" y="4725144"/>
            <a:ext cx="360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D</a:t>
            </a:r>
            <a:endParaRPr lang="cs-CZ" dirty="0"/>
          </a:p>
        </p:txBody>
      </p:sp>
      <p:sp>
        <p:nvSpPr>
          <p:cNvPr id="31" name="TextovéPole 30"/>
          <p:cNvSpPr txBox="1"/>
          <p:nvPr/>
        </p:nvSpPr>
        <p:spPr>
          <a:xfrm>
            <a:off x="3500656" y="4149080"/>
            <a:ext cx="2880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E</a:t>
            </a:r>
            <a:endParaRPr lang="cs-CZ" dirty="0"/>
          </a:p>
        </p:txBody>
      </p:sp>
      <p:sp>
        <p:nvSpPr>
          <p:cNvPr id="32" name="TextovéPole 31"/>
          <p:cNvSpPr txBox="1"/>
          <p:nvPr/>
        </p:nvSpPr>
        <p:spPr>
          <a:xfrm>
            <a:off x="5364088" y="4149080"/>
            <a:ext cx="2880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F</a:t>
            </a:r>
            <a:endParaRPr lang="cs-CZ" dirty="0"/>
          </a:p>
        </p:txBody>
      </p:sp>
      <p:sp>
        <p:nvSpPr>
          <p:cNvPr id="33" name="TextovéPole 32"/>
          <p:cNvSpPr txBox="1"/>
          <p:nvPr/>
        </p:nvSpPr>
        <p:spPr>
          <a:xfrm>
            <a:off x="6012160" y="3212976"/>
            <a:ext cx="360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G</a:t>
            </a:r>
            <a:endParaRPr lang="cs-CZ" dirty="0"/>
          </a:p>
        </p:txBody>
      </p:sp>
      <p:sp>
        <p:nvSpPr>
          <p:cNvPr id="34" name="TextovéPole 33"/>
          <p:cNvSpPr txBox="1"/>
          <p:nvPr/>
        </p:nvSpPr>
        <p:spPr>
          <a:xfrm>
            <a:off x="4139952" y="3126452"/>
            <a:ext cx="360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H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633330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23528" y="620688"/>
            <a:ext cx="8229600" cy="1143000"/>
          </a:xfrm>
        </p:spPr>
        <p:txBody>
          <a:bodyPr/>
          <a:lstStyle/>
          <a:p>
            <a:r>
              <a:rPr lang="cs-CZ" dirty="0" smtClean="0"/>
              <a:t>Rovnoběžnost přímek a rovin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23528" y="1772816"/>
            <a:ext cx="8229600" cy="4320480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cs-CZ" dirty="0" smtClean="0"/>
              <a:t>1. Daným bodem lze vést k dané přímce jedinou přímku s ní rovnoběžnou.</a:t>
            </a:r>
          </a:p>
          <a:p>
            <a:pPr marL="0" indent="0">
              <a:buNone/>
            </a:pPr>
            <a:r>
              <a:rPr lang="cs-CZ" dirty="0" smtClean="0"/>
              <a:t>2. Daným bodem lze vést k dané rovině jedinou rovinu s ní rovnoběžnou.</a:t>
            </a:r>
          </a:p>
          <a:p>
            <a:pPr marL="0" indent="0">
              <a:buNone/>
            </a:pPr>
            <a:r>
              <a:rPr lang="cs-CZ" dirty="0" smtClean="0"/>
              <a:t>3. Rovnoběžnost přímek a rovin je vztah tranzitivní. </a:t>
            </a:r>
          </a:p>
          <a:p>
            <a:pPr marL="0" indent="0">
              <a:buNone/>
            </a:pPr>
            <a:r>
              <a:rPr lang="cs-CZ" dirty="0" smtClean="0"/>
              <a:t>4. Přímka je rovnoběžná s rovinou, jestliže v dané rovině leží alespoň jedna přímka, která je s danou přímkou rovnoběžná.</a:t>
            </a:r>
            <a:endParaRPr lang="cs-CZ" dirty="0"/>
          </a:p>
          <a:p>
            <a:pPr marL="0" indent="0">
              <a:buNone/>
            </a:pPr>
            <a:endParaRPr lang="cs-CZ" dirty="0" smtClean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 smtClean="0"/>
          </a:p>
          <a:p>
            <a:pPr marL="0" indent="0">
              <a:buNone/>
            </a:pPr>
            <a:endParaRPr lang="cs-CZ" dirty="0" smtClean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Blan ka Wagnerová Úvod do studia DG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923762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23528" y="620688"/>
            <a:ext cx="8229600" cy="1143000"/>
          </a:xfrm>
        </p:spPr>
        <p:txBody>
          <a:bodyPr/>
          <a:lstStyle/>
          <a:p>
            <a:r>
              <a:rPr lang="cs-CZ" dirty="0"/>
              <a:t>K</a:t>
            </a:r>
            <a:r>
              <a:rPr lang="cs-CZ" dirty="0" smtClean="0"/>
              <a:t>olmost přímek a rovin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23528" y="1772816"/>
            <a:ext cx="8229600" cy="3701008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cs-CZ" dirty="0" smtClean="0"/>
              <a:t>1. Dvě přímky jsou k sobě kolmé právě tehdy, když jejich odchylka je 90°.</a:t>
            </a:r>
          </a:p>
          <a:p>
            <a:pPr marL="0" indent="0">
              <a:buNone/>
            </a:pPr>
            <a:r>
              <a:rPr lang="cs-CZ" dirty="0" smtClean="0"/>
              <a:t>2. Přímka a rovina jsou k sobě kolmé právě tehdy, když přímka je kolmá ke všem přímkám roviny.</a:t>
            </a:r>
          </a:p>
          <a:p>
            <a:pPr marL="0" indent="0">
              <a:buNone/>
            </a:pPr>
            <a:r>
              <a:rPr lang="cs-CZ" dirty="0" smtClean="0"/>
              <a:t>3. Dvě roviny jsou navzájem kolmé právě tehdy, když jedna z nich obsahuje přímku kolmou k druhé rovině.</a:t>
            </a:r>
            <a:endParaRPr lang="cs-CZ" dirty="0"/>
          </a:p>
          <a:p>
            <a:pPr marL="0" indent="0">
              <a:buNone/>
            </a:pPr>
            <a:endParaRPr lang="cs-CZ" dirty="0" smtClean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 smtClean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 smtClean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Blan ka Wagnerová Úvod do studia DG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681377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23528" y="620688"/>
            <a:ext cx="8229600" cy="1143000"/>
          </a:xfrm>
        </p:spPr>
        <p:txBody>
          <a:bodyPr/>
          <a:lstStyle/>
          <a:p>
            <a:r>
              <a:rPr lang="cs-CZ" dirty="0"/>
              <a:t>K</a:t>
            </a:r>
            <a:r>
              <a:rPr lang="cs-CZ" dirty="0" smtClean="0"/>
              <a:t>olmost přímek a rovin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23528" y="1772816"/>
            <a:ext cx="8229600" cy="3701008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cs-CZ" dirty="0"/>
              <a:t>4</a:t>
            </a:r>
            <a:r>
              <a:rPr lang="cs-CZ" dirty="0" smtClean="0"/>
              <a:t>. Přímka je kolmá k rovině, jestliže je kolmá ke dvěma různoběžkám roviny.</a:t>
            </a:r>
          </a:p>
          <a:p>
            <a:pPr marL="0" indent="0">
              <a:buNone/>
            </a:pPr>
            <a:r>
              <a:rPr lang="cs-CZ" dirty="0"/>
              <a:t>5</a:t>
            </a:r>
            <a:r>
              <a:rPr lang="cs-CZ" dirty="0" smtClean="0"/>
              <a:t>. Daným bodem lze vést k dané rovině jedinou kolmici.</a:t>
            </a:r>
          </a:p>
          <a:p>
            <a:pPr marL="0" indent="0">
              <a:buNone/>
            </a:pPr>
            <a:r>
              <a:rPr lang="cs-CZ" dirty="0"/>
              <a:t>6</a:t>
            </a:r>
            <a:r>
              <a:rPr lang="cs-CZ" dirty="0" smtClean="0"/>
              <a:t>. Přímky kolmé ke stejné rovině jsou navzájem rovnoběžné.</a:t>
            </a:r>
          </a:p>
          <a:p>
            <a:pPr marL="0" indent="0">
              <a:buNone/>
            </a:pPr>
            <a:r>
              <a:rPr lang="cs-CZ" dirty="0"/>
              <a:t>7</a:t>
            </a:r>
            <a:r>
              <a:rPr lang="cs-CZ" dirty="0" smtClean="0"/>
              <a:t>. Daným bodem lze vést k dané přímce jedinou kolmou rovinu. Každá přímka této roviny je kolmá k dané přímce.</a:t>
            </a:r>
            <a:endParaRPr lang="cs-CZ" dirty="0"/>
          </a:p>
          <a:p>
            <a:pPr marL="0" indent="0">
              <a:buNone/>
            </a:pPr>
            <a:endParaRPr lang="cs-CZ" dirty="0" smtClean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 smtClean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 smtClean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Blan ka Wagnerová Úvod do studia DG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28690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23528" y="620688"/>
            <a:ext cx="8229600" cy="1143000"/>
          </a:xfrm>
        </p:spPr>
        <p:txBody>
          <a:bodyPr/>
          <a:lstStyle/>
          <a:p>
            <a:r>
              <a:rPr lang="cs-CZ" dirty="0" smtClean="0"/>
              <a:t>Věta o třech kolmicích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23528" y="1772816"/>
            <a:ext cx="8229600" cy="3701008"/>
          </a:xfrm>
          <a:ln w="12700">
            <a:noFill/>
          </a:ln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dirty="0" smtClean="0"/>
              <a:t>Je-li </a:t>
            </a:r>
            <a:r>
              <a:rPr lang="cs-CZ" b="1" dirty="0" smtClean="0"/>
              <a:t>P</a:t>
            </a:r>
            <a:r>
              <a:rPr lang="cs-CZ" dirty="0" smtClean="0"/>
              <a:t> pata kolmice </a:t>
            </a:r>
            <a:r>
              <a:rPr lang="cs-CZ" b="1" dirty="0" smtClean="0"/>
              <a:t>k</a:t>
            </a:r>
            <a:r>
              <a:rPr lang="cs-CZ" dirty="0" smtClean="0"/>
              <a:t> vedené bodem </a:t>
            </a:r>
            <a:r>
              <a:rPr lang="cs-CZ" b="1" dirty="0" smtClean="0"/>
              <a:t>A</a:t>
            </a:r>
            <a:r>
              <a:rPr lang="cs-CZ" dirty="0" smtClean="0"/>
              <a:t> k rovině </a:t>
            </a:r>
            <a:r>
              <a:rPr lang="el-GR" b="1" dirty="0" smtClean="0"/>
              <a:t>α</a:t>
            </a:r>
            <a:r>
              <a:rPr lang="cs-CZ" dirty="0" smtClean="0"/>
              <a:t> a </a:t>
            </a:r>
            <a:r>
              <a:rPr lang="cs-CZ" b="1" dirty="0" smtClean="0"/>
              <a:t>P´</a:t>
            </a:r>
            <a:r>
              <a:rPr lang="cs-CZ" dirty="0" smtClean="0"/>
              <a:t> pata kolmice </a:t>
            </a:r>
            <a:r>
              <a:rPr lang="cs-CZ" b="1" dirty="0" smtClean="0"/>
              <a:t>k´ </a:t>
            </a:r>
            <a:r>
              <a:rPr lang="cs-CZ" dirty="0" smtClean="0"/>
              <a:t>vedené bodem </a:t>
            </a:r>
            <a:r>
              <a:rPr lang="cs-CZ" b="1" dirty="0" smtClean="0"/>
              <a:t>A</a:t>
            </a:r>
            <a:r>
              <a:rPr lang="cs-CZ" dirty="0" smtClean="0"/>
              <a:t> k libovolné přímce </a:t>
            </a:r>
            <a:r>
              <a:rPr lang="cs-CZ" b="1" dirty="0" smtClean="0"/>
              <a:t>a</a:t>
            </a:r>
            <a:r>
              <a:rPr lang="cs-CZ" dirty="0" smtClean="0"/>
              <a:t> roviny </a:t>
            </a:r>
            <a:r>
              <a:rPr lang="el-GR" b="1" dirty="0" smtClean="0"/>
              <a:t>α</a:t>
            </a:r>
            <a:r>
              <a:rPr lang="cs-CZ" dirty="0" smtClean="0"/>
              <a:t>, je přímka </a:t>
            </a:r>
            <a:r>
              <a:rPr lang="cs-CZ" b="1" dirty="0" smtClean="0"/>
              <a:t>PP´</a:t>
            </a:r>
            <a:r>
              <a:rPr lang="cs-CZ" dirty="0" smtClean="0"/>
              <a:t> kolmá k přímce </a:t>
            </a:r>
            <a:r>
              <a:rPr lang="cs-CZ" b="1" dirty="0" smtClean="0"/>
              <a:t>a</a:t>
            </a:r>
            <a:r>
              <a:rPr lang="cs-CZ" dirty="0" smtClean="0"/>
              <a:t>.</a:t>
            </a: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Blan ka Wagnerová Úvod do studia DG</a:t>
            </a:r>
            <a:endParaRPr lang="cs-CZ"/>
          </a:p>
        </p:txBody>
      </p:sp>
      <p:cxnSp>
        <p:nvCxnSpPr>
          <p:cNvPr id="6" name="Přímá spojnice 5"/>
          <p:cNvCxnSpPr/>
          <p:nvPr/>
        </p:nvCxnSpPr>
        <p:spPr>
          <a:xfrm flipV="1">
            <a:off x="3275856" y="4149080"/>
            <a:ext cx="2304256" cy="1008112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Přímá spojnice 7"/>
          <p:cNvCxnSpPr/>
          <p:nvPr/>
        </p:nvCxnSpPr>
        <p:spPr>
          <a:xfrm>
            <a:off x="3419872" y="4365104"/>
            <a:ext cx="2520280" cy="432048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Přímá spojnice 11"/>
          <p:cNvCxnSpPr/>
          <p:nvPr/>
        </p:nvCxnSpPr>
        <p:spPr>
          <a:xfrm>
            <a:off x="3851920" y="3429000"/>
            <a:ext cx="0" cy="1762968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Přímá spojnice 13"/>
          <p:cNvCxnSpPr/>
          <p:nvPr/>
        </p:nvCxnSpPr>
        <p:spPr>
          <a:xfrm>
            <a:off x="3563888" y="3573016"/>
            <a:ext cx="1512168" cy="144016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ovéPole 14"/>
          <p:cNvSpPr txBox="1"/>
          <p:nvPr/>
        </p:nvSpPr>
        <p:spPr>
          <a:xfrm>
            <a:off x="3851920" y="3517136"/>
            <a:ext cx="3240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A</a:t>
            </a:r>
            <a:endParaRPr lang="cs-CZ" dirty="0"/>
          </a:p>
        </p:txBody>
      </p:sp>
      <p:sp>
        <p:nvSpPr>
          <p:cNvPr id="16" name="TextovéPole 15"/>
          <p:cNvSpPr txBox="1"/>
          <p:nvPr/>
        </p:nvSpPr>
        <p:spPr>
          <a:xfrm>
            <a:off x="5436096" y="3743744"/>
            <a:ext cx="360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a</a:t>
            </a:r>
            <a:endParaRPr lang="cs-CZ" dirty="0"/>
          </a:p>
        </p:txBody>
      </p:sp>
      <p:sp>
        <p:nvSpPr>
          <p:cNvPr id="17" name="TextovéPole 16"/>
          <p:cNvSpPr txBox="1"/>
          <p:nvPr/>
        </p:nvSpPr>
        <p:spPr>
          <a:xfrm>
            <a:off x="6300192" y="4941168"/>
            <a:ext cx="2880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/>
              <a:t>α</a:t>
            </a:r>
            <a:endParaRPr lang="cs-CZ" dirty="0"/>
          </a:p>
        </p:txBody>
      </p:sp>
      <p:sp>
        <p:nvSpPr>
          <p:cNvPr id="18" name="TextovéPole 17"/>
          <p:cNvSpPr txBox="1"/>
          <p:nvPr/>
        </p:nvSpPr>
        <p:spPr>
          <a:xfrm>
            <a:off x="3563888" y="4108430"/>
            <a:ext cx="360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P</a:t>
            </a:r>
            <a:endParaRPr lang="cs-CZ" dirty="0"/>
          </a:p>
        </p:txBody>
      </p:sp>
      <p:sp>
        <p:nvSpPr>
          <p:cNvPr id="19" name="TextovéPole 18"/>
          <p:cNvSpPr txBox="1"/>
          <p:nvPr/>
        </p:nvSpPr>
        <p:spPr>
          <a:xfrm>
            <a:off x="4319972" y="4653136"/>
            <a:ext cx="3875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P´</a:t>
            </a:r>
            <a:endParaRPr lang="cs-CZ" dirty="0"/>
          </a:p>
        </p:txBody>
      </p:sp>
      <p:sp>
        <p:nvSpPr>
          <p:cNvPr id="20" name="TextovéPole 19"/>
          <p:cNvSpPr txBox="1"/>
          <p:nvPr/>
        </p:nvSpPr>
        <p:spPr>
          <a:xfrm>
            <a:off x="3549080" y="5022468"/>
            <a:ext cx="2880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k</a:t>
            </a:r>
            <a:endParaRPr lang="cs-CZ" dirty="0"/>
          </a:p>
        </p:txBody>
      </p:sp>
      <p:sp>
        <p:nvSpPr>
          <p:cNvPr id="21" name="TextovéPole 20"/>
          <p:cNvSpPr txBox="1"/>
          <p:nvPr/>
        </p:nvSpPr>
        <p:spPr>
          <a:xfrm>
            <a:off x="4896036" y="5007302"/>
            <a:ext cx="360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k´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597596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95536" y="620688"/>
            <a:ext cx="8229600" cy="1143000"/>
          </a:xfrm>
        </p:spPr>
        <p:txBody>
          <a:bodyPr>
            <a:noAutofit/>
          </a:bodyPr>
          <a:lstStyle/>
          <a:p>
            <a:pPr algn="l"/>
            <a:r>
              <a:rPr lang="cs-CZ" sz="2000" dirty="0"/>
              <a:t>Pokud není uvedeno jinak, použitý materiál je z vlastních zdrojů </a:t>
            </a:r>
            <a:r>
              <a:rPr lang="cs-CZ" sz="2000" dirty="0" smtClean="0"/>
              <a:t>autora. </a:t>
            </a:r>
            <a:r>
              <a:rPr lang="cs-CZ" sz="2000" dirty="0"/>
              <a:t/>
            </a:r>
            <a:br>
              <a:rPr lang="cs-CZ" sz="2000" dirty="0"/>
            </a:br>
            <a:r>
              <a:rPr lang="cs-CZ" sz="2000" dirty="0" smtClean="0"/>
              <a:t/>
            </a:r>
            <a:br>
              <a:rPr lang="cs-CZ" sz="2000" dirty="0" smtClean="0"/>
            </a:br>
            <a:r>
              <a:rPr lang="cs-CZ" sz="2000" dirty="0" smtClean="0"/>
              <a:t>Zdroje</a:t>
            </a:r>
            <a:r>
              <a:rPr lang="cs-CZ" sz="2000" dirty="0"/>
              <a:t>: </a:t>
            </a:r>
            <a:r>
              <a:rPr lang="cs-CZ" sz="2000" dirty="0" smtClean="0"/>
              <a:t/>
            </a:r>
            <a:br>
              <a:rPr lang="cs-CZ" sz="2000" dirty="0" smtClean="0"/>
            </a:br>
            <a:r>
              <a:rPr lang="cs-CZ" sz="2000" dirty="0" smtClean="0"/>
              <a:t>POMYKALOVÁ, E.: </a:t>
            </a:r>
            <a:r>
              <a:rPr lang="cs-CZ" sz="2000" i="1" dirty="0" smtClean="0"/>
              <a:t>Deskriptivní pro </a:t>
            </a:r>
            <a:r>
              <a:rPr lang="cs-CZ" sz="2000" i="1" dirty="0"/>
              <a:t>střední školy</a:t>
            </a:r>
            <a:r>
              <a:rPr lang="cs-CZ" sz="2000" dirty="0"/>
              <a:t>. 1. vydání. Praha: Prometheus, </a:t>
            </a:r>
            <a:r>
              <a:rPr lang="cs-CZ" sz="2000" dirty="0" smtClean="0"/>
              <a:t>2010. </a:t>
            </a:r>
            <a:r>
              <a:rPr lang="cs-CZ" sz="2000" dirty="0"/>
              <a:t>ISBN </a:t>
            </a:r>
            <a:r>
              <a:rPr lang="cs-CZ" sz="2000" dirty="0" smtClean="0"/>
              <a:t>978-80-7196-400-1.</a:t>
            </a:r>
            <a:r>
              <a:rPr lang="cs-CZ" sz="2000" dirty="0">
                <a:latin typeface="Calibri" pitchFamily="34" charset="0"/>
              </a:rPr>
              <a:t/>
            </a:r>
            <a:br>
              <a:rPr lang="cs-CZ" sz="2000" dirty="0">
                <a:latin typeface="Calibri" pitchFamily="34" charset="0"/>
              </a:rPr>
            </a:br>
            <a:r>
              <a:rPr lang="cs-CZ" sz="2000" dirty="0"/>
              <a:t/>
            </a:r>
            <a:br>
              <a:rPr lang="cs-CZ" sz="2000" dirty="0"/>
            </a:br>
            <a:endParaRPr lang="cs-CZ" sz="2000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Blan ka Wagnerová Úvod do studia DG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438048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3568" y="548680"/>
            <a:ext cx="7772400" cy="1470025"/>
          </a:xfrm>
        </p:spPr>
        <p:txBody>
          <a:bodyPr/>
          <a:lstStyle/>
          <a:p>
            <a:r>
              <a:rPr lang="cs-CZ" dirty="0" smtClean="0"/>
              <a:t>Základní prostorové útvary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31640" y="2276872"/>
            <a:ext cx="6400800" cy="3168352"/>
          </a:xfrm>
        </p:spPr>
        <p:txBody>
          <a:bodyPr>
            <a:normAutofit fontScale="92500" lnSpcReduction="20000"/>
          </a:bodyPr>
          <a:lstStyle/>
          <a:p>
            <a:r>
              <a:rPr lang="cs-CZ" b="1" dirty="0" smtClean="0">
                <a:solidFill>
                  <a:schemeClr val="tx1"/>
                </a:solidFill>
              </a:rPr>
              <a:t>BOD</a:t>
            </a:r>
          </a:p>
          <a:p>
            <a:r>
              <a:rPr lang="cs-CZ" dirty="0" smtClean="0">
                <a:solidFill>
                  <a:schemeClr val="tx1"/>
                </a:solidFill>
              </a:rPr>
              <a:t> (značíme velkými písmeny)</a:t>
            </a:r>
          </a:p>
          <a:p>
            <a:r>
              <a:rPr lang="cs-CZ" b="1" dirty="0" smtClean="0">
                <a:solidFill>
                  <a:schemeClr val="tx1"/>
                </a:solidFill>
              </a:rPr>
              <a:t>PŘÍMKA</a:t>
            </a:r>
          </a:p>
          <a:p>
            <a:r>
              <a:rPr lang="cs-CZ" dirty="0" smtClean="0">
                <a:solidFill>
                  <a:schemeClr val="tx1"/>
                </a:solidFill>
              </a:rPr>
              <a:t>(značíme malými písmeny)</a:t>
            </a:r>
          </a:p>
          <a:p>
            <a:r>
              <a:rPr lang="cs-CZ" b="1" dirty="0" smtClean="0">
                <a:solidFill>
                  <a:schemeClr val="tx1"/>
                </a:solidFill>
              </a:rPr>
              <a:t>ROVINA</a:t>
            </a:r>
          </a:p>
          <a:p>
            <a:r>
              <a:rPr lang="cs-CZ" dirty="0" smtClean="0">
                <a:solidFill>
                  <a:schemeClr val="tx1"/>
                </a:solidFill>
              </a:rPr>
              <a:t>(značíme malými písmeny řecké abecedy)</a:t>
            </a: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Blan ka Wagnerová Úvod do studia DG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265735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Vztahy incidence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AutoNum type="arabicPeriod"/>
            </a:pPr>
            <a:r>
              <a:rPr lang="cs-CZ" dirty="0" smtClean="0"/>
              <a:t>Bod je incidentní s přímkou.</a:t>
            </a:r>
          </a:p>
          <a:p>
            <a:pPr marL="0" indent="0">
              <a:buNone/>
            </a:pPr>
            <a:r>
              <a:rPr lang="cs-CZ" dirty="0" smtClean="0"/>
              <a:t>Bod leží na přímce, přímka prochází bodem.</a:t>
            </a:r>
          </a:p>
          <a:p>
            <a:pPr marL="0" indent="0">
              <a:buNone/>
            </a:pPr>
            <a:r>
              <a:rPr lang="cs-CZ" dirty="0" smtClean="0"/>
              <a:t>2. Bod je incidentní s rovinou.</a:t>
            </a:r>
          </a:p>
          <a:p>
            <a:pPr marL="0" indent="0">
              <a:buNone/>
            </a:pPr>
            <a:r>
              <a:rPr lang="cs-CZ" dirty="0" smtClean="0"/>
              <a:t>Bod leží v rovině, rovina prochází bodem.</a:t>
            </a:r>
          </a:p>
          <a:p>
            <a:pPr marL="0" indent="0">
              <a:buNone/>
            </a:pPr>
            <a:r>
              <a:rPr lang="cs-CZ" dirty="0" smtClean="0"/>
              <a:t>3. Přímka je incidentní s rovinou.</a:t>
            </a:r>
          </a:p>
          <a:p>
            <a:pPr marL="0" indent="0">
              <a:buNone/>
            </a:pPr>
            <a:r>
              <a:rPr lang="cs-CZ" dirty="0" smtClean="0"/>
              <a:t>Přímka leží v rovině, rovina prochází přímkou.</a:t>
            </a:r>
            <a:endParaRPr lang="cs-CZ" dirty="0"/>
          </a:p>
          <a:p>
            <a:pPr marL="0" indent="0">
              <a:buNone/>
            </a:pPr>
            <a:endParaRPr lang="cs-CZ" dirty="0" smtClean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Blan ka Wagnerová Úvod do studia DG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745361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Zřejmá tvrzení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514350" indent="-514350">
              <a:buAutoNum type="arabicPeriod"/>
            </a:pPr>
            <a:r>
              <a:rPr lang="cs-CZ" dirty="0" smtClean="0"/>
              <a:t>Přímka je určena dvěma různými body.</a:t>
            </a:r>
          </a:p>
          <a:p>
            <a:pPr marL="0" indent="0">
              <a:buNone/>
            </a:pPr>
            <a:r>
              <a:rPr lang="cs-CZ" dirty="0" smtClean="0"/>
              <a:t>2. Rovina je určena</a:t>
            </a:r>
          </a:p>
          <a:p>
            <a:pPr marL="0" indent="0">
              <a:buNone/>
            </a:pPr>
            <a:r>
              <a:rPr lang="cs-CZ" dirty="0" smtClean="0"/>
              <a:t>- třemi různými body, které neleží na přímce</a:t>
            </a:r>
          </a:p>
          <a:p>
            <a:pPr marL="0" indent="0">
              <a:buNone/>
            </a:pPr>
            <a:r>
              <a:rPr lang="cs-CZ" dirty="0" smtClean="0"/>
              <a:t>- přímkou a bodem, který na ní neleží</a:t>
            </a:r>
          </a:p>
          <a:p>
            <a:pPr>
              <a:buFontTx/>
              <a:buChar char="-"/>
            </a:pPr>
            <a:r>
              <a:rPr lang="cs-CZ" dirty="0" smtClean="0"/>
              <a:t>dvěma různoběžnými přímkami </a:t>
            </a:r>
          </a:p>
          <a:p>
            <a:pPr>
              <a:buFontTx/>
              <a:buChar char="-"/>
            </a:pPr>
            <a:r>
              <a:rPr lang="cs-CZ" dirty="0" smtClean="0"/>
              <a:t>dvěma různými rovnoběžnými přímkami</a:t>
            </a:r>
          </a:p>
          <a:p>
            <a:pPr marL="0" indent="0">
              <a:buNone/>
            </a:pPr>
            <a:r>
              <a:rPr lang="cs-CZ" dirty="0" smtClean="0"/>
              <a:t>3. Jestliže bod leží na přímce a přímka leží v rovině, pak i bod leží v rovině. </a:t>
            </a: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Blan ka Wagnerová Úvod do studia DG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350712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Zřejmá tvrzení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cs-CZ" dirty="0" smtClean="0"/>
              <a:t>4. Jestliže v rovině leží dva různé body, pak </a:t>
            </a:r>
          </a:p>
          <a:p>
            <a:pPr marL="0" indent="0">
              <a:buNone/>
            </a:pPr>
            <a:r>
              <a:rPr lang="cs-CZ" dirty="0" smtClean="0"/>
              <a:t> přímka, která těmito body prochází, leží v rovině.</a:t>
            </a:r>
          </a:p>
          <a:p>
            <a:pPr marL="0" indent="0">
              <a:buNone/>
            </a:pPr>
            <a:r>
              <a:rPr lang="cs-CZ" dirty="0"/>
              <a:t>5</a:t>
            </a:r>
            <a:r>
              <a:rPr lang="cs-CZ" dirty="0" smtClean="0"/>
              <a:t>. Jestliže mají roviny společný bod, pak mají společnou přímku, která těmito body prochází.</a:t>
            </a: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Blan ka Wagnerová Úvod do studia DG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962282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Vzájemná poloha dvou přímek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buAutoNum type="arabicPeriod"/>
            </a:pPr>
            <a:r>
              <a:rPr lang="cs-CZ" dirty="0"/>
              <a:t>v</a:t>
            </a:r>
            <a:r>
              <a:rPr lang="cs-CZ" dirty="0" smtClean="0"/>
              <a:t>šechny body společné (splývající)</a:t>
            </a:r>
          </a:p>
          <a:p>
            <a:pPr marL="0" indent="0">
              <a:buNone/>
            </a:pPr>
            <a:r>
              <a:rPr lang="cs-CZ" dirty="0" smtClean="0"/>
              <a:t>2. </a:t>
            </a:r>
            <a:r>
              <a:rPr lang="cs-CZ" dirty="0"/>
              <a:t>p</a:t>
            </a:r>
            <a:r>
              <a:rPr lang="cs-CZ" dirty="0" smtClean="0"/>
              <a:t>rávě jeden společný bod (různoběžné)</a:t>
            </a:r>
          </a:p>
          <a:p>
            <a:pPr marL="0" indent="0">
              <a:buNone/>
            </a:pPr>
            <a:r>
              <a:rPr lang="cs-CZ" dirty="0" smtClean="0"/>
              <a:t>3. žádný společný bod, leží v jedné rovině (rovnoběžné)</a:t>
            </a:r>
          </a:p>
          <a:p>
            <a:pPr marL="0" indent="0">
              <a:buNone/>
            </a:pPr>
            <a:r>
              <a:rPr lang="cs-CZ" dirty="0" smtClean="0"/>
              <a:t>4. žádný společný bod, neleží v jedné rovině (mimoběžné) </a:t>
            </a: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Blan ka Wagnerová Úvod do studia DG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018583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Vzájemná poloha dvou přímek</a:t>
            </a:r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Blan ka Wagnerová Úvod do studia DG</a:t>
            </a:r>
            <a:endParaRPr lang="cs-CZ"/>
          </a:p>
        </p:txBody>
      </p:sp>
      <p:sp>
        <p:nvSpPr>
          <p:cNvPr id="4" name="TextovéPole 3"/>
          <p:cNvSpPr txBox="1"/>
          <p:nvPr/>
        </p:nvSpPr>
        <p:spPr>
          <a:xfrm>
            <a:off x="539552" y="1556792"/>
            <a:ext cx="734481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200" dirty="0" smtClean="0"/>
              <a:t>V krychli ABCDEFGH najděte dvojice přímek rovnoběžných, různoběžných, mimoběžných.</a:t>
            </a:r>
            <a:endParaRPr lang="cs-CZ" sz="3200" dirty="0"/>
          </a:p>
        </p:txBody>
      </p:sp>
      <p:sp>
        <p:nvSpPr>
          <p:cNvPr id="6" name="Obdélník 5"/>
          <p:cNvSpPr/>
          <p:nvPr/>
        </p:nvSpPr>
        <p:spPr>
          <a:xfrm>
            <a:off x="3851920" y="4149080"/>
            <a:ext cx="1440160" cy="1440160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grpSp>
        <p:nvGrpSpPr>
          <p:cNvPr id="17" name="Skupina 16"/>
          <p:cNvGrpSpPr/>
          <p:nvPr/>
        </p:nvGrpSpPr>
        <p:grpSpPr>
          <a:xfrm>
            <a:off x="3851920" y="3429000"/>
            <a:ext cx="2160240" cy="2160240"/>
            <a:chOff x="3851920" y="3429000"/>
            <a:chExt cx="2160240" cy="2160240"/>
          </a:xfrm>
        </p:grpSpPr>
        <p:cxnSp>
          <p:nvCxnSpPr>
            <p:cNvPr id="8" name="Přímá spojnice 7"/>
            <p:cNvCxnSpPr/>
            <p:nvPr/>
          </p:nvCxnSpPr>
          <p:spPr>
            <a:xfrm flipV="1">
              <a:off x="3851920" y="3429000"/>
              <a:ext cx="720080" cy="72008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Přímá spojnice 9"/>
            <p:cNvCxnSpPr/>
            <p:nvPr/>
          </p:nvCxnSpPr>
          <p:spPr>
            <a:xfrm flipV="1">
              <a:off x="5292080" y="3429000"/>
              <a:ext cx="720080" cy="72008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Přímá spojnice 11"/>
            <p:cNvCxnSpPr/>
            <p:nvPr/>
          </p:nvCxnSpPr>
          <p:spPr>
            <a:xfrm>
              <a:off x="4572000" y="3429000"/>
              <a:ext cx="1440160" cy="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Přímá spojnice 13"/>
            <p:cNvCxnSpPr/>
            <p:nvPr/>
          </p:nvCxnSpPr>
          <p:spPr>
            <a:xfrm flipV="1">
              <a:off x="5292080" y="4869160"/>
              <a:ext cx="720080" cy="72008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Přímá spojnice 15"/>
            <p:cNvCxnSpPr/>
            <p:nvPr/>
          </p:nvCxnSpPr>
          <p:spPr>
            <a:xfrm>
              <a:off x="6012160" y="3429000"/>
              <a:ext cx="0" cy="144016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6" name="Skupina 25"/>
          <p:cNvGrpSpPr/>
          <p:nvPr/>
        </p:nvGrpSpPr>
        <p:grpSpPr>
          <a:xfrm>
            <a:off x="3851920" y="3429000"/>
            <a:ext cx="2160240" cy="2160240"/>
            <a:chOff x="3851920" y="3429000"/>
            <a:chExt cx="2160240" cy="2160240"/>
          </a:xfrm>
        </p:grpSpPr>
        <p:cxnSp>
          <p:nvCxnSpPr>
            <p:cNvPr id="19" name="Přímá spojnice 18"/>
            <p:cNvCxnSpPr/>
            <p:nvPr/>
          </p:nvCxnSpPr>
          <p:spPr>
            <a:xfrm>
              <a:off x="4572000" y="3429000"/>
              <a:ext cx="0" cy="1440160"/>
            </a:xfrm>
            <a:prstGeom prst="line">
              <a:avLst/>
            </a:prstGeom>
            <a:ln w="12700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Přímá spojnice 22"/>
            <p:cNvCxnSpPr/>
            <p:nvPr/>
          </p:nvCxnSpPr>
          <p:spPr>
            <a:xfrm>
              <a:off x="4572000" y="4869160"/>
              <a:ext cx="1440160" cy="0"/>
            </a:xfrm>
            <a:prstGeom prst="line">
              <a:avLst/>
            </a:prstGeom>
            <a:ln w="12700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Přímá spojnice 24"/>
            <p:cNvCxnSpPr/>
            <p:nvPr/>
          </p:nvCxnSpPr>
          <p:spPr>
            <a:xfrm flipH="1">
              <a:off x="3851920" y="4869160"/>
              <a:ext cx="720080" cy="720080"/>
            </a:xfrm>
            <a:prstGeom prst="line">
              <a:avLst/>
            </a:prstGeom>
            <a:ln w="12700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7" name="TextovéPole 26"/>
          <p:cNvSpPr txBox="1"/>
          <p:nvPr/>
        </p:nvSpPr>
        <p:spPr>
          <a:xfrm>
            <a:off x="3563888" y="5589240"/>
            <a:ext cx="2880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A</a:t>
            </a:r>
            <a:endParaRPr lang="cs-CZ" dirty="0"/>
          </a:p>
        </p:txBody>
      </p:sp>
      <p:sp>
        <p:nvSpPr>
          <p:cNvPr id="28" name="TextovéPole 27"/>
          <p:cNvSpPr txBox="1"/>
          <p:nvPr/>
        </p:nvSpPr>
        <p:spPr>
          <a:xfrm>
            <a:off x="5292080" y="5589240"/>
            <a:ext cx="360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B</a:t>
            </a:r>
            <a:endParaRPr lang="cs-CZ" dirty="0"/>
          </a:p>
        </p:txBody>
      </p:sp>
      <p:sp>
        <p:nvSpPr>
          <p:cNvPr id="29" name="TextovéPole 28"/>
          <p:cNvSpPr txBox="1"/>
          <p:nvPr/>
        </p:nvSpPr>
        <p:spPr>
          <a:xfrm>
            <a:off x="6012160" y="4869160"/>
            <a:ext cx="4320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C</a:t>
            </a:r>
            <a:endParaRPr lang="cs-CZ" dirty="0"/>
          </a:p>
        </p:txBody>
      </p:sp>
      <p:sp>
        <p:nvSpPr>
          <p:cNvPr id="30" name="TextovéPole 29"/>
          <p:cNvSpPr txBox="1"/>
          <p:nvPr/>
        </p:nvSpPr>
        <p:spPr>
          <a:xfrm>
            <a:off x="4139952" y="4725144"/>
            <a:ext cx="360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D</a:t>
            </a:r>
            <a:endParaRPr lang="cs-CZ" dirty="0"/>
          </a:p>
        </p:txBody>
      </p:sp>
      <p:sp>
        <p:nvSpPr>
          <p:cNvPr id="31" name="TextovéPole 30"/>
          <p:cNvSpPr txBox="1"/>
          <p:nvPr/>
        </p:nvSpPr>
        <p:spPr>
          <a:xfrm>
            <a:off x="3500656" y="4149080"/>
            <a:ext cx="2880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E</a:t>
            </a:r>
            <a:endParaRPr lang="cs-CZ" dirty="0"/>
          </a:p>
        </p:txBody>
      </p:sp>
      <p:sp>
        <p:nvSpPr>
          <p:cNvPr id="32" name="TextovéPole 31"/>
          <p:cNvSpPr txBox="1"/>
          <p:nvPr/>
        </p:nvSpPr>
        <p:spPr>
          <a:xfrm>
            <a:off x="5364088" y="4149080"/>
            <a:ext cx="2880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F</a:t>
            </a:r>
            <a:endParaRPr lang="cs-CZ" dirty="0"/>
          </a:p>
        </p:txBody>
      </p:sp>
      <p:sp>
        <p:nvSpPr>
          <p:cNvPr id="33" name="TextovéPole 32"/>
          <p:cNvSpPr txBox="1"/>
          <p:nvPr/>
        </p:nvSpPr>
        <p:spPr>
          <a:xfrm>
            <a:off x="6012160" y="3212976"/>
            <a:ext cx="360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G</a:t>
            </a:r>
            <a:endParaRPr lang="cs-CZ" dirty="0"/>
          </a:p>
        </p:txBody>
      </p:sp>
      <p:sp>
        <p:nvSpPr>
          <p:cNvPr id="34" name="TextovéPole 33"/>
          <p:cNvSpPr txBox="1"/>
          <p:nvPr/>
        </p:nvSpPr>
        <p:spPr>
          <a:xfrm>
            <a:off x="4139952" y="3126452"/>
            <a:ext cx="360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H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11121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Vzájemná poloha přímky a roviny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buAutoNum type="arabicPeriod"/>
            </a:pPr>
            <a:r>
              <a:rPr lang="cs-CZ" dirty="0"/>
              <a:t>v</a:t>
            </a:r>
            <a:r>
              <a:rPr lang="cs-CZ" dirty="0" smtClean="0"/>
              <a:t>šechny body společné (přímka leží v rovině)</a:t>
            </a:r>
          </a:p>
          <a:p>
            <a:pPr marL="0" indent="0">
              <a:buNone/>
            </a:pPr>
            <a:r>
              <a:rPr lang="cs-CZ" dirty="0" smtClean="0"/>
              <a:t>2. </a:t>
            </a:r>
            <a:r>
              <a:rPr lang="cs-CZ" dirty="0"/>
              <a:t>p</a:t>
            </a:r>
            <a:r>
              <a:rPr lang="cs-CZ" dirty="0" smtClean="0"/>
              <a:t>rávě jeden společný bod (průsečík, přímka je s rovinou různoběžná )</a:t>
            </a:r>
          </a:p>
          <a:p>
            <a:pPr marL="0" indent="0">
              <a:buNone/>
            </a:pPr>
            <a:r>
              <a:rPr lang="cs-CZ" dirty="0" smtClean="0"/>
              <a:t>3. žádný společný bod (přímka je s rovinou rovnoběžná)</a:t>
            </a: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Blan ka Wagnerová Úvod do studia DG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344341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Vzájemná poloha přímky a roviny</a:t>
            </a:r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Blan ka Wagnerová Úvod do studia DG</a:t>
            </a:r>
            <a:endParaRPr lang="cs-CZ"/>
          </a:p>
        </p:txBody>
      </p:sp>
      <p:sp>
        <p:nvSpPr>
          <p:cNvPr id="4" name="TextovéPole 3"/>
          <p:cNvSpPr txBox="1"/>
          <p:nvPr/>
        </p:nvSpPr>
        <p:spPr>
          <a:xfrm>
            <a:off x="539552" y="1556792"/>
            <a:ext cx="734481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200" dirty="0" smtClean="0"/>
              <a:t>V krychli ABCDEFGH najděte přímky</a:t>
            </a:r>
          </a:p>
          <a:p>
            <a:r>
              <a:rPr lang="cs-CZ" sz="3200" smtClean="0"/>
              <a:t>a) rovnoběžné </a:t>
            </a:r>
            <a:r>
              <a:rPr lang="cs-CZ" sz="3200" dirty="0" smtClean="0"/>
              <a:t>s rovinou EBH,</a:t>
            </a:r>
          </a:p>
          <a:p>
            <a:r>
              <a:rPr lang="cs-CZ" sz="3200" dirty="0" smtClean="0"/>
              <a:t>b) různoběžné s rovinou ACG.</a:t>
            </a:r>
            <a:endParaRPr lang="cs-CZ" sz="3200" dirty="0"/>
          </a:p>
        </p:txBody>
      </p:sp>
      <p:sp>
        <p:nvSpPr>
          <p:cNvPr id="6" name="Obdélník 5"/>
          <p:cNvSpPr/>
          <p:nvPr/>
        </p:nvSpPr>
        <p:spPr>
          <a:xfrm>
            <a:off x="3851920" y="4149080"/>
            <a:ext cx="1440160" cy="1440160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grpSp>
        <p:nvGrpSpPr>
          <p:cNvPr id="17" name="Skupina 16"/>
          <p:cNvGrpSpPr/>
          <p:nvPr/>
        </p:nvGrpSpPr>
        <p:grpSpPr>
          <a:xfrm>
            <a:off x="3851920" y="3429000"/>
            <a:ext cx="2160240" cy="2160240"/>
            <a:chOff x="3851920" y="3429000"/>
            <a:chExt cx="2160240" cy="2160240"/>
          </a:xfrm>
        </p:grpSpPr>
        <p:cxnSp>
          <p:nvCxnSpPr>
            <p:cNvPr id="8" name="Přímá spojnice 7"/>
            <p:cNvCxnSpPr/>
            <p:nvPr/>
          </p:nvCxnSpPr>
          <p:spPr>
            <a:xfrm flipV="1">
              <a:off x="3851920" y="3429000"/>
              <a:ext cx="720080" cy="72008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Přímá spojnice 9"/>
            <p:cNvCxnSpPr/>
            <p:nvPr/>
          </p:nvCxnSpPr>
          <p:spPr>
            <a:xfrm flipV="1">
              <a:off x="5292080" y="3429000"/>
              <a:ext cx="720080" cy="72008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Přímá spojnice 11"/>
            <p:cNvCxnSpPr/>
            <p:nvPr/>
          </p:nvCxnSpPr>
          <p:spPr>
            <a:xfrm>
              <a:off x="4572000" y="3429000"/>
              <a:ext cx="1440160" cy="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Přímá spojnice 13"/>
            <p:cNvCxnSpPr/>
            <p:nvPr/>
          </p:nvCxnSpPr>
          <p:spPr>
            <a:xfrm flipV="1">
              <a:off x="5292080" y="4869160"/>
              <a:ext cx="720080" cy="72008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Přímá spojnice 15"/>
            <p:cNvCxnSpPr/>
            <p:nvPr/>
          </p:nvCxnSpPr>
          <p:spPr>
            <a:xfrm>
              <a:off x="6012160" y="3429000"/>
              <a:ext cx="0" cy="144016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6" name="Skupina 25"/>
          <p:cNvGrpSpPr/>
          <p:nvPr/>
        </p:nvGrpSpPr>
        <p:grpSpPr>
          <a:xfrm>
            <a:off x="3851920" y="3429000"/>
            <a:ext cx="2160240" cy="2160240"/>
            <a:chOff x="3851920" y="3429000"/>
            <a:chExt cx="2160240" cy="2160240"/>
          </a:xfrm>
        </p:grpSpPr>
        <p:cxnSp>
          <p:nvCxnSpPr>
            <p:cNvPr id="19" name="Přímá spojnice 18"/>
            <p:cNvCxnSpPr/>
            <p:nvPr/>
          </p:nvCxnSpPr>
          <p:spPr>
            <a:xfrm>
              <a:off x="4572000" y="3429000"/>
              <a:ext cx="0" cy="1440160"/>
            </a:xfrm>
            <a:prstGeom prst="line">
              <a:avLst/>
            </a:prstGeom>
            <a:ln w="12700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Přímá spojnice 22"/>
            <p:cNvCxnSpPr/>
            <p:nvPr/>
          </p:nvCxnSpPr>
          <p:spPr>
            <a:xfrm>
              <a:off x="4572000" y="4869160"/>
              <a:ext cx="1440160" cy="0"/>
            </a:xfrm>
            <a:prstGeom prst="line">
              <a:avLst/>
            </a:prstGeom>
            <a:ln w="12700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Přímá spojnice 24"/>
            <p:cNvCxnSpPr/>
            <p:nvPr/>
          </p:nvCxnSpPr>
          <p:spPr>
            <a:xfrm flipH="1">
              <a:off x="3851920" y="4869160"/>
              <a:ext cx="720080" cy="720080"/>
            </a:xfrm>
            <a:prstGeom prst="line">
              <a:avLst/>
            </a:prstGeom>
            <a:ln w="12700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7" name="TextovéPole 26"/>
          <p:cNvSpPr txBox="1"/>
          <p:nvPr/>
        </p:nvSpPr>
        <p:spPr>
          <a:xfrm>
            <a:off x="3563888" y="5589240"/>
            <a:ext cx="2880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A</a:t>
            </a:r>
            <a:endParaRPr lang="cs-CZ" dirty="0"/>
          </a:p>
        </p:txBody>
      </p:sp>
      <p:sp>
        <p:nvSpPr>
          <p:cNvPr id="28" name="TextovéPole 27"/>
          <p:cNvSpPr txBox="1"/>
          <p:nvPr/>
        </p:nvSpPr>
        <p:spPr>
          <a:xfrm>
            <a:off x="5292080" y="5589240"/>
            <a:ext cx="360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B</a:t>
            </a:r>
            <a:endParaRPr lang="cs-CZ" dirty="0"/>
          </a:p>
        </p:txBody>
      </p:sp>
      <p:sp>
        <p:nvSpPr>
          <p:cNvPr id="29" name="TextovéPole 28"/>
          <p:cNvSpPr txBox="1"/>
          <p:nvPr/>
        </p:nvSpPr>
        <p:spPr>
          <a:xfrm>
            <a:off x="6012160" y="4869160"/>
            <a:ext cx="4320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C</a:t>
            </a:r>
            <a:endParaRPr lang="cs-CZ" dirty="0"/>
          </a:p>
        </p:txBody>
      </p:sp>
      <p:sp>
        <p:nvSpPr>
          <p:cNvPr id="30" name="TextovéPole 29"/>
          <p:cNvSpPr txBox="1"/>
          <p:nvPr/>
        </p:nvSpPr>
        <p:spPr>
          <a:xfrm>
            <a:off x="4139952" y="4725144"/>
            <a:ext cx="360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D</a:t>
            </a:r>
            <a:endParaRPr lang="cs-CZ" dirty="0"/>
          </a:p>
        </p:txBody>
      </p:sp>
      <p:sp>
        <p:nvSpPr>
          <p:cNvPr id="31" name="TextovéPole 30"/>
          <p:cNvSpPr txBox="1"/>
          <p:nvPr/>
        </p:nvSpPr>
        <p:spPr>
          <a:xfrm>
            <a:off x="3500656" y="4149080"/>
            <a:ext cx="2880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E</a:t>
            </a:r>
            <a:endParaRPr lang="cs-CZ" dirty="0"/>
          </a:p>
        </p:txBody>
      </p:sp>
      <p:sp>
        <p:nvSpPr>
          <p:cNvPr id="32" name="TextovéPole 31"/>
          <p:cNvSpPr txBox="1"/>
          <p:nvPr/>
        </p:nvSpPr>
        <p:spPr>
          <a:xfrm>
            <a:off x="5364088" y="4149080"/>
            <a:ext cx="2880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F</a:t>
            </a:r>
            <a:endParaRPr lang="cs-CZ" dirty="0"/>
          </a:p>
        </p:txBody>
      </p:sp>
      <p:sp>
        <p:nvSpPr>
          <p:cNvPr id="33" name="TextovéPole 32"/>
          <p:cNvSpPr txBox="1"/>
          <p:nvPr/>
        </p:nvSpPr>
        <p:spPr>
          <a:xfrm>
            <a:off x="6012160" y="3212976"/>
            <a:ext cx="360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G</a:t>
            </a:r>
            <a:endParaRPr lang="cs-CZ" dirty="0"/>
          </a:p>
        </p:txBody>
      </p:sp>
      <p:sp>
        <p:nvSpPr>
          <p:cNvPr id="34" name="TextovéPole 33"/>
          <p:cNvSpPr txBox="1"/>
          <p:nvPr/>
        </p:nvSpPr>
        <p:spPr>
          <a:xfrm>
            <a:off x="4139952" y="3126452"/>
            <a:ext cx="360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H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063952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systému Office">
  <a:themeElements>
    <a:clrScheme name="Cesta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286</TotalTime>
  <Words>776</Words>
  <Application>Microsoft Office PowerPoint</Application>
  <PresentationFormat>Předvádění na obrazovce (4:3)</PresentationFormat>
  <Paragraphs>127</Paragraphs>
  <Slides>16</Slides>
  <Notes>2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16</vt:i4>
      </vt:variant>
    </vt:vector>
  </HeadingPairs>
  <TitlesOfParts>
    <vt:vector size="17" baseType="lpstr">
      <vt:lpstr>Motiv systému Office</vt:lpstr>
      <vt:lpstr>STEREOMETRIE</vt:lpstr>
      <vt:lpstr>Základní prostorové útvary</vt:lpstr>
      <vt:lpstr>Vztahy incidence</vt:lpstr>
      <vt:lpstr>Zřejmá tvrzení</vt:lpstr>
      <vt:lpstr>Zřejmá tvrzení</vt:lpstr>
      <vt:lpstr>Vzájemná poloha dvou přímek</vt:lpstr>
      <vt:lpstr>Vzájemná poloha dvou přímek</vt:lpstr>
      <vt:lpstr>Vzájemná poloha přímky a roviny</vt:lpstr>
      <vt:lpstr>Vzájemná poloha přímky a roviny</vt:lpstr>
      <vt:lpstr>Vzájemná poloha dvou rovin</vt:lpstr>
      <vt:lpstr>Vzájemná poloha dvou rovin</vt:lpstr>
      <vt:lpstr>Rovnoběžnost přímek a rovin</vt:lpstr>
      <vt:lpstr>Kolmost přímek a rovin</vt:lpstr>
      <vt:lpstr>Kolmost přímek a rovin</vt:lpstr>
      <vt:lpstr>Věta o třech kolmicích </vt:lpstr>
      <vt:lpstr>Pokud není uvedeno jinak, použitý materiál je z vlastních zdrojů autora.   Zdroje:  POMYKALOVÁ, E.: Deskriptivní pro střední školy. 1. vydání. Praha: Prometheus, 2010. ISBN 978-80-7196-400-1. 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Wagnerová Blanka</dc:creator>
  <cp:lastModifiedBy>Wagnerová Blanka</cp:lastModifiedBy>
  <cp:revision>43</cp:revision>
  <dcterms:created xsi:type="dcterms:W3CDTF">2013-08-27T05:25:40Z</dcterms:created>
  <dcterms:modified xsi:type="dcterms:W3CDTF">2014-02-18T12:12:43Z</dcterms:modified>
</cp:coreProperties>
</file>