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70" r:id="rId9"/>
    <p:sldId id="264" r:id="rId10"/>
    <p:sldId id="271" r:id="rId11"/>
    <p:sldId id="265" r:id="rId12"/>
    <p:sldId id="266" r:id="rId13"/>
    <p:sldId id="267" r:id="rId14"/>
    <p:sldId id="268" r:id="rId15"/>
    <p:sldId id="272" r:id="rId16"/>
    <p:sldId id="273" r:id="rId17"/>
    <p:sldId id="274" r:id="rId18"/>
    <p:sldId id="277" r:id="rId19"/>
    <p:sldId id="275" r:id="rId20"/>
    <p:sldId id="276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60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928662" y="1928803"/>
            <a:ext cx="7172348" cy="1470025"/>
          </a:xfrm>
        </p:spPr>
        <p:txBody>
          <a:bodyPr/>
          <a:lstStyle/>
          <a:p>
            <a:r>
              <a:rPr kumimoji="1" lang="cs-CZ" altLang="ja-JP" smtClean="0"/>
              <a:t>Klepnutím lze upravit styl předlohy nadpisů.</a:t>
            </a:r>
            <a:endParaRPr kumimoji="1" lang="ja-JP" altLang="en-US" dirty="0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1371600" y="3643314"/>
            <a:ext cx="6400800" cy="12858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cs-CZ" altLang="ja-JP" smtClean="0"/>
              <a:t>Klepnutím lze upravit styl předlohy podnadpisů.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7405-1AF3-4987-95D2-E895FCDA77A6}" type="datetimeFigureOut">
              <a:rPr lang="cs-CZ" smtClean="0"/>
              <a:pPr/>
              <a:t>31.5.2022</a:t>
            </a:fld>
            <a:endParaRPr lang="cs-CZ"/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BEF8-F6FF-4872-AD48-105EB5A29A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671514" y="274638"/>
            <a:ext cx="7829576" cy="1011222"/>
          </a:xfrm>
        </p:spPr>
        <p:txBody>
          <a:bodyPr/>
          <a:lstStyle/>
          <a:p>
            <a:r>
              <a:rPr kumimoji="1" lang="cs-CZ" altLang="ja-JP" smtClean="0"/>
              <a:t>Klepnutím lze upravit styl předlohy nadpisů.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71514" y="1285860"/>
            <a:ext cx="7829576" cy="4357718"/>
          </a:xfrm>
        </p:spPr>
        <p:txBody>
          <a:bodyPr vert="eaVert"/>
          <a:lstStyle/>
          <a:p>
            <a:pPr lvl="0"/>
            <a:r>
              <a:rPr kumimoji="1" lang="cs-CZ" altLang="ja-JP" smtClean="0"/>
              <a:t>Klepnutím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7405-1AF3-4987-95D2-E895FCDA77A6}" type="datetimeFigureOut">
              <a:rPr lang="cs-CZ" smtClean="0"/>
              <a:pPr/>
              <a:t>31.5.2022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BEF8-F6FF-4872-AD48-105EB5A29A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43702" y="285730"/>
            <a:ext cx="1785950" cy="5565797"/>
          </a:xfrm>
        </p:spPr>
        <p:txBody>
          <a:bodyPr vert="eaVert"/>
          <a:lstStyle>
            <a:lvl1pPr>
              <a:defRPr>
                <a:gradFill flip="none" rotWithShape="1"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kumimoji="1" lang="cs-CZ" altLang="ja-JP" smtClean="0"/>
              <a:t>Klepnutím lze upravit styl předlohy nadpisů.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42910" y="274640"/>
            <a:ext cx="5834090" cy="5583253"/>
          </a:xfrm>
        </p:spPr>
        <p:txBody>
          <a:bodyPr vert="eaVert"/>
          <a:lstStyle/>
          <a:p>
            <a:pPr lvl="0"/>
            <a:r>
              <a:rPr kumimoji="1" lang="cs-CZ" altLang="ja-JP" smtClean="0"/>
              <a:t>Klepnutím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652450" y="6356350"/>
            <a:ext cx="2133600" cy="365125"/>
          </a:xfrm>
        </p:spPr>
        <p:txBody>
          <a:bodyPr/>
          <a:lstStyle/>
          <a:p>
            <a:fld id="{AA487405-1AF3-4987-95D2-E895FCDA77A6}" type="datetimeFigureOut">
              <a:rPr lang="cs-CZ" smtClean="0"/>
              <a:pPr/>
              <a:t>31.5.2022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6286512" y="6356350"/>
            <a:ext cx="2133600" cy="365125"/>
          </a:xfrm>
        </p:spPr>
        <p:txBody>
          <a:bodyPr/>
          <a:lstStyle/>
          <a:p>
            <a:fld id="{5461BEF8-F6FF-4872-AD48-105EB5A29A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cs-CZ" altLang="ja-JP" smtClean="0"/>
              <a:t>Klepnutím lze upravit styl předlohy nadpisů.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cs-CZ" altLang="ja-JP" smtClean="0"/>
              <a:t>Klepnutím lze upravit styl předlohy podnadpisů.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7405-1AF3-4987-95D2-E895FCDA77A6}" type="datetimeFigureOut">
              <a:rPr lang="cs-CZ" smtClean="0"/>
              <a:pPr/>
              <a:t>31.5.2022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BEF8-F6FF-4872-AD48-105EB5A29A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cs-CZ" altLang="ja-JP" smtClean="0"/>
              <a:t>Klepnutím lze upravit styl předlohy nadpisů.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cs-CZ" altLang="ja-JP" smtClean="0"/>
              <a:t>Klepnutím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7405-1AF3-4987-95D2-E895FCDA77A6}" type="datetimeFigureOut">
              <a:rPr lang="cs-CZ" smtClean="0"/>
              <a:pPr/>
              <a:t>31.5.2022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BEF8-F6FF-4872-AD48-105EB5A29A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000100" y="4714884"/>
            <a:ext cx="7215239" cy="86200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cs-CZ" altLang="ja-JP" smtClean="0"/>
              <a:t>Klepnutím lze upravit styl předlohy nadpisů.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1000101" y="2857496"/>
            <a:ext cx="7215238" cy="17859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cs-CZ" altLang="ja-JP" smtClean="0"/>
              <a:t>Klepnutím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87405-1AF3-4987-95D2-E895FCDA77A6}" type="datetimeFigureOut">
              <a:rPr lang="cs-CZ" smtClean="0"/>
              <a:pPr/>
              <a:t>31.5.2022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1BEF8-F6FF-4872-AD48-105EB5A29A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cs-CZ" altLang="ja-JP" smtClean="0"/>
              <a:t>Klepnutím lze upravit styl předlohy nadpisů.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cs-CZ" altLang="ja-JP" smtClean="0"/>
              <a:t>Klepnutím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cs-CZ" altLang="ja-JP" smtClean="0"/>
              <a:t>Klepnutím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7405-1AF3-4987-95D2-E895FCDA77A6}" type="datetimeFigureOut">
              <a:rPr lang="cs-CZ" smtClean="0"/>
              <a:pPr/>
              <a:t>31.5.2022</a:t>
            </a:fld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BEF8-F6FF-4872-AD48-105EB5A29A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cs-CZ" altLang="ja-JP" smtClean="0"/>
              <a:t>Klepnutím lze upravit styl předlohy nadpisů.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cs-CZ" altLang="ja-JP" smtClean="0"/>
              <a:t>Klepnutím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cs-CZ" altLang="ja-JP" smtClean="0"/>
              <a:t>Klepnutím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cs-CZ" altLang="ja-JP" smtClean="0"/>
              <a:t>Klepnutím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cs-CZ" altLang="ja-JP" smtClean="0"/>
              <a:t>Klepnutím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7405-1AF3-4987-95D2-E895FCDA77A6}" type="datetimeFigureOut">
              <a:rPr lang="cs-CZ" smtClean="0"/>
              <a:pPr/>
              <a:t>31.5.2022</a:t>
            </a:fld>
            <a:endParaRPr lang="cs-CZ"/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BEF8-F6FF-4872-AD48-105EB5A29A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671646" y="4572008"/>
            <a:ext cx="6400816" cy="928686"/>
          </a:xfrm>
        </p:spPr>
        <p:txBody>
          <a:bodyPr/>
          <a:lstStyle/>
          <a:p>
            <a:r>
              <a:rPr kumimoji="1" lang="cs-CZ" altLang="ja-JP" smtClean="0"/>
              <a:t>Klepnutím lze upravit styl předlohy nadpisů.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7405-1AF3-4987-95D2-E895FCDA77A6}" type="datetimeFigureOut">
              <a:rPr lang="cs-CZ" smtClean="0"/>
              <a:pPr/>
              <a:t>31.5.2022</a:t>
            </a:fld>
            <a:endParaRPr lang="cs-CZ"/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BEF8-F6FF-4872-AD48-105EB5A29A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7405-1AF3-4987-95D2-E895FCDA77A6}" type="datetimeFigureOut">
              <a:rPr lang="cs-CZ" smtClean="0"/>
              <a:pPr/>
              <a:t>31.5.2022</a:t>
            </a:fld>
            <a:endParaRPr lang="cs-CZ"/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BEF8-F6FF-4872-AD48-105EB5A29A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cs-CZ" altLang="ja-JP" smtClean="0"/>
              <a:t>Klepnutím lze upravit styl předlohy nadpisů.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575050" y="1428737"/>
            <a:ext cx="5111750" cy="4697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cs-CZ" altLang="ja-JP" smtClean="0"/>
              <a:t>Klepnutím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cs-CZ" altLang="ja-JP" smtClean="0"/>
              <a:t>Klepnutím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7405-1AF3-4987-95D2-E895FCDA77A6}" type="datetimeFigureOut">
              <a:rPr lang="cs-CZ" smtClean="0"/>
              <a:pPr/>
              <a:t>31.5.2022</a:t>
            </a:fld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BEF8-F6FF-4872-AD48-105EB5A29A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792288" y="5014914"/>
            <a:ext cx="5486400" cy="41435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cs-CZ" altLang="ja-JP" smtClean="0"/>
              <a:t>Klepnutím lze upravit styl předlohy nadpisů.</a:t>
            </a:r>
            <a:endParaRPr kumimoji="1" lang="ja-JP" altLang="en-US" dirty="0"/>
          </a:p>
        </p:txBody>
      </p:sp>
      <p:sp>
        <p:nvSpPr>
          <p:cNvPr id="3" name="正方形/長方形 2"/>
          <p:cNvSpPr>
            <a:spLocks noGrp="1"/>
          </p:cNvSpPr>
          <p:nvPr>
            <p:ph type="pic" idx="1"/>
          </p:nvPr>
        </p:nvSpPr>
        <p:spPr>
          <a:xfrm>
            <a:off x="1792288" y="742960"/>
            <a:ext cx="5486400" cy="4114800"/>
          </a:xfrm>
          <a:prstGeom prst="rect">
            <a:avLst/>
          </a:prstGeom>
          <a:noFill/>
          <a:ln w="50800" cap="sq">
            <a:solidFill>
              <a:schemeClr val="tx1"/>
            </a:solidFill>
            <a:miter lim="800000"/>
          </a:ln>
          <a:effectLst>
            <a:outerShdw blurRad="76200" dist="50800" dir="13500000" algn="tl" rotWithShape="0">
              <a:schemeClr val="bg1">
                <a:alpha val="80000"/>
              </a:scheme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cs-CZ" altLang="ja-JP" smtClean="0"/>
              <a:t>Klepnutím na ikonu přidáte obrázek.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792288" y="548165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cs-CZ" altLang="ja-JP" smtClean="0"/>
              <a:t>Klepnutím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7405-1AF3-4987-95D2-E895FCDA77A6}" type="datetimeFigureOut">
              <a:rPr lang="cs-CZ" smtClean="0"/>
              <a:pPr/>
              <a:t>31.5.2022</a:t>
            </a:fld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BEF8-F6FF-4872-AD48-105EB5A29A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</a:p>
          <a:p>
            <a:pPr lvl="5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A487405-1AF3-4987-95D2-E895FCDA77A6}" type="datetimeFigureOut">
              <a:rPr lang="cs-CZ" smtClean="0"/>
              <a:pPr/>
              <a:t>31.5.2022</a:t>
            </a:fld>
            <a:endParaRPr lang="cs-CZ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461BEF8-F6FF-4872-AD48-105EB5A29A4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ln w="12700">
            <a:solidFill>
              <a:schemeClr val="tx1">
                <a:tint val="95000"/>
              </a:schemeClr>
            </a:solidFill>
          </a:ln>
          <a:gradFill>
            <a:gsLst>
              <a:gs pos="0">
                <a:schemeClr val="tx1">
                  <a:tint val="65000"/>
                </a:schemeClr>
              </a:gs>
              <a:gs pos="49900">
                <a:schemeClr val="tx1">
                  <a:tint val="95000"/>
                </a:schemeClr>
              </a:gs>
              <a:gs pos="50000">
                <a:schemeClr val="tx1"/>
              </a:gs>
              <a:gs pos="100000">
                <a:schemeClr val="tx1">
                  <a:tint val="95000"/>
                </a:schemeClr>
              </a:gs>
            </a:gsLst>
            <a:lin ang="5400000" scaled="1"/>
          </a:gradFill>
          <a:effectLst>
            <a:outerShdw blurRad="127000" algn="tl" rotWithShape="0">
              <a:schemeClr val="bg1"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tx1"/>
        </a:buClr>
        <a:buFont typeface="Wingdings"/>
        <a:buChar char="n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>
            <a:shade val="75000"/>
          </a:schemeClr>
        </a:buClr>
        <a:buSzPct val="85000"/>
        <a:buFont typeface="Wingdings"/>
        <a:buChar char="n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>
            <a:shade val="50000"/>
          </a:schemeClr>
        </a:buClr>
        <a:buSzPct val="75000"/>
        <a:buFont typeface="Wingdings"/>
        <a:buChar char="n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6">
            <a:shade val="50000"/>
          </a:schemeClr>
        </a:buClr>
        <a:buSzPct val="75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3">
            <a:shade val="50000"/>
          </a:schemeClr>
        </a:buClr>
        <a:buSzPct val="70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2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5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1"/>
        </a:buClr>
        <a:buSzPct val="5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3024336"/>
          </a:xfrm>
        </p:spPr>
        <p:txBody>
          <a:bodyPr>
            <a:normAutofit/>
          </a:bodyPr>
          <a:lstStyle/>
          <a:p>
            <a:r>
              <a:rPr lang="cs-CZ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-18"/>
              </a:rPr>
              <a:t>Kolonizace Severní a Jižní Ameriky od 15. století</a:t>
            </a:r>
            <a:endParaRPr lang="cs-CZ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-18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cs-CZ" dirty="0" smtClean="0"/>
              <a:t> </a:t>
            </a:r>
            <a:r>
              <a:rPr lang="cs-CZ" sz="3000" dirty="0" smtClean="0"/>
              <a:t>britské kolonie se začaly slibně hospodářsky rozvíjet</a:t>
            </a:r>
          </a:p>
          <a:p>
            <a:r>
              <a:rPr lang="cs-CZ" sz="3000" dirty="0" smtClean="0"/>
              <a:t> vázanost na Británii se stala překážkou = roku 1776 vyhlašují nezávislost = vznik USA</a:t>
            </a:r>
          </a:p>
          <a:p>
            <a:r>
              <a:rPr lang="cs-CZ" sz="3000" dirty="0" smtClean="0"/>
              <a:t> postupně získávali celé dnešní území</a:t>
            </a:r>
            <a:endParaRPr lang="cs-CZ" sz="3000" dirty="0"/>
          </a:p>
        </p:txBody>
      </p:sp>
    </p:spTree>
  </p:cSld>
  <p:clrMapOvr>
    <a:masterClrMapping/>
  </p:clrMapOvr>
  <p:transition>
    <p:pull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1646" y="4572008"/>
            <a:ext cx="6400816" cy="1233256"/>
          </a:xfrm>
        </p:spPr>
        <p:txBody>
          <a:bodyPr>
            <a:normAutofit/>
          </a:bodyPr>
          <a:lstStyle/>
          <a:p>
            <a:r>
              <a:rPr lang="cs-CZ" sz="3200" dirty="0" smtClean="0"/>
              <a:t>Loď </a:t>
            </a:r>
            <a:r>
              <a:rPr lang="cs-CZ" sz="3200" dirty="0" err="1" smtClean="0"/>
              <a:t>Mayflower</a:t>
            </a:r>
            <a:r>
              <a:rPr lang="cs-CZ" sz="3200" dirty="0" smtClean="0"/>
              <a:t> při přistání v </a:t>
            </a:r>
            <a:r>
              <a:rPr lang="cs-CZ" sz="3200" dirty="0" err="1" smtClean="0"/>
              <a:t>Pearl</a:t>
            </a:r>
            <a:r>
              <a:rPr lang="cs-CZ" sz="3200" dirty="0" smtClean="0"/>
              <a:t> </a:t>
            </a:r>
            <a:r>
              <a:rPr lang="cs-CZ" sz="3200" dirty="0" err="1" smtClean="0"/>
              <a:t>Harbor</a:t>
            </a:r>
            <a:endParaRPr lang="cs-CZ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64704"/>
            <a:ext cx="6120680" cy="346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Švédové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r>
              <a:rPr lang="cs-CZ" sz="3000" dirty="0" smtClean="0"/>
              <a:t>jelikož byli v 17. století povzbuzeni válečnými úspěchy v třicetileté válce, zabrali oblast dnešních států Delaware, New </a:t>
            </a:r>
            <a:r>
              <a:rPr lang="cs-CZ" sz="3000" dirty="0" err="1" smtClean="0"/>
              <a:t>Jersey</a:t>
            </a:r>
            <a:r>
              <a:rPr lang="cs-CZ" sz="3000" dirty="0" smtClean="0"/>
              <a:t>, </a:t>
            </a:r>
            <a:r>
              <a:rPr lang="cs-CZ" sz="3000" dirty="0" err="1" smtClean="0"/>
              <a:t>Penyslvania</a:t>
            </a:r>
            <a:r>
              <a:rPr lang="cs-CZ" sz="3000" dirty="0" smtClean="0"/>
              <a:t> a Maryland </a:t>
            </a:r>
          </a:p>
          <a:p>
            <a:r>
              <a:rPr lang="cs-CZ" sz="3000" dirty="0" smtClean="0"/>
              <a:t> švédské kolonie obývalo pouhých pár set obyvatel, kteří žili v naprosté shodě s místními Indiány</a:t>
            </a:r>
            <a:endParaRPr lang="cs-CZ" sz="3000" dirty="0"/>
          </a:p>
        </p:txBody>
      </p:sp>
    </p:spTree>
  </p:cSld>
  <p:clrMapOvr>
    <a:masterClrMapping/>
  </p:clrMapOvr>
  <p:transition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Nizozemci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obsadili švédské kolonie</a:t>
            </a:r>
          </a:p>
          <a:p>
            <a:r>
              <a:rPr lang="cs-CZ" dirty="0" smtClean="0"/>
              <a:t>mimo jiné založili i osadu </a:t>
            </a:r>
            <a:r>
              <a:rPr lang="cs-CZ" b="1" dirty="0" smtClean="0"/>
              <a:t>Nový Amsterdam</a:t>
            </a:r>
            <a:r>
              <a:rPr lang="cs-CZ" dirty="0" smtClean="0"/>
              <a:t>, kterou později získali Britové a udělali z něj </a:t>
            </a:r>
            <a:r>
              <a:rPr lang="cs-CZ" b="1" dirty="0" smtClean="0"/>
              <a:t>New York</a:t>
            </a:r>
          </a:p>
          <a:p>
            <a:r>
              <a:rPr lang="cs-CZ" dirty="0" smtClean="0"/>
              <a:t> na počátku holandské kolonizace se mořeplavec Henry </a:t>
            </a:r>
            <a:r>
              <a:rPr lang="cs-CZ" dirty="0" smtClean="0"/>
              <a:t>Hudson snažil </a:t>
            </a:r>
            <a:r>
              <a:rPr lang="cs-CZ" dirty="0" smtClean="0"/>
              <a:t>najít další cestu do Indie a doplul do Ameriky, do ústí dnes po něm pojmenované řeky Hudson.</a:t>
            </a:r>
          </a:p>
          <a:p>
            <a:r>
              <a:rPr lang="cs-CZ" dirty="0" smtClean="0"/>
              <a:t> kolonie, zprvu využívána jako křižovatka tras obchodníků s kožešinami dostala souhrnný název Nové Nizozemí</a:t>
            </a:r>
            <a:endParaRPr lang="cs-CZ" dirty="0"/>
          </a:p>
        </p:txBody>
      </p:sp>
    </p:spTree>
  </p:cSld>
  <p:clrMapOvr>
    <a:masterClrMapping/>
  </p:clrMapOvr>
  <p:transition>
    <p:strips dir="l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Rusové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000" dirty="0" smtClean="0"/>
              <a:t>vlastnili od roku 1732 Aljašku, kterou pak v dubnu 1867 koupili Američané téměř zadarmo, neboť na Aljašce objevili nepřeberné množství přírodního bohatství, které jim vynahradilo celkových </a:t>
            </a:r>
            <a:r>
              <a:rPr lang="cs-CZ" sz="3000" b="1" i="1" dirty="0" smtClean="0"/>
              <a:t>7,2 milionů dolarů</a:t>
            </a:r>
            <a:r>
              <a:rPr lang="cs-CZ" sz="3000" dirty="0" smtClean="0"/>
              <a:t>, které Rusům zaplatili</a:t>
            </a:r>
            <a:endParaRPr lang="cs-CZ" sz="3000" dirty="0"/>
          </a:p>
        </p:txBody>
      </p:sp>
    </p:spTree>
  </p:cSld>
  <p:clrMapOvr>
    <a:masterClrMapping/>
  </p:clrMapOvr>
  <p:transition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u="sng" dirty="0" smtClean="0"/>
              <a:t>Kolonizace Jižní Ameriky</a:t>
            </a:r>
            <a:endParaRPr lang="cs-CZ" sz="48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r>
              <a:rPr lang="cs-CZ" sz="3000" dirty="0" smtClean="0"/>
              <a:t>začíná v 16. století a končí na počátku 19. století, kdy začínaly vznikat nezávislé státy</a:t>
            </a:r>
          </a:p>
          <a:p>
            <a:r>
              <a:rPr lang="cs-CZ" sz="3000" dirty="0" smtClean="0"/>
              <a:t> kolonizovali Španělé, Portugalci, Nizozemci, Francouzi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429000"/>
            <a:ext cx="3816424" cy="3237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4656"/>
          </a:xfrm>
        </p:spPr>
        <p:txBody>
          <a:bodyPr>
            <a:normAutofit/>
          </a:bodyPr>
          <a:lstStyle/>
          <a:p>
            <a:r>
              <a:rPr lang="cs-CZ" dirty="0" smtClean="0"/>
              <a:t> </a:t>
            </a:r>
            <a:r>
              <a:rPr lang="cs-CZ" b="1" u="sng" dirty="0" smtClean="0"/>
              <a:t>Španělé</a:t>
            </a:r>
            <a:r>
              <a:rPr lang="cs-CZ" dirty="0" smtClean="0"/>
              <a:t> </a:t>
            </a:r>
            <a:r>
              <a:rPr lang="cs-CZ" sz="3000" dirty="0" smtClean="0"/>
              <a:t>do Jižní Ameriky postupovali po moři při pobřeží Pacifiku a částečně také po souši přes oblast Střední Ameriky na západní pobřeží kontinentu</a:t>
            </a:r>
          </a:p>
          <a:p>
            <a:r>
              <a:rPr lang="cs-CZ" sz="3000" dirty="0" smtClean="0"/>
              <a:t> Nejjižnější oblasti Jižní Ameriky (dnešní Uruguay a Argentina) byly kolonizovány z oblasti And a z moře – tam Španělé v roce </a:t>
            </a:r>
            <a:r>
              <a:rPr lang="cs-CZ" sz="3000" b="1" dirty="0" smtClean="0"/>
              <a:t>1580</a:t>
            </a:r>
            <a:r>
              <a:rPr lang="cs-CZ" sz="3000" dirty="0" smtClean="0"/>
              <a:t> založili přístavní město </a:t>
            </a:r>
            <a:r>
              <a:rPr lang="cs-CZ" sz="3000" b="1" dirty="0" smtClean="0"/>
              <a:t>Buenos Aires</a:t>
            </a:r>
            <a:r>
              <a:rPr lang="cs-CZ" sz="3000" dirty="0" smtClean="0"/>
              <a:t>.</a:t>
            </a:r>
          </a:p>
          <a:p>
            <a:r>
              <a:rPr lang="cs-CZ" dirty="0" smtClean="0"/>
              <a:t> </a:t>
            </a:r>
            <a:r>
              <a:rPr lang="cs-CZ" b="1" u="sng" dirty="0" smtClean="0"/>
              <a:t>Portugalci</a:t>
            </a:r>
            <a:r>
              <a:rPr lang="cs-CZ" dirty="0" smtClean="0"/>
              <a:t> </a:t>
            </a:r>
            <a:r>
              <a:rPr lang="cs-CZ" sz="3000" dirty="0" smtClean="0"/>
              <a:t>kolonizovali směrem z východního pobřeží dnešní Brazílie do vnitrozemí. </a:t>
            </a:r>
            <a:endParaRPr lang="cs-CZ" sz="3000" dirty="0"/>
          </a:p>
        </p:txBody>
      </p:sp>
    </p:spTree>
  </p:cSld>
  <p:clrMapOvr>
    <a:masterClrMapping/>
  </p:clrMapOvr>
  <p:transition>
    <p:split orient="vert"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60640"/>
          </a:xfrm>
        </p:spPr>
        <p:txBody>
          <a:bodyPr/>
          <a:lstStyle/>
          <a:p>
            <a:r>
              <a:rPr lang="cs-CZ" dirty="0" smtClean="0"/>
              <a:t> </a:t>
            </a:r>
            <a:r>
              <a:rPr lang="cs-CZ" b="1" u="sng" dirty="0" smtClean="0"/>
              <a:t>Nizozemci</a:t>
            </a:r>
            <a:r>
              <a:rPr lang="cs-CZ" dirty="0" smtClean="0"/>
              <a:t> </a:t>
            </a:r>
            <a:r>
              <a:rPr lang="cs-CZ" sz="3000" dirty="0" smtClean="0"/>
              <a:t>se zaměřili na oblasti, kde už existovaly portugalské kolonie</a:t>
            </a:r>
          </a:p>
          <a:p>
            <a:r>
              <a:rPr lang="cs-CZ" sz="3000" dirty="0" smtClean="0"/>
              <a:t> obsadili město </a:t>
            </a:r>
            <a:r>
              <a:rPr lang="cs-CZ" sz="3000" dirty="0" err="1" smtClean="0"/>
              <a:t>Bahía</a:t>
            </a:r>
            <a:r>
              <a:rPr lang="cs-CZ" sz="3000" dirty="0" smtClean="0"/>
              <a:t>, portugalskou provincii </a:t>
            </a:r>
            <a:r>
              <a:rPr lang="cs-CZ" sz="3000" dirty="0" err="1" smtClean="0"/>
              <a:t>Pernambuco</a:t>
            </a:r>
            <a:endParaRPr lang="cs-CZ" sz="3000" dirty="0" smtClean="0"/>
          </a:p>
          <a:p>
            <a:r>
              <a:rPr lang="cs-CZ" sz="3000" dirty="0" smtClean="0"/>
              <a:t> Kolem roku 1650 byl téměř veškerý obchod s otroky a cukrovou třtinou pod kontrolou Nizozemců, ale neudrželi si ho na dlouhou dobu</a:t>
            </a:r>
            <a:endParaRPr lang="cs-CZ" sz="3000" dirty="0"/>
          </a:p>
        </p:txBody>
      </p:sp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8640"/>
            <a:ext cx="6301576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 </a:t>
            </a:r>
            <a:r>
              <a:rPr lang="cs-CZ" sz="3500" b="1" u="sng" dirty="0" smtClean="0"/>
              <a:t>Francouzi</a:t>
            </a:r>
            <a:r>
              <a:rPr lang="cs-CZ" dirty="0" smtClean="0"/>
              <a:t> se dlouhodobě orientoval spíše na oblasti Severní </a:t>
            </a:r>
            <a:r>
              <a:rPr lang="cs-CZ" dirty="0" smtClean="0"/>
              <a:t>Ameriky, </a:t>
            </a:r>
            <a:r>
              <a:rPr lang="cs-CZ" dirty="0" smtClean="0"/>
              <a:t>ale vzhledem k tomu, že oblast Karibiku a severního pobřeží Jižní Ameriky byla strategicky i obchodně velmi důležitá, Francouzi se snažili udržovat svojí přítomnost i v této oblasti </a:t>
            </a:r>
          </a:p>
          <a:p>
            <a:r>
              <a:rPr lang="cs-CZ" dirty="0" smtClean="0"/>
              <a:t> Na začátku 17. století (1624) začali Francouzi osidlovat oblast na severním pobřeží, která je dnes více méně totožná s tzv. Francouzskou Guyanou</a:t>
            </a:r>
          </a:p>
          <a:p>
            <a:r>
              <a:rPr lang="cs-CZ" dirty="0" smtClean="0"/>
              <a:t> kolonizovali také sousední ostrovy v Karibském moři </a:t>
            </a:r>
            <a:r>
              <a:rPr lang="cs-CZ" dirty="0" err="1" smtClean="0"/>
              <a:t>Martinique</a:t>
            </a:r>
            <a:r>
              <a:rPr lang="cs-CZ" dirty="0" smtClean="0"/>
              <a:t> a Guadeloupe, které jsou dodnes zámořskými teritorii Francie.</a:t>
            </a:r>
            <a:endParaRPr lang="cs-CZ" dirty="0"/>
          </a:p>
        </p:txBody>
      </p:sp>
    </p:spTree>
  </p:cSld>
  <p:clrMapOvr>
    <a:masterClrMapping/>
  </p:clrMapOvr>
  <p:transition>
    <p:plu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u="sng" dirty="0" smtClean="0"/>
              <a:t>Kolonizace Severní Ameriky</a:t>
            </a:r>
            <a:endParaRPr lang="cs-CZ" sz="48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u="sng" dirty="0" smtClean="0"/>
              <a:t> </a:t>
            </a:r>
            <a:r>
              <a:rPr lang="cs-CZ" sz="3000" u="sng" dirty="0" smtClean="0"/>
              <a:t>OBJEVENÍ AMERIKY</a:t>
            </a:r>
            <a:r>
              <a:rPr lang="cs-CZ" sz="3000" dirty="0" smtClean="0"/>
              <a:t>: 1492 – Kryštof Kolumbus</a:t>
            </a:r>
          </a:p>
          <a:p>
            <a:r>
              <a:rPr lang="cs-CZ" sz="3000" dirty="0" smtClean="0"/>
              <a:t> kolonizace Severní Ameriky začíná zhruba v </a:t>
            </a:r>
            <a:r>
              <a:rPr lang="cs-CZ" sz="3000" dirty="0" smtClean="0"/>
              <a:t>15. </a:t>
            </a:r>
            <a:r>
              <a:rPr lang="cs-CZ" sz="3000" dirty="0" smtClean="0"/>
              <a:t>- 16. století</a:t>
            </a:r>
          </a:p>
          <a:p>
            <a:r>
              <a:rPr lang="cs-CZ" sz="3000" dirty="0" smtClean="0"/>
              <a:t> končí po obsazení všech území v 19. století</a:t>
            </a:r>
          </a:p>
          <a:p>
            <a:pPr algn="just"/>
            <a:r>
              <a:rPr lang="cs-CZ" sz="3000" dirty="0" smtClean="0"/>
              <a:t> kolonizovali Španělé, </a:t>
            </a:r>
          </a:p>
          <a:p>
            <a:pPr algn="just">
              <a:buNone/>
            </a:pPr>
            <a:r>
              <a:rPr lang="cs-CZ" sz="3000" dirty="0" smtClean="0"/>
              <a:t>     Angličané, Francouzi,</a:t>
            </a:r>
          </a:p>
          <a:p>
            <a:pPr algn="just">
              <a:buNone/>
            </a:pPr>
            <a:r>
              <a:rPr lang="cs-CZ" sz="3000" dirty="0" smtClean="0"/>
              <a:t>     Nizozemci, Švédové a Rusové</a:t>
            </a:r>
          </a:p>
          <a:p>
            <a:pPr algn="just"/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861048"/>
            <a:ext cx="3312368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832648"/>
          </a:xfrm>
        </p:spPr>
        <p:txBody>
          <a:bodyPr>
            <a:normAutofit/>
          </a:bodyPr>
          <a:lstStyle/>
          <a:p>
            <a:r>
              <a:rPr lang="cs-CZ" b="1" dirty="0" smtClean="0"/>
              <a:t> </a:t>
            </a:r>
            <a:r>
              <a:rPr lang="cs-CZ" b="1" u="sng" dirty="0" smtClean="0"/>
              <a:t>Angličané</a:t>
            </a:r>
            <a:r>
              <a:rPr lang="cs-CZ" sz="3000" dirty="0" smtClean="0"/>
              <a:t> se také zajímali o Karibské ostrovy a severní pobřeží Jižní Ameriky</a:t>
            </a:r>
          </a:p>
          <a:p>
            <a:r>
              <a:rPr lang="cs-CZ" sz="3000" dirty="0" smtClean="0"/>
              <a:t> od 17. do 19. století Anglie soupeřila s Nizozemskem</a:t>
            </a:r>
          </a:p>
          <a:p>
            <a:r>
              <a:rPr lang="cs-CZ" sz="3000" dirty="0" smtClean="0"/>
              <a:t> bývalá nizozemská kolonie tzv. Britská </a:t>
            </a:r>
            <a:r>
              <a:rPr lang="cs-CZ" sz="3000" dirty="0" err="1" smtClean="0"/>
              <a:t>Guayana</a:t>
            </a:r>
            <a:r>
              <a:rPr lang="cs-CZ" sz="3000" dirty="0" smtClean="0"/>
              <a:t> se stala britskou kolonií až v roce 1814 po téměř dvou staletích sporů</a:t>
            </a:r>
            <a:endParaRPr lang="cs-CZ" sz="3000" dirty="0"/>
          </a:p>
        </p:txBody>
      </p:sp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120680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 Amerika </a:t>
            </a:r>
            <a:r>
              <a:rPr lang="cs-CZ" b="1" i="1" dirty="0" smtClean="0"/>
              <a:t>neměla</a:t>
            </a:r>
            <a:r>
              <a:rPr lang="cs-CZ" dirty="0" smtClean="0"/>
              <a:t> na rozdíl od Asie nebo Afriky prapůvodní obyvatele – první lidé přišli do Ameriky přes Beringův průliv z </a:t>
            </a:r>
            <a:r>
              <a:rPr lang="cs-CZ" b="1" i="1" dirty="0" smtClean="0"/>
              <a:t>Asie zhruba před 40 000 lety </a:t>
            </a:r>
          </a:p>
          <a:p>
            <a:r>
              <a:rPr lang="cs-CZ" dirty="0" smtClean="0"/>
              <a:t>první Evropští kolonialisté v Severní Americe byli Španělé (na jihu) a Francouzi (na severu)</a:t>
            </a:r>
          </a:p>
          <a:p>
            <a:r>
              <a:rPr lang="cs-CZ" dirty="0" smtClean="0"/>
              <a:t>o oblast dnešního USA a Kanady (severnější část) se zajímali Angličané a Francouzi</a:t>
            </a:r>
          </a:p>
          <a:p>
            <a:r>
              <a:rPr lang="cs-CZ" dirty="0" smtClean="0"/>
              <a:t> oblast dnešní Aljašky byla kolonizována Ruskem</a:t>
            </a:r>
          </a:p>
          <a:p>
            <a:r>
              <a:rPr lang="cs-CZ" dirty="0" smtClean="0"/>
              <a:t> jih USA náležel Španělům</a:t>
            </a:r>
          </a:p>
          <a:p>
            <a:r>
              <a:rPr lang="cs-CZ" dirty="0" smtClean="0"/>
              <a:t> dnešní Mexiko bylo dobyto španělskými </a:t>
            </a:r>
            <a:r>
              <a:rPr lang="cs-CZ" b="1" dirty="0" smtClean="0"/>
              <a:t>conquistadory</a:t>
            </a:r>
            <a:r>
              <a:rPr lang="cs-CZ" dirty="0" smtClean="0"/>
              <a:t> už na počátku 16. století –  byla to jedna z prvních oblastí pod evropskou kontrolou na americkém kontinentě vůbec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588" y="260648"/>
            <a:ext cx="7416824" cy="639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Španělé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 Kryštof Kolumbus doplul do Karibiku na ostrovy Portoriko, </a:t>
            </a:r>
            <a:r>
              <a:rPr lang="cs-CZ" dirty="0" err="1" smtClean="0"/>
              <a:t>Hispaniola</a:t>
            </a:r>
            <a:r>
              <a:rPr lang="cs-CZ" dirty="0" smtClean="0"/>
              <a:t> a Kuba</a:t>
            </a:r>
          </a:p>
          <a:p>
            <a:r>
              <a:rPr lang="cs-CZ" dirty="0" smtClean="0"/>
              <a:t> v roce </a:t>
            </a:r>
            <a:r>
              <a:rPr lang="pt-BR" dirty="0" smtClean="0"/>
              <a:t>1519 – 1520 </a:t>
            </a:r>
            <a:r>
              <a:rPr lang="cs-CZ" dirty="0" smtClean="0"/>
              <a:t>-</a:t>
            </a:r>
            <a:r>
              <a:rPr lang="pt-BR" dirty="0" smtClean="0"/>
              <a:t> španělská invaze </a:t>
            </a:r>
            <a:r>
              <a:rPr lang="cs-CZ" dirty="0" smtClean="0"/>
              <a:t>v</a:t>
            </a:r>
            <a:r>
              <a:rPr lang="pt-BR" dirty="0" smtClean="0"/>
              <a:t> Mexik</a:t>
            </a:r>
            <a:r>
              <a:rPr lang="cs-CZ" dirty="0" smtClean="0"/>
              <a:t>u – „setkali“ se s Aztéky - </a:t>
            </a:r>
            <a:r>
              <a:rPr lang="cs-CZ" dirty="0" err="1" smtClean="0"/>
              <a:t>Cortésova</a:t>
            </a:r>
            <a:r>
              <a:rPr lang="cs-CZ" dirty="0" smtClean="0"/>
              <a:t> armáda</a:t>
            </a:r>
          </a:p>
          <a:p>
            <a:r>
              <a:rPr lang="cs-CZ" dirty="0" smtClean="0"/>
              <a:t> Španělé loupili, přepadávali a zabíjeli</a:t>
            </a:r>
          </a:p>
          <a:p>
            <a:r>
              <a:rPr lang="cs-CZ" dirty="0" smtClean="0"/>
              <a:t> v té době bylo v Novém světě asi 6000 Španělů</a:t>
            </a:r>
          </a:p>
          <a:p>
            <a:r>
              <a:rPr lang="cs-CZ" dirty="0" smtClean="0"/>
              <a:t> zprávy o </a:t>
            </a:r>
            <a:r>
              <a:rPr lang="cs-CZ" dirty="0" smtClean="0"/>
              <a:t>dobytí </a:t>
            </a:r>
            <a:r>
              <a:rPr lang="cs-CZ" dirty="0" smtClean="0"/>
              <a:t>centrálního Mexika přilákaly ve 20. letech 16. století tisíce dalších přistěhovalců</a:t>
            </a:r>
            <a:endParaRPr lang="cs-CZ" dirty="0"/>
          </a:p>
        </p:txBody>
      </p:sp>
    </p:spTree>
  </p:cSld>
  <p:clrMapOvr>
    <a:masterClrMapping/>
  </p:clrMapOvr>
  <p:transition>
    <p:pull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25963"/>
          </a:xfrm>
        </p:spPr>
        <p:txBody>
          <a:bodyPr>
            <a:normAutofit/>
          </a:bodyPr>
          <a:lstStyle/>
          <a:p>
            <a:r>
              <a:rPr lang="cs-CZ" sz="3000" dirty="0" smtClean="0"/>
              <a:t> postupně začali být ohrožováni Brity, Francouzi a Nizozemci</a:t>
            </a:r>
            <a:endParaRPr lang="cs-CZ" sz="3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12976"/>
            <a:ext cx="4602088" cy="3336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844824"/>
            <a:ext cx="4032449" cy="3039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Francouzi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24536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 Francouzi se proti proudu řeky sv. Vavřince dostali do dnešní Kanady (</a:t>
            </a:r>
            <a:r>
              <a:rPr lang="cs-CZ" dirty="0" err="1" smtClean="0"/>
              <a:t>Québec</a:t>
            </a:r>
            <a:r>
              <a:rPr lang="cs-CZ" dirty="0" smtClean="0"/>
              <a:t>)</a:t>
            </a:r>
          </a:p>
          <a:p>
            <a:r>
              <a:rPr lang="cs-CZ" dirty="0" smtClean="0"/>
              <a:t> poté rozšířili svá území od </a:t>
            </a:r>
            <a:r>
              <a:rPr lang="cs-CZ" dirty="0" err="1" smtClean="0"/>
              <a:t>Acadie</a:t>
            </a:r>
            <a:r>
              <a:rPr lang="cs-CZ" dirty="0" smtClean="0"/>
              <a:t> až za Velká jezera a na jih </a:t>
            </a:r>
            <a:r>
              <a:rPr lang="cs-CZ" dirty="0" err="1" smtClean="0"/>
              <a:t>Missisippi</a:t>
            </a:r>
            <a:r>
              <a:rPr lang="cs-CZ" dirty="0" smtClean="0"/>
              <a:t> </a:t>
            </a:r>
            <a:r>
              <a:rPr lang="cs-CZ" dirty="0" smtClean="0"/>
              <a:t>do Mexického zálivu, kde založili osadu New Orleans</a:t>
            </a:r>
          </a:p>
          <a:p>
            <a:r>
              <a:rPr lang="cs-CZ" dirty="0" smtClean="0"/>
              <a:t>kvůli malé politické podpoře (v tomto období probíhala ve Francii Velká francouzská revoluce) a konfliktům s dalšími kolonizátory na východním pobřeží (některé své kolonie prohráli s Angličany v tzv. Sedmileté válce) Francouzi o svá území přišli</a:t>
            </a:r>
          </a:p>
        </p:txBody>
      </p:sp>
    </p:spTree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0"/>
            <a:ext cx="4850777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3528392" cy="334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www.axl.cefan.ulaval.ca/amnord/images/Acadie-175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14" y="3861048"/>
            <a:ext cx="4439440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834781" y="6093296"/>
            <a:ext cx="1890261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cs-CZ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L'Acadie</a:t>
            </a:r>
            <a:r>
              <a:rPr lang="cs-CZ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en 1750</a:t>
            </a:r>
            <a:endParaRPr lang="cs-CZ" dirty="0"/>
          </a:p>
        </p:txBody>
      </p:sp>
    </p:spTree>
  </p:cSld>
  <p:clrMapOvr>
    <a:masterClrMapping/>
  </p:clrMapOvr>
  <p:transition>
    <p:pull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Britové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 měli větší úspěchy než Francouzi </a:t>
            </a:r>
          </a:p>
          <a:p>
            <a:r>
              <a:rPr lang="cs-CZ" dirty="0" smtClean="0"/>
              <a:t> britské osídlení se datuje od založení osady </a:t>
            </a:r>
            <a:r>
              <a:rPr lang="cs-CZ" dirty="0" err="1" smtClean="0"/>
              <a:t>Jamestown</a:t>
            </a:r>
            <a:r>
              <a:rPr lang="cs-CZ" dirty="0" smtClean="0"/>
              <a:t> ve Virginii (1607) a přistání lodi </a:t>
            </a:r>
            <a:r>
              <a:rPr lang="cs-CZ" dirty="0" err="1" smtClean="0"/>
              <a:t>Mayflower</a:t>
            </a:r>
            <a:r>
              <a:rPr lang="cs-CZ" dirty="0" smtClean="0"/>
              <a:t> v Massachusettském zálivu (1620)</a:t>
            </a:r>
          </a:p>
          <a:p>
            <a:r>
              <a:rPr lang="cs-CZ" dirty="0" smtClean="0"/>
              <a:t> do Severní Ameriky se stěhovaly velké skupiny Angličanů toužících po náboženské svobodě, do konce 17. stol. se přistěhovalo přes 250 000 lidí </a:t>
            </a:r>
          </a:p>
          <a:p>
            <a:r>
              <a:rPr lang="cs-CZ" dirty="0" smtClean="0"/>
              <a:t> od začátku 18. století založili 13 kolonií sahajících k hřebenům </a:t>
            </a:r>
            <a:r>
              <a:rPr lang="cs-CZ" dirty="0" err="1" smtClean="0"/>
              <a:t>Appalačského</a:t>
            </a:r>
            <a:r>
              <a:rPr lang="cs-CZ" dirty="0" smtClean="0"/>
              <a:t> pohoří</a:t>
            </a:r>
          </a:p>
          <a:p>
            <a:r>
              <a:rPr lang="cs-CZ" dirty="0" smtClean="0"/>
              <a:t>Angličané později rozšířili své provincie o dobytá či odkoupená území Francouzů a Nizozemců.</a:t>
            </a:r>
            <a:endParaRPr lang="cs-CZ" dirty="0"/>
          </a:p>
        </p:txBody>
      </p:sp>
    </p:spTree>
  </p:cSld>
  <p:clrMapOvr>
    <a:masterClrMapping/>
  </p:clrMapOvr>
  <p:transition>
    <p:wheel spokes="3"/>
  </p:transition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YamatoPainting">
  <a:themeElements>
    <a:clrScheme name="Yamato Painting">
      <a:dk1>
        <a:sysClr val="windowText" lastClr="000000"/>
      </a:dk1>
      <a:lt1>
        <a:sysClr val="window" lastClr="FFFFFF"/>
      </a:lt1>
      <a:dk2>
        <a:srgbClr val="3F2D32"/>
      </a:dk2>
      <a:lt2>
        <a:srgbClr val="FEDD00"/>
      </a:lt2>
      <a:accent1>
        <a:srgbClr val="C24400"/>
      </a:accent1>
      <a:accent2>
        <a:srgbClr val="3F7228"/>
      </a:accent2>
      <a:accent3>
        <a:srgbClr val="516086"/>
      </a:accent3>
      <a:accent4>
        <a:srgbClr val="956A86"/>
      </a:accent4>
      <a:accent5>
        <a:srgbClr val="E87981"/>
      </a:accent5>
      <a:accent6>
        <a:srgbClr val="8D8628"/>
      </a:accent6>
      <a:hlink>
        <a:srgbClr val="0000FF"/>
      </a:hlink>
      <a:folHlink>
        <a:srgbClr val="800080"/>
      </a:folHlink>
    </a:clrScheme>
    <a:fontScheme name="Yamato Painti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Yamato Painting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100000"/>
              </a:schemeClr>
            </a:gs>
            <a:gs pos="100000">
              <a:schemeClr val="phClr">
                <a:tint val="100000"/>
                <a:shade val="2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000000"/>
              <a:schemeClr val="phClr">
                <a:tint val="100000"/>
              </a:schemeClr>
            </a:duotone>
          </a:blip>
          <a:tile tx="0" ty="0" sx="35000" sy="35000" flip="none" algn="tl"/>
        </a:blipFill>
      </a:fillStyleLst>
      <a:lnStyleLst>
        <a:ln w="9525" cap="flat" cmpd="sng" algn="ctr">
          <a:solidFill>
            <a:schemeClr val="phClr">
              <a:alpha val="60000"/>
            </a:schemeClr>
          </a:solidFill>
          <a:prstDash val="solid"/>
        </a:ln>
        <a:ln w="19525" cap="flat" cmpd="sng" algn="ctr">
          <a:solidFill>
            <a:schemeClr val="phClr">
              <a:alpha val="90000"/>
            </a:schemeClr>
          </a:solidFill>
          <a:prstDash val="solid"/>
        </a:ln>
        <a:ln w="3810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glow rad="51600">
              <a:schemeClr val="phClr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>
            <a:shade val="90000"/>
          </a:schemeClr>
        </a:solidFill>
        <a:blipFill>
          <a:blip xmlns:r="http://schemas.openxmlformats.org/officeDocument/2006/relationships" r:embed="rId2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tile tx="0" ty="0" sx="120000" sy="120000" flip="xy" algn="t"/>
        </a:blipFill>
        <a:blipFill rotWithShape="0">
          <a:blip xmlns:r="http://schemas.openxmlformats.org/officeDocument/2006/relationships" r:embed="rId3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Yamato Painting</Template>
  <TotalTime>293</TotalTime>
  <Words>868</Words>
  <Application>Microsoft Office PowerPoint</Application>
  <PresentationFormat>Předvádění na obrazovce (4:3)</PresentationFormat>
  <Paragraphs>61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7" baseType="lpstr">
      <vt:lpstr>ＭＳ Ｐゴシック</vt:lpstr>
      <vt:lpstr>Adobe Garamond Pro Bold</vt:lpstr>
      <vt:lpstr>Arial</vt:lpstr>
      <vt:lpstr>Calibri</vt:lpstr>
      <vt:lpstr>Times New Roman</vt:lpstr>
      <vt:lpstr>Wingdings</vt:lpstr>
      <vt:lpstr>YamatoPainting</vt:lpstr>
      <vt:lpstr>Kolonizace Severní a Jižní Ameriky od 15. století</vt:lpstr>
      <vt:lpstr>Kolonizace Severní Ameriky</vt:lpstr>
      <vt:lpstr>Prezentace aplikace PowerPoint</vt:lpstr>
      <vt:lpstr>Prezentace aplikace PowerPoint</vt:lpstr>
      <vt:lpstr>Španělé</vt:lpstr>
      <vt:lpstr>Prezentace aplikace PowerPoint</vt:lpstr>
      <vt:lpstr>Francouzi</vt:lpstr>
      <vt:lpstr>Prezentace aplikace PowerPoint</vt:lpstr>
      <vt:lpstr>Britové</vt:lpstr>
      <vt:lpstr>Prezentace aplikace PowerPoint</vt:lpstr>
      <vt:lpstr>Loď Mayflower při přistání v Pearl Harbor</vt:lpstr>
      <vt:lpstr>Švédové</vt:lpstr>
      <vt:lpstr>Nizozemci</vt:lpstr>
      <vt:lpstr>Rusové</vt:lpstr>
      <vt:lpstr>Kolonizace Jižní Ameriky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Kolonizace Ameriky</dc:title>
  <dc:creator>Dianka</dc:creator>
  <cp:lastModifiedBy>cap</cp:lastModifiedBy>
  <cp:revision>32</cp:revision>
  <dcterms:created xsi:type="dcterms:W3CDTF">2014-04-08T18:09:55Z</dcterms:created>
  <dcterms:modified xsi:type="dcterms:W3CDTF">2022-05-31T04:05:26Z</dcterms:modified>
</cp:coreProperties>
</file>