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3" r:id="rId3"/>
    <p:sldId id="261" r:id="rId4"/>
    <p:sldId id="264" r:id="rId5"/>
    <p:sldId id="265" r:id="rId6"/>
    <p:sldId id="266" r:id="rId7"/>
    <p:sldId id="267" r:id="rId8"/>
    <p:sldId id="268" r:id="rId9"/>
    <p:sldId id="279" r:id="rId10"/>
    <p:sldId id="269" r:id="rId11"/>
    <p:sldId id="290" r:id="rId12"/>
    <p:sldId id="291" r:id="rId13"/>
    <p:sldId id="29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130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2" autoAdjust="0"/>
    <p:restoredTop sz="93651" autoAdjust="0"/>
  </p:normalViewPr>
  <p:slideViewPr>
    <p:cSldViewPr>
      <p:cViewPr varScale="1">
        <p:scale>
          <a:sx n="65" d="100"/>
          <a:sy n="65" d="100"/>
        </p:scale>
        <p:origin x="1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5C52F-2AF9-4B01-8253-7FEBBB728245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339DD-1E1D-48DF-BF4C-A0890332A9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0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339DD-1E1D-48DF-BF4C-A0890332A9C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339DD-1E1D-48DF-BF4C-A0890332A9C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6C76-8E91-487B-BC05-C67BB45A507B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8A69-0969-456E-905D-1748031442F9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9A51E-5263-4BF5-93E0-400DAB63EA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dfmPmIfgqQ8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6/66/Berbers.png/220px-Berbers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412776"/>
            <a:ext cx="7772400" cy="1181993"/>
          </a:xfrm>
        </p:spPr>
        <p:txBody>
          <a:bodyPr>
            <a:noAutofit/>
          </a:bodyPr>
          <a:lstStyle/>
          <a:p>
            <a:r>
              <a:rPr lang="cs-CZ" sz="3200" dirty="0" smtClean="0"/>
              <a:t>Obyvatelstvo Afriky II</a:t>
            </a:r>
            <a:br>
              <a:rPr lang="cs-CZ" sz="3200" dirty="0" smtClean="0"/>
            </a:br>
            <a:r>
              <a:rPr lang="cs-CZ" sz="3200" dirty="0" smtClean="0"/>
              <a:t>rasy,etnika – 1.díl</a:t>
            </a:r>
            <a:endParaRPr lang="cs-CZ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734481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estiúhelník 4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0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www.gybon.cz/layout/gybon/theme-images/gbnlogo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6133946"/>
            <a:ext cx="4171950" cy="5334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6876256" y="5517232"/>
            <a:ext cx="144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Autor : </a:t>
            </a:r>
            <a:r>
              <a:rPr lang="cs-CZ" b="1" dirty="0" err="1" smtClean="0"/>
              <a:t>J.Čáp</a:t>
            </a:r>
            <a:r>
              <a:rPr lang="cs-CZ" b="1" dirty="0" smtClean="0"/>
              <a:t> 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2564904"/>
            <a:ext cx="5184576" cy="292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899592" y="5085184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Obr.0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224268" y="6298014"/>
            <a:ext cx="3736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VY_32_INOVACE_ZEMEPIS_CAP_2.15.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13992" y="5610726"/>
            <a:ext cx="4572000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cs-CZ" sz="1400" dirty="0">
                <a:hlinkClick r:id="rId6"/>
              </a:rPr>
              <a:t>https://</a:t>
            </a:r>
            <a:r>
              <a:rPr lang="cs-CZ" sz="1400" dirty="0" smtClean="0">
                <a:hlinkClick r:id="rId6"/>
              </a:rPr>
              <a:t>www.youtube.com/watch?v=dfmPmIfgqQ8</a:t>
            </a:r>
            <a:endParaRPr lang="cs-CZ" sz="1400" dirty="0" smtClean="0"/>
          </a:p>
          <a:p>
            <a:r>
              <a:rPr lang="cs-CZ" sz="1400" dirty="0" smtClean="0"/>
              <a:t>Afrika – obyvatelstvo a historie, 50 min.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476672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F-</a:t>
            </a:r>
            <a:r>
              <a:rPr lang="cs-CZ" dirty="0" smtClean="0"/>
              <a:t>  </a:t>
            </a:r>
            <a:r>
              <a:rPr lang="cs-CZ" b="1" i="1" dirty="0" err="1" smtClean="0"/>
              <a:t>malgašská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err="1" smtClean="0"/>
              <a:t>Malgašská</a:t>
            </a:r>
            <a:r>
              <a:rPr lang="cs-CZ" b="1" dirty="0" smtClean="0"/>
              <a:t> </a:t>
            </a:r>
            <a:r>
              <a:rPr lang="cs-CZ" b="1" dirty="0"/>
              <a:t>populace</a:t>
            </a:r>
            <a:r>
              <a:rPr lang="cs-CZ" dirty="0"/>
              <a:t> obývá Madagaskar a vyznačuje se mongoloidními i negroidními znaky (úzké oči, vysedlé lícní kosti, vlnité vlasy a široký plochý nos, v barvě kůže je mnoho variant odstínů). Je totiž původem z Malajska, odkud se její předkové přistěhovali před 3 000 až 1 000 roky, postupně ovládli celý ostrov a zabránili přílivu </a:t>
            </a:r>
            <a:r>
              <a:rPr lang="cs-CZ" dirty="0" err="1"/>
              <a:t>Bantuů</a:t>
            </a:r>
            <a:r>
              <a:rPr lang="cs-CZ" dirty="0"/>
              <a:t> z východní Afriky.</a:t>
            </a:r>
            <a:endParaRPr lang="cs-CZ" dirty="0" smtClean="0"/>
          </a:p>
          <a:p>
            <a:r>
              <a:rPr lang="cs-CZ" dirty="0"/>
              <a:t>V posledních 100 letech se ve východní a jižní Africe uplatňoval vliv </a:t>
            </a:r>
            <a:r>
              <a:rPr lang="cs-CZ" b="1" dirty="0"/>
              <a:t>mongoloidního plemene</a:t>
            </a:r>
            <a:r>
              <a:rPr lang="cs-CZ" i="1" dirty="0"/>
              <a:t> </a:t>
            </a:r>
            <a:r>
              <a:rPr lang="cs-CZ" dirty="0"/>
              <a:t>na africké populace (v Ugandě, Keni, Tanzanii, Jižní Africe), kam se z Indie a Číny přestěhovali tisíce lidí. V 70. a 80. letech 20. století byli tito lidé z některých zemí vypovězeni.</a:t>
            </a:r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9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23528" y="476672"/>
            <a:ext cx="77768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Použité zdroje:</a:t>
            </a:r>
          </a:p>
          <a:p>
            <a:r>
              <a:rPr lang="cs-CZ" dirty="0" smtClean="0"/>
              <a:t>Milan Holeček,</a:t>
            </a:r>
            <a:r>
              <a:rPr lang="cs-CZ" dirty="0" err="1" smtClean="0"/>
              <a:t>B.Janský</a:t>
            </a:r>
            <a:r>
              <a:rPr lang="cs-CZ" dirty="0" smtClean="0"/>
              <a:t>,</a:t>
            </a:r>
            <a:r>
              <a:rPr lang="cs-CZ" dirty="0" err="1" smtClean="0"/>
              <a:t>S</a:t>
            </a:r>
            <a:r>
              <a:rPr lang="cs-CZ" dirty="0" smtClean="0"/>
              <a:t>.Tlach – Zeměpis světa 1</a:t>
            </a:r>
          </a:p>
          <a:p>
            <a:r>
              <a:rPr lang="cs-CZ" dirty="0" smtClean="0"/>
              <a:t>Eva Klímová – Školní atlas světa/Kartografie Praha 2007,2008/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Kašparovský</a:t>
            </a:r>
            <a:r>
              <a:rPr lang="cs-CZ" dirty="0" smtClean="0"/>
              <a:t> –Zeměpis II. v kostce</a:t>
            </a:r>
          </a:p>
          <a:p>
            <a:r>
              <a:rPr lang="cs-CZ" dirty="0" err="1" smtClean="0"/>
              <a:t>Wikipedie</a:t>
            </a:r>
            <a:endParaRPr lang="cs-CZ" dirty="0" smtClean="0"/>
          </a:p>
          <a:p>
            <a:r>
              <a:rPr lang="cs-CZ" dirty="0" smtClean="0"/>
              <a:t>Geografický portál </a:t>
            </a:r>
            <a:r>
              <a:rPr lang="cs-CZ" dirty="0" err="1" smtClean="0"/>
              <a:t>Zemepis.com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Citace obrázků</a:t>
            </a:r>
            <a:r>
              <a:rPr lang="cs-CZ" dirty="0" smtClean="0"/>
              <a:t>:</a:t>
            </a:r>
          </a:p>
          <a:p>
            <a:r>
              <a:rPr lang="cs-CZ" dirty="0" smtClean="0"/>
              <a:t>Obr.0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https://fbcdn-sphotos-g-a.akamaihd.net/hphotos-ak-prn1/t1.0-9/s403x403/1012134_10152269596799627_1614299388_n.png </a:t>
            </a:r>
          </a:p>
          <a:p>
            <a:endParaRPr lang="cs-CZ" dirty="0" smtClean="0"/>
          </a:p>
          <a:p>
            <a:r>
              <a:rPr lang="cs-CZ" dirty="0" smtClean="0"/>
              <a:t>Obr.1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http://ospage2000.ic.cz/RasaAfrica1.jpg </a:t>
            </a:r>
          </a:p>
          <a:p>
            <a:endParaRPr lang="cs-CZ" dirty="0" smtClean="0"/>
          </a:p>
          <a:p>
            <a:r>
              <a:rPr lang="cs-CZ" dirty="0" smtClean="0"/>
              <a:t>Obr.2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http://ospage2000.ic.cz/RasaAfrica2.jpg </a:t>
            </a:r>
          </a:p>
          <a:p>
            <a:endParaRPr lang="cs-CZ" dirty="0"/>
          </a:p>
          <a:p>
            <a:r>
              <a:rPr lang="cs-CZ" dirty="0" smtClean="0"/>
              <a:t>Obr.3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</a:t>
            </a:r>
            <a:r>
              <a:rPr lang="cs-CZ" dirty="0" smtClean="0">
                <a:hlinkClick r:id="rId3"/>
              </a:rPr>
              <a:t>http://upload.wikimedia.org/wikipedia/commons/thumb/6/66/Berbers.png/220px-Berbers.png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10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9" y="620688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Obr.4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http://i.lidovky.</a:t>
            </a:r>
            <a:r>
              <a:rPr lang="cs-CZ" dirty="0" err="1" smtClean="0"/>
              <a:t>cz</a:t>
            </a:r>
            <a:r>
              <a:rPr lang="cs-CZ" dirty="0" smtClean="0"/>
              <a:t>/11/014/</a:t>
            </a:r>
            <a:r>
              <a:rPr lang="cs-CZ" dirty="0" err="1" smtClean="0"/>
              <a:t>lnorg</a:t>
            </a:r>
            <a:r>
              <a:rPr lang="cs-CZ" dirty="0" smtClean="0"/>
              <a:t>/KAR38dd01_imagesCABG9T97.jpg </a:t>
            </a:r>
          </a:p>
          <a:p>
            <a:endParaRPr lang="cs-CZ" dirty="0" smtClean="0"/>
          </a:p>
          <a:p>
            <a:r>
              <a:rPr lang="cs-CZ" dirty="0" smtClean="0"/>
              <a:t>Obr.5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http://i.lidovky.</a:t>
            </a:r>
            <a:r>
              <a:rPr lang="cs-CZ" dirty="0" err="1" smtClean="0"/>
              <a:t>cz</a:t>
            </a:r>
            <a:r>
              <a:rPr lang="cs-CZ" dirty="0" smtClean="0"/>
              <a:t>/11/014/</a:t>
            </a:r>
            <a:r>
              <a:rPr lang="cs-CZ" dirty="0" err="1" smtClean="0"/>
              <a:t>lnorg</a:t>
            </a:r>
            <a:r>
              <a:rPr lang="cs-CZ" dirty="0" smtClean="0"/>
              <a:t>/KAR38dd01_imagesCABG9T97.jpg </a:t>
            </a:r>
          </a:p>
          <a:p>
            <a:endParaRPr lang="cs-CZ" dirty="0" smtClean="0"/>
          </a:p>
          <a:p>
            <a:r>
              <a:rPr lang="cs-CZ" dirty="0" smtClean="0"/>
              <a:t>Obr.6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22.4.2014]. Dostupný na WWW: http://www.</a:t>
            </a:r>
            <a:r>
              <a:rPr lang="cs-CZ" dirty="0" err="1" smtClean="0"/>
              <a:t>afrikaonline.cz</a:t>
            </a:r>
            <a:r>
              <a:rPr lang="cs-CZ" dirty="0" smtClean="0"/>
              <a:t>/image/</a:t>
            </a:r>
            <a:r>
              <a:rPr lang="cs-CZ" dirty="0" err="1" smtClean="0"/>
              <a:t>picture</a:t>
            </a:r>
            <a:r>
              <a:rPr lang="cs-CZ" dirty="0" smtClean="0"/>
              <a:t>/200510242144_mapa.</a:t>
            </a:r>
            <a:r>
              <a:rPr lang="cs-CZ" dirty="0" err="1" smtClean="0"/>
              <a:t>jpg</a:t>
            </a:r>
            <a:r>
              <a:rPr lang="cs-CZ" dirty="0" smtClean="0"/>
              <a:t> </a:t>
            </a:r>
          </a:p>
          <a:p>
            <a:endParaRPr lang="cs-CZ" dirty="0" smtClean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11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476672"/>
            <a:ext cx="2808312" cy="26585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149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23728" y="1628800"/>
            <a:ext cx="1440160" cy="15063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44,4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688591" y="1988840"/>
            <a:ext cx="1099433" cy="112703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30,3</a:t>
            </a:r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4932040" y="2276872"/>
            <a:ext cx="753935" cy="82006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24,3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5871091" y="2442740"/>
            <a:ext cx="645125" cy="6731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17,8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681376" y="2552357"/>
            <a:ext cx="554919" cy="5404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13,1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354453" y="2708644"/>
            <a:ext cx="504608" cy="38417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10,1</a:t>
            </a:r>
            <a:endParaRPr lang="cs-CZ" sz="1400" b="1" dirty="0"/>
          </a:p>
        </p:txBody>
      </p:sp>
      <p:sp>
        <p:nvSpPr>
          <p:cNvPr id="11" name="Obdélník 10"/>
          <p:cNvSpPr/>
          <p:nvPr/>
        </p:nvSpPr>
        <p:spPr>
          <a:xfrm>
            <a:off x="7947089" y="2800076"/>
            <a:ext cx="432048" cy="2927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8,9</a:t>
            </a:r>
            <a:endParaRPr lang="cs-CZ" sz="1400" b="1" dirty="0"/>
          </a:p>
        </p:txBody>
      </p:sp>
      <p:sp>
        <p:nvSpPr>
          <p:cNvPr id="12" name="Vývojový diagram: spojnice 11"/>
          <p:cNvSpPr/>
          <p:nvPr/>
        </p:nvSpPr>
        <p:spPr>
          <a:xfrm>
            <a:off x="179512" y="3501008"/>
            <a:ext cx="3024336" cy="2996952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7 600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4" name="Vývojový diagram: spojnice 13"/>
          <p:cNvSpPr/>
          <p:nvPr/>
        </p:nvSpPr>
        <p:spPr>
          <a:xfrm>
            <a:off x="1930534" y="4452126"/>
            <a:ext cx="2114579" cy="206084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4520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5" name="Vývojový diagram: spojnice 14"/>
          <p:cNvSpPr/>
          <p:nvPr/>
        </p:nvSpPr>
        <p:spPr>
          <a:xfrm>
            <a:off x="4045113" y="5301208"/>
            <a:ext cx="1263894" cy="1177280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1277</a:t>
            </a:r>
            <a:endParaRPr lang="cs-CZ" sz="2000" b="1" dirty="0"/>
          </a:p>
        </p:txBody>
      </p:sp>
      <p:sp>
        <p:nvSpPr>
          <p:cNvPr id="16" name="Vývojový diagram: spojnice 15"/>
          <p:cNvSpPr/>
          <p:nvPr/>
        </p:nvSpPr>
        <p:spPr>
          <a:xfrm>
            <a:off x="5373671" y="5604623"/>
            <a:ext cx="873956" cy="877510"/>
          </a:xfrm>
          <a:prstGeom prst="flowChartConnector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740</a:t>
            </a:r>
            <a:endParaRPr lang="cs-CZ" sz="1400" b="1" dirty="0"/>
          </a:p>
        </p:txBody>
      </p:sp>
      <p:sp>
        <p:nvSpPr>
          <p:cNvPr id="17" name="Vývojový diagram: spojnice 16"/>
          <p:cNvSpPr/>
          <p:nvPr/>
        </p:nvSpPr>
        <p:spPr>
          <a:xfrm>
            <a:off x="6321337" y="5805264"/>
            <a:ext cx="720078" cy="675961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520</a:t>
            </a:r>
            <a:endParaRPr lang="cs-CZ" sz="1400" b="1" dirty="0"/>
          </a:p>
        </p:txBody>
      </p:sp>
      <p:sp>
        <p:nvSpPr>
          <p:cNvPr id="18" name="Vývojový diagram: spojnice 17"/>
          <p:cNvSpPr/>
          <p:nvPr/>
        </p:nvSpPr>
        <p:spPr>
          <a:xfrm>
            <a:off x="7142750" y="5889848"/>
            <a:ext cx="579010" cy="560292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422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9" name="Vývojový diagram: spojnice 18"/>
          <p:cNvSpPr/>
          <p:nvPr/>
        </p:nvSpPr>
        <p:spPr>
          <a:xfrm>
            <a:off x="7877933" y="6208068"/>
            <a:ext cx="228600" cy="228600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37544" y="588984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41</a:t>
            </a:r>
            <a:endParaRPr lang="cs-CZ" sz="12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126256" y="1647678"/>
            <a:ext cx="2865977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Rozloha pevniny v mil. km</a:t>
            </a:r>
            <a:r>
              <a:rPr lang="cs-CZ" b="1" baseline="30000" dirty="0" smtClean="0"/>
              <a:t>2</a:t>
            </a:r>
            <a:r>
              <a:rPr lang="cs-CZ" b="1" dirty="0" smtClean="0"/>
              <a:t> .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167478" y="4814818"/>
            <a:ext cx="430771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/>
              <a:t>Počet obyvatel v mil. obyvatel v roce 2018. </a:t>
            </a:r>
            <a:endParaRPr lang="cs-CZ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688591" y="764704"/>
            <a:ext cx="4053674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I. Zapiš a zapamatuj si rozlohy světadílů.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378581" y="3717032"/>
            <a:ext cx="482298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II. Zapiš a zapamatuj si počty obyvatel světadílů. 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ANTROPOLOGICKÉ ČLENĚNÍ OBYVATEL  AFRIKY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11560" y="119675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 hlediska </a:t>
            </a:r>
            <a:r>
              <a:rPr lang="cs-CZ" dirty="0" smtClean="0"/>
              <a:t>rasového a etnického </a:t>
            </a:r>
            <a:r>
              <a:rPr lang="cs-CZ" dirty="0"/>
              <a:t>složení obyvatelstva se uplatňuje rozčlenění do </a:t>
            </a:r>
            <a:r>
              <a:rPr lang="cs-CZ" b="1" dirty="0"/>
              <a:t>šesti hlavních </a:t>
            </a:r>
            <a:r>
              <a:rPr lang="cs-CZ" b="1" dirty="0" smtClean="0"/>
              <a:t>skupin populací</a:t>
            </a:r>
            <a:r>
              <a:rPr lang="cs-CZ" dirty="0"/>
              <a:t>, které se formovaly od počátku neolitu.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A- </a:t>
            </a:r>
            <a:r>
              <a:rPr lang="cs-CZ" dirty="0" smtClean="0"/>
              <a:t> </a:t>
            </a:r>
            <a:r>
              <a:rPr lang="cs-CZ" b="1" i="1" dirty="0" smtClean="0"/>
              <a:t>bělošské</a:t>
            </a:r>
          </a:p>
          <a:p>
            <a:r>
              <a:rPr lang="cs-CZ" b="1" i="1" dirty="0"/>
              <a:t> </a:t>
            </a:r>
            <a:r>
              <a:rPr lang="cs-CZ" b="1" dirty="0" smtClean="0"/>
              <a:t>B-  </a:t>
            </a:r>
            <a:r>
              <a:rPr lang="cs-CZ" b="1" i="1" dirty="0" smtClean="0"/>
              <a:t>smíšené bělošsko-černošské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C-</a:t>
            </a:r>
            <a:r>
              <a:rPr lang="cs-CZ" dirty="0"/>
              <a:t>  </a:t>
            </a:r>
            <a:r>
              <a:rPr lang="cs-CZ" b="1" i="1" dirty="0" smtClean="0"/>
              <a:t>černošské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D-</a:t>
            </a:r>
            <a:r>
              <a:rPr lang="cs-CZ" dirty="0"/>
              <a:t>  </a:t>
            </a:r>
            <a:r>
              <a:rPr lang="cs-CZ" b="1" i="1" dirty="0" err="1" smtClean="0"/>
              <a:t>pygmoidní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E-</a:t>
            </a:r>
            <a:r>
              <a:rPr lang="cs-CZ" dirty="0"/>
              <a:t>  </a:t>
            </a:r>
            <a:r>
              <a:rPr lang="cs-CZ" b="1" i="1" dirty="0" err="1" smtClean="0"/>
              <a:t>khoisanské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F-</a:t>
            </a:r>
            <a:r>
              <a:rPr lang="cs-CZ" dirty="0"/>
              <a:t>  </a:t>
            </a:r>
            <a:r>
              <a:rPr lang="cs-CZ" b="1" i="1" dirty="0" err="1" smtClean="0"/>
              <a:t>malgašské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Šestiúhelník 3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4581128"/>
            <a:ext cx="6280245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I</a:t>
            </a:r>
            <a:r>
              <a:rPr lang="cs-CZ" sz="2000" b="1" dirty="0" smtClean="0">
                <a:solidFill>
                  <a:schemeClr val="bg1"/>
                </a:solidFill>
              </a:rPr>
              <a:t>. Charakterizuj </a:t>
            </a:r>
            <a:r>
              <a:rPr lang="cs-CZ" sz="2000" b="1" dirty="0" smtClean="0">
                <a:solidFill>
                  <a:schemeClr val="bg1"/>
                </a:solidFill>
              </a:rPr>
              <a:t>hlavní rozdíly mezi paleolitem a neolitem.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6" name="Rámeček 5"/>
          <p:cNvSpPr/>
          <p:nvPr/>
        </p:nvSpPr>
        <p:spPr>
          <a:xfrm>
            <a:off x="781865" y="5733256"/>
            <a:ext cx="7894591" cy="648072"/>
          </a:xfrm>
          <a:prstGeom prst="fram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Takto označené části textu nebudou předmětem zkoušení !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7" name="Rámeček 6"/>
          <p:cNvSpPr/>
          <p:nvPr/>
        </p:nvSpPr>
        <p:spPr>
          <a:xfrm>
            <a:off x="349817" y="2303877"/>
            <a:ext cx="3574111" cy="360325"/>
          </a:xfrm>
          <a:prstGeom prst="fram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100392" y="1988840"/>
            <a:ext cx="755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  <p:pic>
        <p:nvPicPr>
          <p:cNvPr id="6" name="Picture 2" descr="http://ospage2000.ic.cz/RasaAfrica2.jpg"/>
          <p:cNvPicPr>
            <a:picLocks noChangeAspect="1" noChangeArrowheads="1"/>
          </p:cNvPicPr>
          <p:nvPr/>
        </p:nvPicPr>
        <p:blipFill>
          <a:blip r:embed="rId2" cstate="print"/>
          <a:srcRect l="2966" t="5660" r="26837" b="7547"/>
          <a:stretch>
            <a:fillRect/>
          </a:stretch>
        </p:blipFill>
        <p:spPr bwMode="auto">
          <a:xfrm>
            <a:off x="3923928" y="2556361"/>
            <a:ext cx="5090652" cy="3968983"/>
          </a:xfrm>
          <a:prstGeom prst="rect">
            <a:avLst/>
          </a:prstGeom>
          <a:noFill/>
        </p:spPr>
      </p:pic>
      <p:pic>
        <p:nvPicPr>
          <p:cNvPr id="7" name="Picture 4" descr="http://ospage2000.ic.cz/RasaAfrica1.jpg"/>
          <p:cNvPicPr>
            <a:picLocks noChangeAspect="1" noChangeArrowheads="1"/>
          </p:cNvPicPr>
          <p:nvPr/>
        </p:nvPicPr>
        <p:blipFill>
          <a:blip r:embed="rId3" cstate="print"/>
          <a:srcRect l="4178" t="7895" r="25099" b="5263"/>
          <a:stretch>
            <a:fillRect/>
          </a:stretch>
        </p:blipFill>
        <p:spPr bwMode="auto">
          <a:xfrm>
            <a:off x="0" y="764704"/>
            <a:ext cx="5076056" cy="3895578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763688" y="4437112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Obr.2</a:t>
            </a:r>
          </a:p>
        </p:txBody>
      </p:sp>
      <p:sp>
        <p:nvSpPr>
          <p:cNvPr id="9" name="Šestiúhelník 8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8211607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I</a:t>
            </a:r>
            <a:r>
              <a:rPr lang="cs-CZ" b="1" dirty="0" smtClean="0">
                <a:solidFill>
                  <a:schemeClr val="bg1"/>
                </a:solidFill>
              </a:rPr>
              <a:t>. Která </a:t>
            </a:r>
            <a:r>
              <a:rPr lang="cs-CZ" b="1" dirty="0" smtClean="0">
                <a:solidFill>
                  <a:schemeClr val="bg1"/>
                </a:solidFill>
              </a:rPr>
              <a:t>etnika v časovém rozmezí zachyceném na mapkách expandovala ?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II. </a:t>
            </a:r>
            <a:r>
              <a:rPr lang="cs-CZ" b="1" dirty="0" smtClean="0">
                <a:solidFill>
                  <a:schemeClr val="bg1"/>
                </a:solidFill>
              </a:rPr>
              <a:t>Která </a:t>
            </a:r>
            <a:r>
              <a:rPr lang="cs-CZ" b="1" dirty="0" smtClean="0">
                <a:solidFill>
                  <a:schemeClr val="bg1"/>
                </a:solidFill>
              </a:rPr>
              <a:t>etnika v časovém rozmezí zachyceném na mapkách omezovala svůj areál ?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799288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sz="2000" b="1" dirty="0" smtClean="0"/>
              <a:t>A- </a:t>
            </a:r>
            <a:r>
              <a:rPr lang="cs-CZ" sz="2000" dirty="0" smtClean="0"/>
              <a:t> </a:t>
            </a:r>
            <a:r>
              <a:rPr lang="cs-CZ" sz="2000" b="1" i="1" dirty="0" smtClean="0"/>
              <a:t>bělošská</a:t>
            </a:r>
            <a:endParaRPr lang="cs-CZ" b="1" i="1" dirty="0" smtClean="0"/>
          </a:p>
          <a:p>
            <a:endParaRPr lang="cs-CZ" b="1" dirty="0" smtClean="0"/>
          </a:p>
          <a:p>
            <a:r>
              <a:rPr lang="cs-CZ" b="1" dirty="0" smtClean="0"/>
              <a:t>Bělošská </a:t>
            </a:r>
            <a:r>
              <a:rPr lang="cs-CZ" b="1" dirty="0"/>
              <a:t>populace</a:t>
            </a:r>
            <a:r>
              <a:rPr lang="cs-CZ" dirty="0"/>
              <a:t> obývá oblast severní Afriky a Sahary a jedná se o </a:t>
            </a:r>
            <a:r>
              <a:rPr lang="cs-CZ" b="1" dirty="0">
                <a:latin typeface="Bodoni MT Black" pitchFamily="18" charset="0"/>
              </a:rPr>
              <a:t>Araby a </a:t>
            </a:r>
            <a:r>
              <a:rPr lang="cs-CZ" b="1" dirty="0" smtClean="0">
                <a:latin typeface="Bodoni MT Black" pitchFamily="18" charset="0"/>
              </a:rPr>
              <a:t>Berbery </a:t>
            </a:r>
            <a:r>
              <a:rPr lang="cs-CZ" dirty="0" smtClean="0"/>
              <a:t>, </a:t>
            </a:r>
            <a:r>
              <a:rPr lang="cs-CZ" dirty="0"/>
              <a:t>kteří patří k mediteránní větvi europoidní rasy. Charakteristická je pro ně poměrně snědá barva kůže, tmavé vlasy a oči, vlnité vlasy, úzký obličej a zahnutý nos. Mezi Berbery lze však nalézt i světlooké a světlovlasé typy. </a:t>
            </a:r>
            <a:r>
              <a:rPr lang="cs-CZ" dirty="0">
                <a:latin typeface="Bodoni MT Black" pitchFamily="18" charset="0"/>
              </a:rPr>
              <a:t>Semitští Arabové </a:t>
            </a:r>
            <a:r>
              <a:rPr lang="cs-CZ" dirty="0"/>
              <a:t>(původem z </a:t>
            </a:r>
            <a:r>
              <a:rPr lang="cs-CZ" dirty="0" err="1"/>
              <a:t>Předkavkazska</a:t>
            </a:r>
            <a:r>
              <a:rPr lang="cs-CZ" dirty="0"/>
              <a:t>) do této oblasti přišli v 7. až 8. století a vytlačili původní obyvatele - </a:t>
            </a:r>
            <a:r>
              <a:rPr lang="cs-CZ" dirty="0">
                <a:latin typeface="Bodoni MT Black" pitchFamily="18" charset="0"/>
              </a:rPr>
              <a:t>hamitské </a:t>
            </a:r>
            <a:r>
              <a:rPr lang="cs-CZ" dirty="0" smtClean="0">
                <a:latin typeface="Bodoni MT Black" pitchFamily="18" charset="0"/>
              </a:rPr>
              <a:t>Berbery</a:t>
            </a:r>
            <a:r>
              <a:rPr lang="cs-CZ" dirty="0" smtClean="0"/>
              <a:t>. (pozn.: hamitští </a:t>
            </a:r>
            <a:r>
              <a:rPr lang="cs-CZ" dirty="0"/>
              <a:t>Berbeři </a:t>
            </a:r>
            <a:r>
              <a:rPr lang="cs-CZ" dirty="0" smtClean="0"/>
              <a:t>- potomci </a:t>
            </a:r>
            <a:r>
              <a:rPr lang="cs-CZ" dirty="0"/>
              <a:t>Féničanů a Kartaginců)</a:t>
            </a:r>
            <a:endParaRPr lang="cs-CZ" dirty="0" smtClean="0"/>
          </a:p>
          <a:p>
            <a:r>
              <a:rPr lang="cs-CZ" dirty="0"/>
              <a:t>Do bělošské populace zahrnujeme i obyvatelstvo evropského původu v jižní Africe.</a:t>
            </a:r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3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27650" name="Picture 2" descr="http://upload.wikimedia.org/wikipedia/commons/thumb/6/66/Berbers.png/220px-Berb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3845976" cy="3024336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4499992" y="3501008"/>
            <a:ext cx="3466205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b="1" dirty="0" smtClean="0"/>
              <a:t>Mapka dnešního rozšíření Berberů</a:t>
            </a:r>
          </a:p>
          <a:p>
            <a:r>
              <a:rPr lang="cs-CZ" b="1" dirty="0" smtClean="0"/>
              <a:t> v severní Africe.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5445224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6372200" y="3789040"/>
            <a:ext cx="360040" cy="360040"/>
          </a:xfrm>
          <a:prstGeom prst="flowChartConnector">
            <a:avLst/>
          </a:prstGeom>
          <a:solidFill>
            <a:srgbClr val="1307A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B-  </a:t>
            </a:r>
            <a:r>
              <a:rPr lang="cs-CZ" b="1" i="1" dirty="0" smtClean="0"/>
              <a:t>smíšená bělošsko-černošská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Smíšené </a:t>
            </a:r>
            <a:r>
              <a:rPr lang="cs-CZ" b="1" dirty="0"/>
              <a:t>bělošsko-černošské populace</a:t>
            </a:r>
            <a:r>
              <a:rPr lang="cs-CZ" i="1" dirty="0"/>
              <a:t> </a:t>
            </a:r>
            <a:r>
              <a:rPr lang="cs-CZ" dirty="0"/>
              <a:t>obývají místa na styku černošských a bělošských populací, a to konkrétně </a:t>
            </a:r>
            <a:r>
              <a:rPr lang="cs-CZ" dirty="0" err="1"/>
              <a:t>Sahel</a:t>
            </a:r>
            <a:r>
              <a:rPr lang="cs-CZ" dirty="0"/>
              <a:t> (nejmarkantnější jsou v Čadu) a oblast Etiopie a Somálska. Tyto smíšené populace vykazují značnou variabilitu od znaků převážně černošských až k převážně europoidním; barva kůže je spíše podobná mediteránní větvi europoidní rasy, zatímco kučeravé vlasy jsou podobné černošské populaci.</a:t>
            </a:r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4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Rámeček 3"/>
          <p:cNvSpPr/>
          <p:nvPr/>
        </p:nvSpPr>
        <p:spPr>
          <a:xfrm>
            <a:off x="89756" y="116632"/>
            <a:ext cx="9054244" cy="3528392"/>
          </a:xfrm>
          <a:prstGeom prst="frame">
            <a:avLst>
              <a:gd name="adj1" fmla="val 3784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C-</a:t>
            </a:r>
            <a:r>
              <a:rPr lang="cs-CZ" dirty="0" smtClean="0"/>
              <a:t>  </a:t>
            </a:r>
            <a:r>
              <a:rPr lang="cs-CZ" b="1" i="1" dirty="0" smtClean="0"/>
              <a:t>černošská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Černošské </a:t>
            </a:r>
            <a:r>
              <a:rPr lang="cs-CZ" b="1" dirty="0"/>
              <a:t>populace</a:t>
            </a:r>
            <a:r>
              <a:rPr lang="cs-CZ" dirty="0"/>
              <a:t> obývají většinu Afriky na jih od Sahary a na jih od Etiopie a Somálska. Hlavními znaky jsou vysoký vzrůst, temná barva kůže, očí a vlasů, kudrnaté vlasy, protáhlý tvar lebky, velmi krátký a široký nos a široká ústa s tlustými rty. Lidé savan mají většinou vysokou postavu a krátký trup, kdežto lidé pralesů mají nižší postavu a dlouhý trup. Mezi africkými černošskými populacemi </a:t>
            </a:r>
            <a:r>
              <a:rPr lang="cs-CZ" dirty="0" smtClean="0"/>
              <a:t>rozlišujeme :</a:t>
            </a:r>
          </a:p>
          <a:p>
            <a:r>
              <a:rPr lang="cs-CZ" dirty="0" smtClean="0"/>
              <a:t>-</a:t>
            </a:r>
            <a:r>
              <a:rPr lang="cs-CZ" dirty="0"/>
              <a:t>        </a:t>
            </a:r>
            <a:r>
              <a:rPr lang="cs-CZ" b="1" i="1" dirty="0"/>
              <a:t>Bantu,</a:t>
            </a:r>
            <a:r>
              <a:rPr lang="cs-CZ" dirty="0"/>
              <a:t> což jsou “opravdoví” černoši; jsou nejpočetnější a žijí v jižní Africe, kde vytváří poměrně souvislý celek, jehož části se vhodně adaptovaly v rozdílných podmínkách zeměpisného prostředí.</a:t>
            </a:r>
            <a:endParaRPr lang="cs-CZ" dirty="0" smtClean="0"/>
          </a:p>
          <a:p>
            <a:r>
              <a:rPr lang="cs-CZ" dirty="0"/>
              <a:t>Součástí </a:t>
            </a:r>
            <a:r>
              <a:rPr lang="cs-CZ" dirty="0" err="1"/>
              <a:t>Bantuů</a:t>
            </a:r>
            <a:r>
              <a:rPr lang="cs-CZ" dirty="0"/>
              <a:t> jsou </a:t>
            </a:r>
            <a:r>
              <a:rPr lang="cs-CZ" b="1" i="1" dirty="0" err="1"/>
              <a:t>Niloti</a:t>
            </a:r>
            <a:r>
              <a:rPr lang="cs-CZ" b="1" i="1" dirty="0"/>
              <a:t> </a:t>
            </a:r>
            <a:r>
              <a:rPr lang="cs-CZ" dirty="0"/>
              <a:t>(cca </a:t>
            </a:r>
            <a:r>
              <a:rPr lang="cs-CZ" dirty="0" smtClean="0"/>
              <a:t>10 milionů </a:t>
            </a:r>
            <a:r>
              <a:rPr lang="cs-CZ" dirty="0"/>
              <a:t>osob),</a:t>
            </a:r>
            <a:r>
              <a:rPr lang="cs-CZ" b="1" i="1" dirty="0"/>
              <a:t> </a:t>
            </a:r>
            <a:r>
              <a:rPr lang="cs-CZ" dirty="0"/>
              <a:t>kteří sídlí ve východním Súdánu, ale hlavně v povodí Bílého Nilu. Patří k nejtmavší a nejvyšší lidské skupině (jejich </a:t>
            </a:r>
            <a:r>
              <a:rPr lang="cs-CZ" dirty="0" smtClean="0"/>
              <a:t>tělesná </a:t>
            </a:r>
            <a:r>
              <a:rPr lang="cs-CZ" dirty="0"/>
              <a:t>výška </a:t>
            </a:r>
            <a:r>
              <a:rPr lang="cs-CZ" dirty="0" smtClean="0"/>
              <a:t>je až </a:t>
            </a:r>
            <a:r>
              <a:rPr lang="cs-CZ" dirty="0"/>
              <a:t>2 metry) a vyznačují se dlouhými končetinami, štíhlou šlachovitou postavou, extrémně protáhlou lebkou, užším nosem, poměrně slabými rty a až modře se lesknoucí pletí.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/>
              <a:t>       </a:t>
            </a:r>
            <a:r>
              <a:rPr lang="cs-CZ" b="1" dirty="0"/>
              <a:t> </a:t>
            </a:r>
            <a:r>
              <a:rPr lang="cs-CZ" b="1" i="1" dirty="0" smtClean="0"/>
              <a:t>Súdánské </a:t>
            </a:r>
            <a:r>
              <a:rPr lang="cs-CZ" b="1" i="1" dirty="0"/>
              <a:t>černochy,</a:t>
            </a:r>
            <a:r>
              <a:rPr lang="cs-CZ" dirty="0"/>
              <a:t> kteří obývají západní Afriku od Senegalu po Kamerun a jsou míšení s Hamity a Semity.</a:t>
            </a:r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5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332656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D-</a:t>
            </a:r>
            <a:r>
              <a:rPr lang="cs-CZ" dirty="0" smtClean="0"/>
              <a:t>  </a:t>
            </a:r>
            <a:r>
              <a:rPr lang="cs-CZ" b="1" i="1" dirty="0" err="1" smtClean="0"/>
              <a:t>pygmoidní</a:t>
            </a:r>
            <a:endParaRPr lang="cs-CZ" b="1" i="1" dirty="0" smtClean="0"/>
          </a:p>
          <a:p>
            <a:endParaRPr lang="cs-CZ" b="1" i="1" dirty="0"/>
          </a:p>
          <a:p>
            <a:r>
              <a:rPr lang="cs-CZ" b="1" dirty="0" err="1"/>
              <a:t>Pygmoidní</a:t>
            </a:r>
            <a:r>
              <a:rPr lang="cs-CZ" b="1" dirty="0"/>
              <a:t> </a:t>
            </a:r>
            <a:r>
              <a:rPr lang="cs-CZ" b="1" dirty="0" smtClean="0"/>
              <a:t>populace</a:t>
            </a:r>
            <a:r>
              <a:rPr lang="cs-CZ" i="1" dirty="0" smtClean="0"/>
              <a:t> </a:t>
            </a:r>
            <a:r>
              <a:rPr lang="cs-CZ" dirty="0"/>
              <a:t>patří mezi staré (původní) černošské populace a dnes obývají nejhůře přístupné části rovníkového pralesa v Konžské pánvi (jsou ale i ve Rwandě, Burundi, Ugandě a okolí Kamerunské hory). Jejich populace čítá </a:t>
            </a:r>
            <a:r>
              <a:rPr lang="cs-CZ" dirty="0" smtClean="0"/>
              <a:t>250  až 600 000 tisíc jedinců (odhad),tradičně  žijících </a:t>
            </a:r>
            <a:r>
              <a:rPr lang="cs-CZ" dirty="0"/>
              <a:t>v malých osadách na </a:t>
            </a:r>
            <a:r>
              <a:rPr lang="cs-CZ" dirty="0" smtClean="0"/>
              <a:t> </a:t>
            </a:r>
            <a:r>
              <a:rPr lang="cs-CZ" dirty="0"/>
              <a:t>lesních mýtinách. Jsou jednou z technicky nejzaostalejších etnických skupin (živí </a:t>
            </a:r>
            <a:r>
              <a:rPr lang="cs-CZ" dirty="0" smtClean="0"/>
              <a:t>se jako sběrači a lovci), </a:t>
            </a:r>
            <a:r>
              <a:rPr lang="cs-CZ" dirty="0"/>
              <a:t>okolního světa se </a:t>
            </a:r>
            <a:r>
              <a:rPr lang="cs-CZ" dirty="0" smtClean="0"/>
              <a:t>spíše bojí </a:t>
            </a:r>
            <a:r>
              <a:rPr lang="cs-CZ" dirty="0"/>
              <a:t>a s okolními kmeny se nemísí</a:t>
            </a:r>
            <a:r>
              <a:rPr lang="cs-CZ" dirty="0" smtClean="0"/>
              <a:t>. (Někdy se stává, že spolupracují se zemědělci v blízkých osadách a výměnným obchodem získávají potraviny z jejich farem. )</a:t>
            </a:r>
          </a:p>
          <a:p>
            <a:r>
              <a:rPr lang="cs-CZ" dirty="0" smtClean="0"/>
              <a:t>Výška </a:t>
            </a:r>
            <a:r>
              <a:rPr lang="cs-CZ" dirty="0"/>
              <a:t>dospělých mužů je </a:t>
            </a:r>
            <a:r>
              <a:rPr lang="cs-CZ" dirty="0" smtClean="0"/>
              <a:t> obvykle do 150 cm</a:t>
            </a:r>
            <a:r>
              <a:rPr lang="cs-CZ" dirty="0"/>
              <a:t>, žen 135 až 145 cm; trup je relativně dlouhý, ale nápadně malé jsou ruce a chodidla. Oproti černošským populacím mají Pygmejové světlejší barvu kůže.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6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24578" name="Picture 2" descr="http://i.lidovky.cz/11/014/lnorg/KAR38dd01_imagesCABG9T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4104456" cy="2700997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4572000" y="6093296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E-</a:t>
            </a:r>
            <a:r>
              <a:rPr lang="cs-CZ" dirty="0" smtClean="0"/>
              <a:t>  </a:t>
            </a:r>
            <a:r>
              <a:rPr lang="cs-CZ" b="1" i="1" dirty="0" err="1" smtClean="0"/>
              <a:t>khoisanská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err="1" smtClean="0"/>
              <a:t>Khoisanské</a:t>
            </a:r>
            <a:r>
              <a:rPr lang="cs-CZ" b="1" dirty="0" smtClean="0"/>
              <a:t> </a:t>
            </a:r>
            <a:r>
              <a:rPr lang="cs-CZ" b="1" dirty="0"/>
              <a:t>populace</a:t>
            </a:r>
            <a:r>
              <a:rPr lang="cs-CZ" dirty="0"/>
              <a:t> patří taktéž mezi staré (původní) černošské populace. Obývají převážně oblasti Namibie, Botswany a jižní Angoly, odkud se roztroušeně </a:t>
            </a:r>
            <a:r>
              <a:rPr lang="cs-CZ" dirty="0" smtClean="0"/>
              <a:t>šíří </a:t>
            </a:r>
            <a:r>
              <a:rPr lang="cs-CZ" dirty="0"/>
              <a:t>až k jezeru Tanganika. Vyznačují se světlejší barvou kůže, tenkými rty a plochým obličejem. </a:t>
            </a:r>
            <a:r>
              <a:rPr lang="cs-CZ" dirty="0" err="1"/>
              <a:t>Khoisany</a:t>
            </a:r>
            <a:r>
              <a:rPr lang="cs-CZ" dirty="0"/>
              <a:t> rozdělujeme na </a:t>
            </a:r>
            <a:endParaRPr lang="cs-CZ" dirty="0" smtClean="0"/>
          </a:p>
          <a:p>
            <a:r>
              <a:rPr lang="cs-CZ" dirty="0"/>
              <a:t>·        </a:t>
            </a:r>
            <a:r>
              <a:rPr lang="cs-CZ" b="1" i="1" dirty="0"/>
              <a:t>Křováky </a:t>
            </a:r>
            <a:r>
              <a:rPr lang="cs-CZ" dirty="0"/>
              <a:t>(neboli </a:t>
            </a:r>
            <a:r>
              <a:rPr lang="cs-CZ" b="1" i="1" dirty="0" err="1"/>
              <a:t>Bušmeny</a:t>
            </a:r>
            <a:r>
              <a:rPr lang="cs-CZ" dirty="0"/>
              <a:t> </a:t>
            </a:r>
            <a:r>
              <a:rPr lang="cs-CZ" dirty="0" smtClean="0"/>
              <a:t>či správně </a:t>
            </a:r>
            <a:r>
              <a:rPr lang="cs-CZ" b="1" i="1" dirty="0"/>
              <a:t>Sany</a:t>
            </a:r>
            <a:r>
              <a:rPr lang="cs-CZ" dirty="0"/>
              <a:t>), kteří </a:t>
            </a:r>
            <a:r>
              <a:rPr lang="cs-CZ" dirty="0" smtClean="0"/>
              <a:t>byli na odlišné </a:t>
            </a:r>
            <a:r>
              <a:rPr lang="cs-CZ" dirty="0"/>
              <a:t>civilizační úrovni </a:t>
            </a:r>
            <a:r>
              <a:rPr lang="cs-CZ" dirty="0" smtClean="0"/>
              <a:t>(nomádský způsob života,sběrači a lovci). </a:t>
            </a:r>
            <a:r>
              <a:rPr lang="cs-CZ" dirty="0"/>
              <a:t>Jsou malí </a:t>
            </a:r>
            <a:r>
              <a:rPr lang="cs-CZ" dirty="0" smtClean="0"/>
              <a:t>– </a:t>
            </a:r>
            <a:r>
              <a:rPr lang="cs-CZ" dirty="0"/>
              <a:t>výška </a:t>
            </a:r>
            <a:r>
              <a:rPr lang="cs-CZ" dirty="0" smtClean="0"/>
              <a:t>obvykle do 145 </a:t>
            </a:r>
            <a:r>
              <a:rPr lang="cs-CZ" dirty="0"/>
              <a:t>cm, přičemž jejich trup je relativně dlouhý, zatímco končetiny jsou krátké (velmi malé jsou ruce a chodidla). Kůže Křováků je vrásčitá, což je způsobeno nedostatkem vody (ve vráskách se totiž udržuje stále vlhkost, </a:t>
            </a:r>
            <a:r>
              <a:rPr lang="cs-CZ" dirty="0" smtClean="0"/>
              <a:t>což se</a:t>
            </a:r>
            <a:r>
              <a:rPr lang="cs-CZ" dirty="0"/>
              <a:t> </a:t>
            </a:r>
            <a:r>
              <a:rPr lang="cs-CZ" dirty="0" smtClean="0"/>
              <a:t>zpomaluje vysoušení pleti) </a:t>
            </a:r>
            <a:r>
              <a:rPr lang="cs-CZ" dirty="0"/>
              <a:t>a malým výskytem podkožního tuku. Jejich vlasy jsou kudrnaté, velmi krátké a shlukují se v drobné chomáčky. Křováci se </a:t>
            </a:r>
            <a:r>
              <a:rPr lang="cs-CZ" dirty="0" smtClean="0"/>
              <a:t>neochotně adaptovali na jiný způsob života, </a:t>
            </a:r>
            <a:r>
              <a:rPr lang="cs-CZ" dirty="0"/>
              <a:t>a tak </a:t>
            </a:r>
            <a:r>
              <a:rPr lang="cs-CZ" dirty="0" smtClean="0"/>
              <a:t>byli vytlačováni do </a:t>
            </a:r>
            <a:r>
              <a:rPr lang="cs-CZ" dirty="0" smtClean="0"/>
              <a:t>nehostinných </a:t>
            </a:r>
            <a:r>
              <a:rPr lang="cs-CZ" dirty="0" smtClean="0"/>
              <a:t>pustin</a:t>
            </a:r>
            <a:r>
              <a:rPr lang="cs-CZ" dirty="0" smtClean="0"/>
              <a:t>. Dnes </a:t>
            </a:r>
            <a:r>
              <a:rPr lang="cs-CZ" dirty="0" smtClean="0"/>
              <a:t>žije v Africe asi </a:t>
            </a:r>
            <a:r>
              <a:rPr lang="cs-CZ" dirty="0"/>
              <a:t>50 </a:t>
            </a:r>
            <a:r>
              <a:rPr lang="cs-CZ" dirty="0" smtClean="0"/>
              <a:t>000  těchto lidí. </a:t>
            </a:r>
            <a:r>
              <a:rPr lang="cs-CZ" dirty="0"/>
              <a:t>Křováci </a:t>
            </a:r>
            <a:r>
              <a:rPr lang="cs-CZ" dirty="0" smtClean="0"/>
              <a:t>byli </a:t>
            </a:r>
            <a:r>
              <a:rPr lang="cs-CZ" dirty="0"/>
              <a:t>najímáni </a:t>
            </a:r>
            <a:r>
              <a:rPr lang="cs-CZ" dirty="0" smtClean="0"/>
              <a:t>armádami jako stopaři, </a:t>
            </a:r>
            <a:r>
              <a:rPr lang="cs-CZ" dirty="0"/>
              <a:t>neboť se </a:t>
            </a:r>
            <a:r>
              <a:rPr lang="cs-CZ" dirty="0" err="1"/>
              <a:t>dokáží</a:t>
            </a:r>
            <a:r>
              <a:rPr lang="cs-CZ" dirty="0"/>
              <a:t> </a:t>
            </a:r>
            <a:r>
              <a:rPr lang="cs-CZ" dirty="0" smtClean="0"/>
              <a:t>přizpůsobit drsným </a:t>
            </a:r>
            <a:r>
              <a:rPr lang="cs-CZ" dirty="0"/>
              <a:t>podmínkám </a:t>
            </a:r>
            <a:r>
              <a:rPr lang="cs-CZ" dirty="0" smtClean="0"/>
              <a:t>pouště a </a:t>
            </a:r>
            <a:r>
              <a:rPr lang="cs-CZ" dirty="0"/>
              <a:t>nemají požadavky na proviant </a:t>
            </a:r>
            <a:r>
              <a:rPr lang="cs-CZ" dirty="0" smtClean="0"/>
              <a:t>.Najdou vodu i opatří  potravu tam,kde ostatní nepřežijí.</a:t>
            </a:r>
          </a:p>
          <a:p>
            <a:r>
              <a:rPr lang="cs-CZ" dirty="0"/>
              <a:t>·        </a:t>
            </a:r>
            <a:r>
              <a:rPr lang="cs-CZ" b="1" i="1" dirty="0"/>
              <a:t>Hotentoty</a:t>
            </a:r>
            <a:r>
              <a:rPr lang="cs-CZ" dirty="0"/>
              <a:t> </a:t>
            </a:r>
            <a:r>
              <a:rPr lang="cs-CZ" dirty="0" smtClean="0"/>
              <a:t>( správně </a:t>
            </a:r>
            <a:r>
              <a:rPr lang="cs-CZ" b="1" i="1" dirty="0" err="1" smtClean="0"/>
              <a:t>Khoinové</a:t>
            </a:r>
            <a:r>
              <a:rPr lang="cs-CZ" dirty="0"/>
              <a:t>), kteří se v době kolonizace smísili s </a:t>
            </a:r>
            <a:r>
              <a:rPr lang="cs-CZ" dirty="0" smtClean="0"/>
              <a:t> lidmi Bantu </a:t>
            </a:r>
            <a:r>
              <a:rPr lang="cs-CZ" dirty="0"/>
              <a:t>a bělochy, díky čemuž jako etnický typ zmizeli. Hotentoti byli původně pastevci a výborní kováři. Oproti Křovákům měli Hotentoti vysokou postavu.</a:t>
            </a:r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7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www.afrikaonline.cz/image/picture/200510242144_ma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5184576" cy="6541990"/>
          </a:xfrm>
          <a:prstGeom prst="rect">
            <a:avLst/>
          </a:prstGeom>
          <a:noFill/>
        </p:spPr>
      </p:pic>
      <p:sp>
        <p:nvSpPr>
          <p:cNvPr id="4" name="Šestiúhelník 3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8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148064" y="5805264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Obr.6</a:t>
            </a:r>
          </a:p>
        </p:txBody>
      </p:sp>
      <p:sp>
        <p:nvSpPr>
          <p:cNvPr id="6" name="Rámeček 5"/>
          <p:cNvSpPr/>
          <p:nvPr/>
        </p:nvSpPr>
        <p:spPr>
          <a:xfrm>
            <a:off x="0" y="58316"/>
            <a:ext cx="5838509" cy="6658622"/>
          </a:xfrm>
          <a:prstGeom prst="frame">
            <a:avLst>
              <a:gd name="adj1" fmla="val 231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391</Words>
  <Application>Microsoft Office PowerPoint</Application>
  <PresentationFormat>Předvádění na obrazovce (4:3)</PresentationFormat>
  <Paragraphs>106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Bodoni MT Black</vt:lpstr>
      <vt:lpstr>Calibri</vt:lpstr>
      <vt:lpstr>Motiv sady Office</vt:lpstr>
      <vt:lpstr>Obyvatelstvo Afriky II rasy,etnika – 1.díl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gybon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Afriky II</dc:title>
  <dc:creator>cap</dc:creator>
  <cp:lastModifiedBy>cap</cp:lastModifiedBy>
  <cp:revision>61</cp:revision>
  <dcterms:created xsi:type="dcterms:W3CDTF">2014-04-20T18:39:01Z</dcterms:created>
  <dcterms:modified xsi:type="dcterms:W3CDTF">2022-02-25T08:08:04Z</dcterms:modified>
</cp:coreProperties>
</file>