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58" r:id="rId4"/>
    <p:sldId id="260" r:id="rId5"/>
    <p:sldId id="261" r:id="rId6"/>
    <p:sldId id="275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71" r:id="rId16"/>
    <p:sldId id="270" r:id="rId17"/>
    <p:sldId id="272" r:id="rId18"/>
    <p:sldId id="273" r:id="rId19"/>
    <p:sldId id="274" r:id="rId20"/>
    <p:sldId id="277" r:id="rId21"/>
    <p:sldId id="278" r:id="rId22"/>
    <p:sldId id="279" r:id="rId23"/>
    <p:sldId id="26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F6FE3-35B6-4F75-B2AD-399F47FECDC7}" type="datetimeFigureOut">
              <a:rPr lang="cs-CZ" smtClean="0"/>
              <a:pPr/>
              <a:t>30.10.2023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0E669-1A46-4403-B1A1-33E1F79652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ize.cz/podnikani/16482-tajemne-slovo-greenmailin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Buddha </a:t>
            </a:r>
            <a:r>
              <a:rPr lang="cs-CZ" dirty="0" err="1" smtClean="0"/>
              <a:t>Amitábha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669-1A46-4403-B1A1-33E1F79652B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Doslova přeloženo má slovo bonsaj význam </a:t>
            </a:r>
            <a:r>
              <a:rPr lang="cs-CZ" i="1" dirty="0" smtClean="0"/>
              <a:t>strom v misce</a:t>
            </a:r>
            <a:r>
              <a:rPr lang="cs-CZ" dirty="0" smtClean="0"/>
              <a:t>, kde </a:t>
            </a:r>
            <a:r>
              <a:rPr lang="cs-CZ" i="1" dirty="0" smtClean="0"/>
              <a:t>bon</a:t>
            </a:r>
            <a:r>
              <a:rPr lang="cs-CZ" dirty="0" smtClean="0"/>
              <a:t> znamená miska a </a:t>
            </a:r>
            <a:r>
              <a:rPr lang="cs-CZ" i="1" dirty="0" err="1" smtClean="0"/>
              <a:t>sai</a:t>
            </a:r>
            <a:r>
              <a:rPr lang="cs-CZ" dirty="0" smtClean="0"/>
              <a:t> strom (též sázet).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669-1A46-4403-B1A1-33E1F79652B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1" dirty="0" smtClean="0"/>
              <a:t>Největší visutý most</a:t>
            </a:r>
            <a:r>
              <a:rPr lang="cs-CZ" b="1" dirty="0" smtClean="0"/>
              <a:t> - </a:t>
            </a:r>
            <a:r>
              <a:rPr lang="cs-CZ" b="1" dirty="0" err="1" smtClean="0"/>
              <a:t>Akaši</a:t>
            </a:r>
            <a:r>
              <a:rPr lang="cs-CZ" b="1" dirty="0" smtClean="0"/>
              <a:t> </a:t>
            </a:r>
            <a:r>
              <a:rPr lang="cs-CZ" b="1" dirty="0" err="1" smtClean="0"/>
              <a:t>Kaikjó</a:t>
            </a:r>
            <a:r>
              <a:rPr lang="cs-CZ" b="1" dirty="0" smtClean="0"/>
              <a:t> (Perlový most), </a:t>
            </a:r>
            <a:r>
              <a:rPr lang="cs-CZ" dirty="0" smtClean="0"/>
              <a:t>je s </a:t>
            </a:r>
            <a:r>
              <a:rPr lang="cs-CZ" b="1" dirty="0" smtClean="0"/>
              <a:t>rozpětím hlavního pole 1 991 m </a:t>
            </a:r>
            <a:r>
              <a:rPr lang="cs-CZ" dirty="0" smtClean="0"/>
              <a:t>nejdelším visutým mostem na světe. Spojuje města </a:t>
            </a:r>
            <a:r>
              <a:rPr lang="cs-CZ" b="1" dirty="0" smtClean="0"/>
              <a:t>Kóbe na ostrově Honšú a </a:t>
            </a:r>
            <a:r>
              <a:rPr lang="cs-CZ" b="1" dirty="0" err="1" smtClean="0"/>
              <a:t>Awadži</a:t>
            </a:r>
            <a:r>
              <a:rPr lang="cs-CZ" b="1" dirty="0" smtClean="0"/>
              <a:t> na stejnojmenném ostrově</a:t>
            </a:r>
            <a:r>
              <a:rPr lang="cs-CZ" dirty="0" smtClean="0"/>
              <a:t>. Celková délka mostu je 3 911 m. Původně bylo rozpětí pouze 1 990 m, ale během zemětřesení v roce 1995 (ještě se stavěl) se o 1 m zvětšilo. Most je navržen tak, aby odolal větru o rychlosti 285 km/h a zemětřesení o stupni 8,5 Richterovy stupnice.Most byl uveden do provozu </a:t>
            </a:r>
            <a:r>
              <a:rPr lang="cs-CZ" b="1" dirty="0" smtClean="0"/>
              <a:t>5. dubna 1998</a:t>
            </a:r>
            <a:r>
              <a:rPr lang="cs-CZ" dirty="0" smtClean="0"/>
              <a:t>, je  dodnes nejdelším visutým mostem na světě. Každé z jeho krajních polí má rozpětí 960 metrů.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669-1A46-4403-B1A1-33E1F79652B4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Greenmailing</a:t>
            </a:r>
            <a:r>
              <a:rPr lang="cs-CZ" dirty="0" smtClean="0">
                <a:effectLst/>
              </a:rPr>
              <a:t> lze stručně popsat jako </a:t>
            </a:r>
            <a:r>
              <a:rPr lang="cs-CZ" b="1" dirty="0" smtClean="0">
                <a:effectLst/>
              </a:rPr>
              <a:t>vydírání emitenta akcionářem v mezích zákona</a:t>
            </a:r>
            <a:r>
              <a:rPr lang="cs-CZ" dirty="0" smtClean="0">
                <a:effectLst/>
              </a:rPr>
              <a:t>. Může se ovšem stát, že někdy </a:t>
            </a:r>
            <a:r>
              <a:rPr lang="cs-CZ" dirty="0" err="1" smtClean="0">
                <a:effectLst/>
              </a:rPr>
              <a:t>greenmailisté</a:t>
            </a:r>
            <a:r>
              <a:rPr lang="cs-CZ" dirty="0" smtClean="0">
                <a:effectLst/>
              </a:rPr>
              <a:t> zákon překročí a </a:t>
            </a:r>
            <a:r>
              <a:rPr lang="cs-CZ" dirty="0" err="1" smtClean="0">
                <a:effectLst/>
              </a:rPr>
              <a:t>greenmailing</a:t>
            </a:r>
            <a:r>
              <a:rPr lang="cs-CZ" dirty="0" smtClean="0">
                <a:effectLst/>
              </a:rPr>
              <a:t> se mění v klasické (a trestné) vydírání.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effectLst/>
              </a:rPr>
              <a:t> Zdroj: </a:t>
            </a:r>
            <a:r>
              <a:rPr lang="cs-CZ" dirty="0" smtClean="0">
                <a:effectLst/>
                <a:hlinkClick r:id="rId3"/>
              </a:rPr>
              <a:t>https://www.penize.cz/podnikani/16482-tajemne-slovo-greenmailing</a:t>
            </a:r>
            <a:endParaRPr lang="cs-CZ" dirty="0" smtClean="0">
              <a:effectLst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E669-1A46-4403-B1A1-33E1F79652B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13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30.10.2023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30.10.2023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30.10.2023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30.10.2023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30.10.2023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30.10.2023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30.10.2023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30.10.2023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30.10.2023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30.10.2023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5909-D77D-4D48-9B0B-C1EF9CDAE5B0}" type="datetimeFigureOut">
              <a:rPr lang="cs-CZ" smtClean="0"/>
              <a:pPr/>
              <a:t>30.10.2023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45909-D77D-4D48-9B0B-C1EF9CDAE5B0}" type="datetimeFigureOut">
              <a:rPr lang="cs-CZ" smtClean="0"/>
              <a:pPr/>
              <a:t>30.10.2023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8C1FC-09A1-4EA0-88C8-7E54261CA33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Javor_B%C3%BCrger%C5%AFv" TargetMode="Externa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porady/1095875447-cestomanie/20132323240001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cs.wikipedia.org/wiki/%C5%A0ogun" TargetMode="External"/><Relationship Id="rId7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Seppuku" TargetMode="External"/><Relationship Id="rId5" Type="http://schemas.openxmlformats.org/officeDocument/2006/relationships/hyperlink" Target="https://cs.wikipedia.org/wiki/%C4%8Cest" TargetMode="External"/><Relationship Id="rId10" Type="http://schemas.openxmlformats.org/officeDocument/2006/relationships/hyperlink" Target="http://cs.wikipedia.org/wiki/Kimono" TargetMode="External"/><Relationship Id="rId4" Type="http://schemas.openxmlformats.org/officeDocument/2006/relationships/hyperlink" Target="http://cs.wikipedia.org/wiki/Samuraj" TargetMode="External"/><Relationship Id="rId9" Type="http://schemas.openxmlformats.org/officeDocument/2006/relationships/hyperlink" Target="http://cs.wikipedia.org/wiki/Gej%C5%A1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itypopulation.de/world/Agglomerations.html" TargetMode="External"/><Relationship Id="rId7" Type="http://schemas.openxmlformats.org/officeDocument/2006/relationships/hyperlink" Target="http://cs.wikipedia.org/wiki/Jokohama" TargetMode="External"/><Relationship Id="rId2" Type="http://schemas.openxmlformats.org/officeDocument/2006/relationships/hyperlink" Target="http://cs.wikipedia.org/wiki/Toki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Kj%C3%B3to" TargetMode="External"/><Relationship Id="rId5" Type="http://schemas.openxmlformats.org/officeDocument/2006/relationships/hyperlink" Target="http://cs.wikipedia.org/wiki/Nagoja" TargetMode="External"/><Relationship Id="rId4" Type="http://schemas.openxmlformats.org/officeDocument/2006/relationships/hyperlink" Target="http://cs.wikipedia.org/wiki/Osaka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ghtingcolors.com/B-29images/bockscar.jpg" TargetMode="External"/><Relationship Id="rId3" Type="http://schemas.openxmlformats.org/officeDocument/2006/relationships/hyperlink" Target="http://img.ihned.cz/attachment.php/840/30866840/s4CDEF7HKMNOj6PWdefgpxy01Sw29Amn/Elektrarna_Fukusima_I.jpg" TargetMode="External"/><Relationship Id="rId7" Type="http://schemas.openxmlformats.org/officeDocument/2006/relationships/hyperlink" Target="http://www.popelky.cz/text_img/650OGE.jpg" TargetMode="External"/><Relationship Id="rId2" Type="http://schemas.openxmlformats.org/officeDocument/2006/relationships/hyperlink" Target="https://encrypted-tbn3.gstatic.com/images?q=tbn:ANd9GcTw9TeK8K-MYYkT5-Bu2bHgYGuUq9u8_PZPqsnYDgYDEg8K6N9Bj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.aktualne.centrum.cz/584/15/5841562-c-1-12-fotogalerie-hirosima-atomova-bomba.jpg" TargetMode="External"/><Relationship Id="rId5" Type="http://schemas.openxmlformats.org/officeDocument/2006/relationships/hyperlink" Target="http://i.idnes.cz/09/081/gal/JB2cec48_enola.jpg" TargetMode="External"/><Relationship Id="rId4" Type="http://schemas.openxmlformats.org/officeDocument/2006/relationships/hyperlink" Target="http://www.estav.cz/gfx/we/zpr/akashi-kaikyo-bridge.jpg" TargetMode="External"/><Relationship Id="rId9" Type="http://schemas.openxmlformats.org/officeDocument/2006/relationships/hyperlink" Target="http://www.warrelics.eu/forum/military_photos/japanese-militaria/558082d1377221752-kamikaze-pilot-headband-kamikaz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cs-CZ" dirty="0" smtClean="0"/>
              <a:t>Centrální a východní Asie II</a:t>
            </a:r>
            <a:endParaRPr lang="cs-CZ" dirty="0"/>
          </a:p>
        </p:txBody>
      </p:sp>
      <p:pic>
        <p:nvPicPr>
          <p:cNvPr id="4" name="Picture 6" descr="Asia 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95" y="3573016"/>
            <a:ext cx="3228738" cy="27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6216" y="3861048"/>
            <a:ext cx="2145157" cy="2513856"/>
          </a:xfrm>
          <a:prstGeom prst="rect">
            <a:avLst/>
          </a:prstGeom>
          <a:solidFill>
            <a:srgbClr val="CC0000"/>
          </a:solidFill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28436"/>
            <a:ext cx="2145157" cy="2513856"/>
          </a:xfrm>
          <a:prstGeom prst="rect">
            <a:avLst/>
          </a:prstGeom>
          <a:solidFill>
            <a:srgbClr val="CC0000"/>
          </a:solidFill>
        </p:spPr>
      </p:pic>
      <p:sp>
        <p:nvSpPr>
          <p:cNvPr id="7" name="TextovéPole 6"/>
          <p:cNvSpPr txBox="1"/>
          <p:nvPr/>
        </p:nvSpPr>
        <p:spPr>
          <a:xfrm>
            <a:off x="3275856" y="1412776"/>
            <a:ext cx="1950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Japonsko</a:t>
            </a:r>
            <a:endParaRPr lang="cs-CZ" sz="3600" b="1" dirty="0"/>
          </a:p>
        </p:txBody>
      </p:sp>
      <p:pic>
        <p:nvPicPr>
          <p:cNvPr id="8" name="Picture 2" descr="Japonská vlaj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060848"/>
            <a:ext cx="2520280" cy="1587754"/>
          </a:xfrm>
          <a:prstGeom prst="rect">
            <a:avLst/>
          </a:prstGeom>
          <a:noFill/>
        </p:spPr>
      </p:pic>
      <p:sp>
        <p:nvSpPr>
          <p:cNvPr id="9" name="Osmiúhelník 8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6390834"/>
            <a:ext cx="211529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Učebnice str. 48 - 49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340768"/>
            <a:ext cx="7745505" cy="254880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Nejvíce rozvinutá námořní doprava</a:t>
            </a:r>
          </a:p>
          <a:p>
            <a:r>
              <a:rPr lang="cs-CZ" dirty="0" smtClean="0"/>
              <a:t>Největší přístavy: Kóbe, </a:t>
            </a:r>
            <a:r>
              <a:rPr lang="cs-CZ" dirty="0" err="1" smtClean="0"/>
              <a:t>Chiba</a:t>
            </a:r>
            <a:r>
              <a:rPr lang="cs-CZ" dirty="0" smtClean="0"/>
              <a:t>, Nagoja</a:t>
            </a:r>
          </a:p>
          <a:p>
            <a:r>
              <a:rPr lang="cs-CZ" dirty="0" smtClean="0"/>
              <a:t>Kvalitní silniční a dálniční síť</a:t>
            </a:r>
          </a:p>
          <a:p>
            <a:r>
              <a:rPr lang="cs-CZ" dirty="0" smtClean="0"/>
              <a:t>Vysokorychlostní železniční doprava (</a:t>
            </a:r>
            <a:r>
              <a:rPr lang="cs-CZ" dirty="0" err="1" smtClean="0"/>
              <a:t>Hikari</a:t>
            </a:r>
            <a:r>
              <a:rPr lang="cs-CZ" dirty="0" smtClean="0"/>
              <a:t>)</a:t>
            </a:r>
          </a:p>
          <a:p>
            <a:r>
              <a:rPr lang="cs-CZ" dirty="0" smtClean="0"/>
              <a:t>Výkonná letecká doprava (</a:t>
            </a:r>
            <a:r>
              <a:rPr lang="cs-CZ" dirty="0" err="1" smtClean="0"/>
              <a:t>Heneda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pic>
        <p:nvPicPr>
          <p:cNvPr id="26626" name="Picture 2" descr="C:\Users\Petra\AppData\Local\Microsoft\Windows\Temporary Internet Files\Content.IE5\NPCX2PIO\MC90041186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68" y="4579496"/>
            <a:ext cx="2088232" cy="204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smiúhelník 4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10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2276872"/>
            <a:ext cx="8352928" cy="211675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Japonsko se podílelo na rozpoutání 2.světové války, utrpělo drtivou porážku, byla mu odebrána území.</a:t>
            </a:r>
          </a:p>
          <a:p>
            <a:pPr algn="just"/>
            <a:r>
              <a:rPr lang="cs-CZ" dirty="0" smtClean="0"/>
              <a:t>Japonci požadují navrácení 4 Kurilských ostrovů, které považují za své historické území. Rusové navrácení ostrovů odmítají. Spor není do dnešní doby vyřešen.</a:t>
            </a:r>
            <a:endParaRPr lang="cs-CZ" dirty="0"/>
          </a:p>
        </p:txBody>
      </p:sp>
      <p:pic>
        <p:nvPicPr>
          <p:cNvPr id="27650" name="Picture 2" descr="C:\Users\Petra\AppData\Local\Microsoft\Windows\Temporary Internet Files\Content.IE5\UQ0VD2E9\MC9003119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7061"/>
            <a:ext cx="3438931" cy="143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Petra\AppData\Local\Microsoft\Windows\Temporary Internet Files\Content.IE5\ZJFST89Y\MC900053962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2014858" cy="197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smiúhelník 4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11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warrelics.eu/forum/military_photos/japanese-militaria/558082d1377221752-kamikaze-pilot-headband-kamika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825461"/>
            <a:ext cx="5112568" cy="5591871"/>
          </a:xfrm>
          <a:prstGeom prst="rect">
            <a:avLst/>
          </a:prstGeom>
          <a:noFill/>
        </p:spPr>
      </p:pic>
      <p:sp>
        <p:nvSpPr>
          <p:cNvPr id="5" name="Obdélníkový popisek 4"/>
          <p:cNvSpPr/>
          <p:nvPr/>
        </p:nvSpPr>
        <p:spPr>
          <a:xfrm>
            <a:off x="0" y="5517232"/>
            <a:ext cx="3851920" cy="612648"/>
          </a:xfrm>
          <a:prstGeom prst="wedgeRectCallout">
            <a:avLst>
              <a:gd name="adj1" fmla="val 66008"/>
              <a:gd name="adj2" fmla="val -1516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Český překlad  japonského názvu  pro tyto muže znamená „</a:t>
            </a:r>
            <a:r>
              <a:rPr lang="cs-CZ" b="1" i="1" dirty="0" smtClean="0">
                <a:solidFill>
                  <a:schemeClr val="tx1"/>
                </a:solidFill>
              </a:rPr>
              <a:t>božský vítr.“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Obdélníkový popisek 5"/>
          <p:cNvSpPr/>
          <p:nvPr/>
        </p:nvSpPr>
        <p:spPr>
          <a:xfrm>
            <a:off x="0" y="1052736"/>
            <a:ext cx="3096344" cy="1152128"/>
          </a:xfrm>
          <a:prstGeom prst="wedgeRectCallout">
            <a:avLst>
              <a:gd name="adj1" fmla="val 73540"/>
              <a:gd name="adj2" fmla="val 590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I. Jak se říkalo těmto japonským letcům ?</a:t>
            </a:r>
          </a:p>
          <a:p>
            <a:pPr algn="ctr"/>
            <a:r>
              <a:rPr lang="cs-CZ" b="1" dirty="0" smtClean="0"/>
              <a:t>II. Co  bylo jejich úkolem?   </a:t>
            </a:r>
            <a:endParaRPr lang="cs-CZ" b="1" dirty="0"/>
          </a:p>
        </p:txBody>
      </p:sp>
      <p:sp>
        <p:nvSpPr>
          <p:cNvPr id="7" name="Osmiúhelník 6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12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5/5d/Kamakura_Budda_Daibutsu_front_1885.jpg/220px-Kamakura_Budda_Daibutsu_front_1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0"/>
            <a:ext cx="4896544" cy="6925970"/>
          </a:xfrm>
          <a:prstGeom prst="rect">
            <a:avLst/>
          </a:prstGeom>
          <a:noFill/>
        </p:spPr>
      </p:pic>
      <p:sp>
        <p:nvSpPr>
          <p:cNvPr id="6" name="Obdélníkový popisek 5"/>
          <p:cNvSpPr/>
          <p:nvPr/>
        </p:nvSpPr>
        <p:spPr>
          <a:xfrm>
            <a:off x="201434" y="692696"/>
            <a:ext cx="3563888" cy="1377352"/>
          </a:xfrm>
          <a:prstGeom prst="wedgeRectCallout">
            <a:avLst>
              <a:gd name="adj1" fmla="val 98231"/>
              <a:gd name="adj2" fmla="val 801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I. Koho  zobrazuje socha?</a:t>
            </a:r>
          </a:p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II. Kterým směrem od Tokia, leží </a:t>
            </a:r>
            <a:r>
              <a:rPr lang="cs-CZ" sz="2400" b="1" dirty="0" err="1" smtClean="0">
                <a:solidFill>
                  <a:schemeClr val="bg1"/>
                </a:solidFill>
              </a:rPr>
              <a:t>Kamakura</a:t>
            </a:r>
            <a:r>
              <a:rPr lang="cs-CZ" sz="2400" b="1" dirty="0" smtClean="0">
                <a:solidFill>
                  <a:schemeClr val="bg1"/>
                </a:solidFill>
              </a:rPr>
              <a:t> ? 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1403648" y="6165304"/>
            <a:ext cx="2232248" cy="612648"/>
          </a:xfrm>
          <a:prstGeom prst="wedgeRectCallout">
            <a:avLst>
              <a:gd name="adj1" fmla="val 81096"/>
              <a:gd name="adj2" fmla="val -283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….. v </a:t>
            </a:r>
            <a:r>
              <a:rPr lang="cs-CZ" sz="2400" b="1" dirty="0" err="1" smtClean="0">
                <a:solidFill>
                  <a:schemeClr val="tx1"/>
                </a:solidFill>
              </a:rPr>
              <a:t>Kamakuře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8" name="Osmiúhelník 7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13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6/66/Shitennoji_-_pag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60440" cy="6858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995936" y="692696"/>
            <a:ext cx="5148064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I. Pojmenuj tento typ stavby a vyhledej informace  o  místu pravděpodobného vzniku těchto staveb.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II. K čemu  v  Japonsku nejčastěji tyto stavby slouží ?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Soubor:BonsaiTridentMa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348880"/>
            <a:ext cx="4644008" cy="295232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283968" y="6237312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cs-CZ" b="1" dirty="0" smtClean="0">
                <a:hlinkClick r:id="rId5" tooltip="Javor Bürgerův"/>
              </a:rPr>
              <a:t>…….</a:t>
            </a:r>
            <a:r>
              <a:rPr lang="cs-CZ" b="1" dirty="0" smtClean="0"/>
              <a:t> -javor s kořeny obrůstajícími kámen</a:t>
            </a:r>
            <a:endParaRPr lang="cs-CZ" b="1" dirty="0"/>
          </a:p>
        </p:txBody>
      </p:sp>
      <p:sp>
        <p:nvSpPr>
          <p:cNvPr id="9" name="Obdélníkový popisek 8"/>
          <p:cNvSpPr/>
          <p:nvPr/>
        </p:nvSpPr>
        <p:spPr>
          <a:xfrm>
            <a:off x="4427984" y="5517232"/>
            <a:ext cx="4464496" cy="612648"/>
          </a:xfrm>
          <a:prstGeom prst="wedgeRectCallout">
            <a:avLst>
              <a:gd name="adj1" fmla="val 12602"/>
              <a:gd name="adj2" fmla="val -867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Pojmenuj tento typ  úpravy vzhledu rostlin a 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zjisti, z které země nejspíše pochází.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Osmiúhelník 9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14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oubor:Seikantunnel - Tsugaru street det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25" y="332656"/>
            <a:ext cx="5667375" cy="3971925"/>
          </a:xfrm>
          <a:prstGeom prst="rect">
            <a:avLst/>
          </a:prstGeom>
          <a:noFill/>
        </p:spPr>
      </p:pic>
      <p:pic>
        <p:nvPicPr>
          <p:cNvPr id="27652" name="Picture 4" descr="Soubor:Seikan Tunnel Entrance Honshu 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4283968" cy="2636912"/>
          </a:xfrm>
          <a:prstGeom prst="rect">
            <a:avLst/>
          </a:prstGeom>
          <a:noFill/>
        </p:spPr>
      </p:pic>
      <p:sp>
        <p:nvSpPr>
          <p:cNvPr id="11" name="Šipka doleva 10"/>
          <p:cNvSpPr/>
          <p:nvPr/>
        </p:nvSpPr>
        <p:spPr>
          <a:xfrm rot="19614426">
            <a:off x="1992698" y="4346949"/>
            <a:ext cx="5502200" cy="9964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30137" y="735213"/>
            <a:ext cx="3165354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Co zachycují tyto obrázky?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II. Čím je objekt unikátní ?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III. Pojmenuj ostrovy  označené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   jako A </a:t>
            </a:r>
            <a:r>
              <a:rPr lang="cs-CZ" b="1" dirty="0" err="1" smtClean="0">
                <a:solidFill>
                  <a:schemeClr val="bg1"/>
                </a:solidFill>
              </a:rPr>
              <a:t>a</a:t>
            </a:r>
            <a:r>
              <a:rPr lang="cs-CZ" b="1" dirty="0" smtClean="0">
                <a:solidFill>
                  <a:schemeClr val="bg1"/>
                </a:solidFill>
              </a:rPr>
              <a:t> B.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Vývojový diagram: spojka 5"/>
          <p:cNvSpPr/>
          <p:nvPr/>
        </p:nvSpPr>
        <p:spPr>
          <a:xfrm>
            <a:off x="6804248" y="1124744"/>
            <a:ext cx="28803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Vývojový diagram: spojka 6"/>
          <p:cNvSpPr/>
          <p:nvPr/>
        </p:nvSpPr>
        <p:spPr>
          <a:xfrm>
            <a:off x="7020272" y="3212976"/>
            <a:ext cx="288032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B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Osmiúhelník 7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15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428231" cy="274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Soubor:Fukushima I by Digital Glo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068960"/>
            <a:ext cx="6611888" cy="3565030"/>
          </a:xfrm>
          <a:prstGeom prst="rect">
            <a:avLst/>
          </a:prstGeom>
          <a:noFill/>
        </p:spPr>
      </p:pic>
      <p:sp>
        <p:nvSpPr>
          <p:cNvPr id="5" name="Obdélníkový popisek 4"/>
          <p:cNvSpPr/>
          <p:nvPr/>
        </p:nvSpPr>
        <p:spPr>
          <a:xfrm>
            <a:off x="0" y="2924944"/>
            <a:ext cx="2520280" cy="900680"/>
          </a:xfrm>
          <a:prstGeom prst="wedgeRectCallout">
            <a:avLst>
              <a:gd name="adj1" fmla="val 131917"/>
              <a:gd name="adj2" fmla="val 4979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.......šima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Satelitní pohled z 16. března 2011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92696"/>
            <a:ext cx="5364088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Co  zachycuje satelitní snímek?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II. Urči  pomocí souřadnic polohu zobrazeného objektu.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III. S jakou živelnou událostí byla spojena zobrazená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     událost?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IV. Jaké důsledky měla tato událost na energetiku  Německa a dalších zemí?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Šipka nahoru 6"/>
          <p:cNvSpPr/>
          <p:nvPr/>
        </p:nvSpPr>
        <p:spPr>
          <a:xfrm>
            <a:off x="8172400" y="2636912"/>
            <a:ext cx="484632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smiúhelník 7"/>
          <p:cNvSpPr/>
          <p:nvPr/>
        </p:nvSpPr>
        <p:spPr>
          <a:xfrm>
            <a:off x="8229600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16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st Akaši Kaikj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5094906" cy="324036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23528" y="4365104"/>
            <a:ext cx="288032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 err="1" smtClean="0"/>
              <a:t>Akaši</a:t>
            </a:r>
            <a:r>
              <a:rPr lang="cs-CZ" b="1" dirty="0" smtClean="0"/>
              <a:t> </a:t>
            </a:r>
            <a:r>
              <a:rPr lang="cs-CZ" b="1" dirty="0" err="1" smtClean="0"/>
              <a:t>Kaikjó</a:t>
            </a:r>
            <a:r>
              <a:rPr lang="cs-CZ" b="1" dirty="0" smtClean="0"/>
              <a:t> (Perlový most)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88640"/>
            <a:ext cx="7373172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1. O tomto mostu najdete informace ve vyhledávači. Vyhledejte je a zapište.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2. Co mají tyto informace dokladovat o Japonsku?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Osmiúhelník 5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17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.idnes.cz/09/081/gal/JB2cec48_en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84984"/>
            <a:ext cx="4381500" cy="3209926"/>
          </a:xfrm>
          <a:prstGeom prst="rect">
            <a:avLst/>
          </a:prstGeom>
          <a:noFill/>
        </p:spPr>
      </p:pic>
      <p:pic>
        <p:nvPicPr>
          <p:cNvPr id="31748" name="Picture 4" descr="http://img.aktualne.centrum.cz/584/15/5841562-c-1-12-fotogalerie-hirosima-atomova-bom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6"/>
            <a:ext cx="4714875" cy="24384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0" y="476672"/>
            <a:ext cx="4067944" cy="18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Najdi a zapiš pravdivý příběh, ve kterém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jsou zahrnuty tyto  údaje :</a:t>
            </a:r>
          </a:p>
          <a:p>
            <a:pPr algn="ctr"/>
            <a:endParaRPr lang="cs-CZ" b="1" dirty="0" smtClean="0">
              <a:solidFill>
                <a:schemeClr val="bg1"/>
              </a:solidFill>
            </a:endParaRP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6.8.1945 -  </a:t>
            </a:r>
            <a:r>
              <a:rPr lang="cs-CZ" b="1" dirty="0" err="1" smtClean="0">
                <a:solidFill>
                  <a:schemeClr val="bg1"/>
                </a:solidFill>
              </a:rPr>
              <a:t>Enola</a:t>
            </a:r>
            <a:r>
              <a:rPr lang="cs-CZ" b="1" dirty="0" smtClean="0">
                <a:solidFill>
                  <a:schemeClr val="bg1"/>
                </a:solidFill>
              </a:rPr>
              <a:t> Gay  - </a:t>
            </a:r>
            <a:r>
              <a:rPr lang="cs-CZ" b="1" dirty="0" err="1" smtClean="0">
                <a:solidFill>
                  <a:schemeClr val="bg1"/>
                </a:solidFill>
              </a:rPr>
              <a:t>Little</a:t>
            </a:r>
            <a:r>
              <a:rPr lang="cs-CZ" b="1" dirty="0" smtClean="0">
                <a:solidFill>
                  <a:schemeClr val="bg1"/>
                </a:solidFill>
              </a:rPr>
              <a:t> Boy (Chlapeček)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611560" y="5733256"/>
            <a:ext cx="2376264" cy="612648"/>
          </a:xfrm>
          <a:prstGeom prst="wedgeRectCallout">
            <a:avLst>
              <a:gd name="adj1" fmla="val 105079"/>
              <a:gd name="adj2" fmla="val -1484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Nápověda 1.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8" name="Obdélníkový popisek 7"/>
          <p:cNvSpPr/>
          <p:nvPr/>
        </p:nvSpPr>
        <p:spPr>
          <a:xfrm>
            <a:off x="251520" y="3645024"/>
            <a:ext cx="2304256" cy="612648"/>
          </a:xfrm>
          <a:prstGeom prst="wedgeRectCallout">
            <a:avLst>
              <a:gd name="adj1" fmla="val 129100"/>
              <a:gd name="adj2" fmla="val -2457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Nápověda 2.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Osmiúhelník 8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18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popelky.cz/text_img/650O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4067944" cy="3029720"/>
          </a:xfrm>
          <a:prstGeom prst="rect">
            <a:avLst/>
          </a:prstGeom>
          <a:noFill/>
        </p:spPr>
      </p:pic>
      <p:pic>
        <p:nvPicPr>
          <p:cNvPr id="32772" name="Picture 4" descr="http://www.fightingcolors.com/B-29images/bocks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3429000" cy="3162301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67544" y="332656"/>
            <a:ext cx="4536504" cy="1440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Najdi a zapiš pravdivý příběh, ve kterém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jsou zahrnuty tyto  údaje : 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9.8.1945 –</a:t>
            </a:r>
            <a:r>
              <a:rPr lang="cs-CZ" sz="2000" b="1" dirty="0" err="1" smtClean="0">
                <a:solidFill>
                  <a:schemeClr val="bg1"/>
                </a:solidFill>
              </a:rPr>
              <a:t>Fat</a:t>
            </a:r>
            <a:r>
              <a:rPr lang="cs-CZ" sz="2000" b="1" dirty="0" smtClean="0">
                <a:solidFill>
                  <a:schemeClr val="bg1"/>
                </a:solidFill>
              </a:rPr>
              <a:t> Man –</a:t>
            </a:r>
            <a:r>
              <a:rPr lang="cs-CZ" sz="2000" b="1" dirty="0" err="1" smtClean="0">
                <a:solidFill>
                  <a:schemeClr val="bg1"/>
                </a:solidFill>
              </a:rPr>
              <a:t>Bock</a:t>
            </a:r>
            <a:r>
              <a:rPr lang="cs-CZ" sz="2000" b="1" dirty="0" smtClean="0">
                <a:solidFill>
                  <a:schemeClr val="bg1"/>
                </a:solidFill>
              </a:rPr>
              <a:t>‘s  Car</a:t>
            </a:r>
          </a:p>
        </p:txBody>
      </p:sp>
      <p:sp>
        <p:nvSpPr>
          <p:cNvPr id="5" name="Obdélníkový popisek 4"/>
          <p:cNvSpPr/>
          <p:nvPr/>
        </p:nvSpPr>
        <p:spPr>
          <a:xfrm>
            <a:off x="683568" y="5157192"/>
            <a:ext cx="2664296" cy="612648"/>
          </a:xfrm>
          <a:prstGeom prst="wedgeRectCallout">
            <a:avLst>
              <a:gd name="adj1" fmla="val 125375"/>
              <a:gd name="adj2" fmla="val -153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Nápověda 1.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6" name="Obdélníkový popisek 5"/>
          <p:cNvSpPr/>
          <p:nvPr/>
        </p:nvSpPr>
        <p:spPr>
          <a:xfrm>
            <a:off x="1115616" y="2924944"/>
            <a:ext cx="2592288" cy="612648"/>
          </a:xfrm>
          <a:prstGeom prst="wedgeRectCallout">
            <a:avLst>
              <a:gd name="adj1" fmla="val 114895"/>
              <a:gd name="adj2" fmla="val -1419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Nápověda 2.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Osmiúhelník 6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19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gojapango.com/travel/images/japan_map_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51" y="116632"/>
            <a:ext cx="5472608" cy="68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tsukushima_Miyaji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859" y="0"/>
            <a:ext cx="5508104" cy="461662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5805264"/>
            <a:ext cx="4094775" cy="523220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Země vycházejícího slunce</a:t>
            </a:r>
            <a:endParaRPr lang="cs-CZ" sz="2800" b="1" dirty="0"/>
          </a:p>
        </p:txBody>
      </p:sp>
      <p:sp>
        <p:nvSpPr>
          <p:cNvPr id="5" name="Osmiúhelník 4"/>
          <p:cNvSpPr/>
          <p:nvPr/>
        </p:nvSpPr>
        <p:spPr>
          <a:xfrm>
            <a:off x="5724128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2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25759" y="4758898"/>
            <a:ext cx="3843255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hlinkClick r:id="rId4"/>
              </a:rPr>
              <a:t>https://www.ceskatelevize.cz/porady/1095875447-cestomanie/201323232400010</a:t>
            </a:r>
            <a:r>
              <a:rPr lang="cs-CZ" sz="1400" dirty="0" smtClean="0">
                <a:hlinkClick r:id="rId4"/>
              </a:rPr>
              <a:t>/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819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ponské vzory na tetování členů jaku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6087" r="20744" b="-6087"/>
          <a:stretch/>
        </p:blipFill>
        <p:spPr bwMode="auto">
          <a:xfrm>
            <a:off x="179194" y="3950349"/>
            <a:ext cx="1728193" cy="17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344840" y="4440024"/>
            <a:ext cx="1641673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dirty="0" err="1">
                <a:solidFill>
                  <a:srgbClr val="CD0031"/>
                </a:solidFill>
                <a:latin typeface="Open Sans"/>
              </a:rPr>
              <a:t>Jakuza</a:t>
            </a:r>
            <a:r>
              <a:rPr lang="cs-CZ" sz="1400" dirty="0">
                <a:solidFill>
                  <a:srgbClr val="CD0031"/>
                </a:solidFill>
                <a:latin typeface="Open Sans"/>
              </a:rPr>
              <a:t> a tetování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166696" y="5688449"/>
            <a:ext cx="8820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111111"/>
                </a:solidFill>
                <a:latin typeface="Open Sans"/>
              </a:rPr>
              <a:t>Každý jistě slyšel, že členové </a:t>
            </a:r>
            <a:r>
              <a:rPr lang="cs-CZ" sz="1400" dirty="0" err="1">
                <a:solidFill>
                  <a:srgbClr val="111111"/>
                </a:solidFill>
                <a:latin typeface="Open Sans"/>
              </a:rPr>
              <a:t>jakuzy</a:t>
            </a:r>
            <a:r>
              <a:rPr lang="cs-CZ" sz="1400" dirty="0">
                <a:solidFill>
                  <a:srgbClr val="111111"/>
                </a:solidFill>
                <a:latin typeface="Open Sans"/>
              </a:rPr>
              <a:t> jsou drsní </a:t>
            </a:r>
            <a:r>
              <a:rPr lang="cs-CZ" sz="1400" b="1" dirty="0">
                <a:solidFill>
                  <a:srgbClr val="111111"/>
                </a:solidFill>
                <a:latin typeface="Open Sans"/>
              </a:rPr>
              <a:t>muži potetovaní od hlavy až k patě</a:t>
            </a:r>
            <a:r>
              <a:rPr lang="cs-CZ" sz="1400" dirty="0">
                <a:solidFill>
                  <a:srgbClr val="111111"/>
                </a:solidFill>
                <a:latin typeface="Open Sans"/>
              </a:rPr>
              <a:t>, ale na první pohled je </a:t>
            </a:r>
            <a:r>
              <a:rPr lang="cs-CZ" sz="1400" b="1" dirty="0">
                <a:solidFill>
                  <a:srgbClr val="111111"/>
                </a:solidFill>
                <a:latin typeface="Open Sans"/>
              </a:rPr>
              <a:t>nejspíše nepoznáte</a:t>
            </a:r>
            <a:r>
              <a:rPr lang="cs-CZ" sz="1400" dirty="0">
                <a:solidFill>
                  <a:srgbClr val="111111"/>
                </a:solidFill>
                <a:latin typeface="Open Sans"/>
              </a:rPr>
              <a:t>. Svá dokonalá tetování totiž pečlivě schovávají před zraky veřejnosti pod drahými obleky. Samotná tetování členů </a:t>
            </a:r>
            <a:r>
              <a:rPr lang="cs-CZ" sz="1400" dirty="0" err="1">
                <a:solidFill>
                  <a:srgbClr val="111111"/>
                </a:solidFill>
                <a:latin typeface="Open Sans"/>
              </a:rPr>
              <a:t>jakuzy</a:t>
            </a:r>
            <a:r>
              <a:rPr lang="cs-CZ" sz="1400" dirty="0">
                <a:solidFill>
                  <a:srgbClr val="111111"/>
                </a:solidFill>
                <a:latin typeface="Open Sans"/>
              </a:rPr>
              <a:t> nejsou jen pouhou ozdobou, ale dají se podle nich</a:t>
            </a:r>
            <a:r>
              <a:rPr lang="cs-CZ" sz="1400" b="1" dirty="0">
                <a:solidFill>
                  <a:srgbClr val="111111"/>
                </a:solidFill>
                <a:latin typeface="Open Sans"/>
              </a:rPr>
              <a:t> poznat zásluhy</a:t>
            </a:r>
            <a:r>
              <a:rPr lang="cs-CZ" sz="1400" dirty="0">
                <a:solidFill>
                  <a:srgbClr val="111111"/>
                </a:solidFill>
                <a:latin typeface="Open Sans"/>
              </a:rPr>
              <a:t>, </a:t>
            </a:r>
            <a:r>
              <a:rPr lang="cs-CZ" sz="1400" b="1" dirty="0">
                <a:solidFill>
                  <a:srgbClr val="111111"/>
                </a:solidFill>
                <a:latin typeface="Open Sans"/>
              </a:rPr>
              <a:t>počet zabitých</a:t>
            </a:r>
            <a:r>
              <a:rPr lang="cs-CZ" sz="1400" dirty="0">
                <a:solidFill>
                  <a:srgbClr val="111111"/>
                </a:solidFill>
                <a:latin typeface="Open Sans"/>
              </a:rPr>
              <a:t> nebo </a:t>
            </a:r>
            <a:r>
              <a:rPr lang="cs-CZ" sz="1400" b="1" dirty="0">
                <a:solidFill>
                  <a:srgbClr val="111111"/>
                </a:solidFill>
                <a:latin typeface="Open Sans"/>
              </a:rPr>
              <a:t>postavení</a:t>
            </a:r>
            <a:r>
              <a:rPr lang="cs-CZ" sz="1400" dirty="0">
                <a:solidFill>
                  <a:srgbClr val="111111"/>
                </a:solidFill>
                <a:latin typeface="Open Sans"/>
              </a:rPr>
              <a:t>, kterého člen </a:t>
            </a:r>
            <a:r>
              <a:rPr lang="cs-CZ" sz="1400" dirty="0" err="1">
                <a:solidFill>
                  <a:srgbClr val="111111"/>
                </a:solidFill>
                <a:latin typeface="Open Sans"/>
              </a:rPr>
              <a:t>jakuzy</a:t>
            </a:r>
            <a:r>
              <a:rPr lang="cs-CZ" sz="1400" dirty="0">
                <a:solidFill>
                  <a:srgbClr val="111111"/>
                </a:solidFill>
                <a:latin typeface="Open Sans"/>
              </a:rPr>
              <a:t> dosáhl. Původně bylo tetování prováděno </a:t>
            </a:r>
            <a:r>
              <a:rPr lang="cs-CZ" sz="1400" b="1" dirty="0">
                <a:solidFill>
                  <a:srgbClr val="111111"/>
                </a:solidFill>
                <a:latin typeface="Open Sans"/>
              </a:rPr>
              <a:t>bolestivou a časově velice náročnou metodou</a:t>
            </a:r>
            <a:r>
              <a:rPr lang="cs-CZ" sz="1400" dirty="0">
                <a:solidFill>
                  <a:srgbClr val="111111"/>
                </a:solidFill>
                <a:latin typeface="Open Sans"/>
              </a:rPr>
              <a:t>, pomocí </a:t>
            </a:r>
            <a:r>
              <a:rPr lang="cs-CZ" sz="1400" b="1" dirty="0">
                <a:solidFill>
                  <a:srgbClr val="111111"/>
                </a:solidFill>
                <a:latin typeface="Open Sans"/>
              </a:rPr>
              <a:t>bambusového </a:t>
            </a:r>
            <a:r>
              <a:rPr lang="cs-CZ" sz="1400" b="1" dirty="0" smtClean="0">
                <a:solidFill>
                  <a:srgbClr val="111111"/>
                </a:solidFill>
                <a:latin typeface="Open Sans"/>
              </a:rPr>
              <a:t>trnu.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42002" y="280140"/>
            <a:ext cx="200567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Open Sans"/>
              </a:rPr>
              <a:t>Co je to </a:t>
            </a:r>
            <a:r>
              <a:rPr lang="cs-CZ" b="1" dirty="0" err="1" smtClean="0">
                <a:latin typeface="Open Sans"/>
              </a:rPr>
              <a:t>jakuza</a:t>
            </a:r>
            <a:r>
              <a:rPr lang="cs-CZ" b="1" dirty="0" smtClean="0">
                <a:latin typeface="Open Sans"/>
              </a:rPr>
              <a:t> ?</a:t>
            </a:r>
            <a:endParaRPr lang="cs-CZ" b="1" dirty="0"/>
          </a:p>
        </p:txBody>
      </p:sp>
      <p:pic>
        <p:nvPicPr>
          <p:cNvPr id="1028" name="Picture 4" descr="Jakuza a zbraně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23157"/>
            <a:ext cx="2683635" cy="178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512" y="757160"/>
            <a:ext cx="8721339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111111"/>
                </a:solidFill>
                <a:latin typeface="Open Sans"/>
              </a:rPr>
              <a:t>Zločinecká organizace s </a:t>
            </a:r>
            <a:r>
              <a:rPr lang="cs-CZ" b="1" dirty="0">
                <a:solidFill>
                  <a:srgbClr val="111111"/>
                </a:solidFill>
                <a:latin typeface="Open Sans"/>
              </a:rPr>
              <a:t>vysoce propracovaným systémem hierarchie</a:t>
            </a:r>
            <a:r>
              <a:rPr lang="cs-CZ" dirty="0">
                <a:solidFill>
                  <a:srgbClr val="111111"/>
                </a:solidFill>
                <a:latin typeface="Open Sans"/>
              </a:rPr>
              <a:t> s počtem členů </a:t>
            </a:r>
            <a:r>
              <a:rPr lang="cs-CZ" b="1" dirty="0">
                <a:solidFill>
                  <a:srgbClr val="111111"/>
                </a:solidFill>
                <a:latin typeface="Open Sans"/>
              </a:rPr>
              <a:t>100 až 150 tisíc</a:t>
            </a:r>
            <a:r>
              <a:rPr lang="cs-CZ" dirty="0">
                <a:solidFill>
                  <a:srgbClr val="111111"/>
                </a:solidFill>
                <a:latin typeface="Open Sans"/>
              </a:rPr>
              <a:t>, kde v čele každého klanu stojí nejvyšší </a:t>
            </a:r>
            <a:r>
              <a:rPr lang="cs-CZ" b="1" dirty="0" err="1">
                <a:solidFill>
                  <a:srgbClr val="111111"/>
                </a:solidFill>
                <a:latin typeface="Open Sans"/>
              </a:rPr>
              <a:t>ojabun</a:t>
            </a:r>
            <a:r>
              <a:rPr lang="cs-CZ" b="1" dirty="0">
                <a:solidFill>
                  <a:srgbClr val="111111"/>
                </a:solidFill>
                <a:latin typeface="Open Sans"/>
              </a:rPr>
              <a:t> (otec)</a:t>
            </a:r>
            <a:r>
              <a:rPr lang="cs-CZ" dirty="0">
                <a:solidFill>
                  <a:srgbClr val="111111"/>
                </a:solidFill>
                <a:latin typeface="Open Sans"/>
              </a:rPr>
              <a:t>.</a:t>
            </a:r>
            <a:endParaRPr lang="cs-CZ" dirty="0"/>
          </a:p>
        </p:txBody>
      </p:sp>
      <p:sp>
        <p:nvSpPr>
          <p:cNvPr id="8" name="Osmiúhelník 7"/>
          <p:cNvSpPr/>
          <p:nvPr/>
        </p:nvSpPr>
        <p:spPr>
          <a:xfrm>
            <a:off x="8100392" y="0"/>
            <a:ext cx="842392" cy="75716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20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08221" y="3078833"/>
            <a:ext cx="8742945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111111"/>
                </a:solidFill>
                <a:latin typeface="Open Sans"/>
              </a:rPr>
              <a:t>Prostředí </a:t>
            </a:r>
            <a:r>
              <a:rPr lang="cs-CZ" sz="1600" dirty="0" err="1">
                <a:solidFill>
                  <a:srgbClr val="111111"/>
                </a:solidFill>
                <a:latin typeface="Open Sans"/>
              </a:rPr>
              <a:t>jakuzy</a:t>
            </a:r>
            <a:r>
              <a:rPr lang="cs-CZ" sz="1600" dirty="0">
                <a:solidFill>
                  <a:srgbClr val="111111"/>
                </a:solidFill>
                <a:latin typeface="Open Sans"/>
              </a:rPr>
              <a:t> je silně provázáno rodinnými vazbami a ctí tak </a:t>
            </a:r>
            <a:r>
              <a:rPr lang="cs-CZ" sz="1600" dirty="0" smtClean="0">
                <a:solidFill>
                  <a:srgbClr val="111111"/>
                </a:solidFill>
                <a:latin typeface="Open Sans"/>
              </a:rPr>
              <a:t>hodnoty </a:t>
            </a:r>
            <a:r>
              <a:rPr lang="cs-CZ" sz="1600" dirty="0">
                <a:solidFill>
                  <a:srgbClr val="111111"/>
                </a:solidFill>
                <a:latin typeface="Open Sans"/>
              </a:rPr>
              <a:t>vyznávané většinovou japonskou společností, jako jsou hodnoty </a:t>
            </a:r>
            <a:r>
              <a:rPr lang="cs-CZ" sz="1600" b="1" dirty="0" err="1">
                <a:solidFill>
                  <a:srgbClr val="111111"/>
                </a:solidFill>
                <a:latin typeface="Open Sans"/>
              </a:rPr>
              <a:t>giri</a:t>
            </a:r>
            <a:r>
              <a:rPr lang="cs-CZ" sz="1600" b="1" dirty="0">
                <a:solidFill>
                  <a:srgbClr val="111111"/>
                </a:solidFill>
                <a:latin typeface="Open Sans"/>
              </a:rPr>
              <a:t> </a:t>
            </a:r>
            <a:r>
              <a:rPr lang="cs-CZ" sz="1600" dirty="0">
                <a:solidFill>
                  <a:srgbClr val="111111"/>
                </a:solidFill>
                <a:latin typeface="Open Sans"/>
              </a:rPr>
              <a:t>(morální povinnost pomsty) a </a:t>
            </a:r>
            <a:r>
              <a:rPr lang="cs-CZ" sz="1600" b="1" dirty="0" err="1">
                <a:solidFill>
                  <a:srgbClr val="111111"/>
                </a:solidFill>
                <a:latin typeface="Open Sans"/>
              </a:rPr>
              <a:t>nidžó</a:t>
            </a:r>
            <a:r>
              <a:rPr lang="cs-CZ" sz="1600" b="1" dirty="0">
                <a:solidFill>
                  <a:srgbClr val="111111"/>
                </a:solidFill>
                <a:latin typeface="Open Sans"/>
              </a:rPr>
              <a:t> </a:t>
            </a:r>
            <a:r>
              <a:rPr lang="cs-CZ" sz="1600" dirty="0">
                <a:solidFill>
                  <a:srgbClr val="111111"/>
                </a:solidFill>
                <a:latin typeface="Open Sans"/>
              </a:rPr>
              <a:t>(schopnost soucitu a empatie).</a:t>
            </a:r>
            <a:endParaRPr lang="cs-CZ" sz="1600" dirty="0"/>
          </a:p>
        </p:txBody>
      </p:sp>
      <p:pic>
        <p:nvPicPr>
          <p:cNvPr id="1030" name="Picture 6" descr="Jakuza, Japonsk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33" y="3951462"/>
            <a:ext cx="2390509" cy="159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38501" y="1490147"/>
            <a:ext cx="8812665" cy="156966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111111"/>
                </a:solidFill>
                <a:latin typeface="Open Sans"/>
              </a:rPr>
              <a:t>Organizace </a:t>
            </a:r>
            <a:r>
              <a:rPr lang="cs-CZ" sz="1600" dirty="0" err="1">
                <a:solidFill>
                  <a:srgbClr val="111111"/>
                </a:solidFill>
                <a:latin typeface="Open Sans"/>
              </a:rPr>
              <a:t>jakuzy</a:t>
            </a:r>
            <a:r>
              <a:rPr lang="cs-CZ" sz="1600" dirty="0">
                <a:solidFill>
                  <a:srgbClr val="111111"/>
                </a:solidFill>
                <a:latin typeface="Open Sans"/>
              </a:rPr>
              <a:t> se specializuje na </a:t>
            </a:r>
            <a:r>
              <a:rPr lang="cs-CZ" sz="1600" b="1" dirty="0">
                <a:solidFill>
                  <a:srgbClr val="111111"/>
                </a:solidFill>
                <a:latin typeface="Open Sans"/>
              </a:rPr>
              <a:t>obchod s drogami, uměleckými díly, vydírání, prostituci a moderní zločiny</a:t>
            </a:r>
            <a:r>
              <a:rPr lang="cs-CZ" sz="1600" dirty="0">
                <a:solidFill>
                  <a:srgbClr val="111111"/>
                </a:solidFill>
                <a:latin typeface="Open Sans"/>
              </a:rPr>
              <a:t>, jako je například </a:t>
            </a:r>
            <a:r>
              <a:rPr lang="cs-CZ" sz="1600" dirty="0" err="1">
                <a:solidFill>
                  <a:srgbClr val="111111"/>
                </a:solidFill>
                <a:latin typeface="Open Sans"/>
              </a:rPr>
              <a:t>greenmailing</a:t>
            </a:r>
            <a:r>
              <a:rPr lang="cs-CZ" sz="1600" dirty="0">
                <a:solidFill>
                  <a:srgbClr val="111111"/>
                </a:solidFill>
                <a:latin typeface="Open Sans"/>
              </a:rPr>
              <a:t>. Sféra vlivu </a:t>
            </a:r>
            <a:r>
              <a:rPr lang="cs-CZ" sz="1600" dirty="0" err="1">
                <a:solidFill>
                  <a:srgbClr val="111111"/>
                </a:solidFill>
                <a:latin typeface="Open Sans"/>
              </a:rPr>
              <a:t>jakuzy</a:t>
            </a:r>
            <a:r>
              <a:rPr lang="cs-CZ" sz="1600" dirty="0">
                <a:solidFill>
                  <a:srgbClr val="111111"/>
                </a:solidFill>
                <a:latin typeface="Open Sans"/>
              </a:rPr>
              <a:t> zasahuje až do </a:t>
            </a:r>
            <a:r>
              <a:rPr lang="cs-CZ" sz="1600" b="1" dirty="0">
                <a:solidFill>
                  <a:srgbClr val="111111"/>
                </a:solidFill>
                <a:latin typeface="Open Sans"/>
              </a:rPr>
              <a:t>vysoké politiky</a:t>
            </a:r>
            <a:r>
              <a:rPr lang="cs-CZ" sz="1600" dirty="0">
                <a:solidFill>
                  <a:srgbClr val="111111"/>
                </a:solidFill>
                <a:latin typeface="Open Sans"/>
              </a:rPr>
              <a:t> a najít přesné statistiky všech aktivit je nemožné.</a:t>
            </a:r>
          </a:p>
          <a:p>
            <a:r>
              <a:rPr lang="cs-CZ" sz="1600" dirty="0">
                <a:solidFill>
                  <a:srgbClr val="111111"/>
                </a:solidFill>
                <a:latin typeface="Open Sans"/>
              </a:rPr>
              <a:t>Aby </a:t>
            </a:r>
            <a:r>
              <a:rPr lang="cs-CZ" sz="1600" dirty="0" err="1">
                <a:solidFill>
                  <a:srgbClr val="111111"/>
                </a:solidFill>
                <a:latin typeface="Open Sans"/>
              </a:rPr>
              <a:t>jakuza</a:t>
            </a:r>
            <a:r>
              <a:rPr lang="cs-CZ" sz="1600" dirty="0">
                <a:solidFill>
                  <a:srgbClr val="111111"/>
                </a:solidFill>
                <a:latin typeface="Open Sans"/>
              </a:rPr>
              <a:t> nebyla vnímána pouze negativně, tak v mnoha případech </a:t>
            </a:r>
            <a:r>
              <a:rPr lang="cs-CZ" sz="1600" b="1" dirty="0">
                <a:solidFill>
                  <a:srgbClr val="111111"/>
                </a:solidFill>
                <a:latin typeface="Open Sans"/>
              </a:rPr>
              <a:t>přírodních katastrof a jiných neštěstí</a:t>
            </a:r>
            <a:r>
              <a:rPr lang="cs-CZ" sz="1600" dirty="0">
                <a:solidFill>
                  <a:srgbClr val="111111"/>
                </a:solidFill>
                <a:latin typeface="Open Sans"/>
              </a:rPr>
              <a:t> přispěchá s finanční či jinou pomocí do postižených oblastí -většinou </a:t>
            </a:r>
            <a:r>
              <a:rPr lang="cs-CZ" sz="1600" b="1" dirty="0">
                <a:solidFill>
                  <a:srgbClr val="111111"/>
                </a:solidFill>
                <a:latin typeface="Open Sans"/>
              </a:rPr>
              <a:t>dříve než vládní organizace</a:t>
            </a:r>
            <a:r>
              <a:rPr lang="cs-CZ" sz="1600" dirty="0">
                <a:solidFill>
                  <a:srgbClr val="111111"/>
                </a:solidFill>
                <a:latin typeface="Open Sans"/>
              </a:rPr>
              <a:t>.</a:t>
            </a:r>
            <a:endParaRPr lang="cs-CZ" sz="1600" b="0" i="0" dirty="0">
              <a:solidFill>
                <a:srgbClr val="11111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1433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smiúhelník 1"/>
          <p:cNvSpPr/>
          <p:nvPr/>
        </p:nvSpPr>
        <p:spPr>
          <a:xfrm>
            <a:off x="8100392" y="0"/>
            <a:ext cx="842392" cy="75716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21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upload.wikimedia.org/wikipedia/commons/thumb/0/0e/Samurai.jpg/220px-Samur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095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9513" y="4221088"/>
            <a:ext cx="20955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/>
              <a:t>Japonský samuraj ve zbroji, kolem roku 1860</a:t>
            </a:r>
            <a:endParaRPr lang="cs-CZ" sz="1400" dirty="0"/>
          </a:p>
        </p:txBody>
      </p:sp>
      <p:sp>
        <p:nvSpPr>
          <p:cNvPr id="4" name="Obdélník 3"/>
          <p:cNvSpPr/>
          <p:nvPr/>
        </p:nvSpPr>
        <p:spPr>
          <a:xfrm>
            <a:off x="2483768" y="1052736"/>
            <a:ext cx="6459016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/>
              <a:t>Moc panovníka byla "malá", protože skutečnou vládu v zemi si mezi sebe rozdělovali </a:t>
            </a:r>
            <a:r>
              <a:rPr lang="cs-CZ" sz="1400" b="1" dirty="0" err="1">
                <a:hlinkClick r:id="rId3"/>
              </a:rPr>
              <a:t>Šogunové</a:t>
            </a:r>
            <a:r>
              <a:rPr lang="cs-CZ" sz="1400" dirty="0"/>
              <a:t> šlechtické rody, které si vydražovali vlastní armádu vedenou </a:t>
            </a:r>
            <a:r>
              <a:rPr lang="cs-CZ" sz="1400" dirty="0">
                <a:hlinkClick r:id="rId4"/>
              </a:rPr>
              <a:t>Samuraji</a:t>
            </a:r>
            <a:r>
              <a:rPr lang="cs-CZ" sz="1400" dirty="0" smtClean="0">
                <a:hlinkClick r:id="rId4"/>
              </a:rPr>
              <a:t>.</a:t>
            </a:r>
            <a:r>
              <a:rPr lang="cs-CZ" sz="1400" dirty="0" smtClean="0"/>
              <a:t> Tento </a:t>
            </a:r>
            <a:r>
              <a:rPr lang="cs-CZ" sz="1400" dirty="0"/>
              <a:t>systém vlády přetrval až do roku </a:t>
            </a:r>
            <a:r>
              <a:rPr lang="cs-CZ" sz="1400" dirty="0" smtClean="0"/>
              <a:t>1867, </a:t>
            </a:r>
            <a:r>
              <a:rPr lang="cs-CZ" sz="1400" dirty="0"/>
              <a:t>od 16.st -18. st se země na více než 200 let uzavřela okolnímu světu a jeho vlivům. V polovině 19.st však izolace země pominula, neboť i samotní Japonci dospěli k názoru, že zemi izolace neprospívá a je v ohrožení nejenom vojenském.</a:t>
            </a:r>
            <a:endParaRPr lang="cs-CZ" sz="1400" dirty="0" smtClean="0"/>
          </a:p>
          <a:p>
            <a:r>
              <a:rPr lang="cs-CZ" sz="1400" dirty="0" smtClean="0"/>
              <a:t>Význam </a:t>
            </a:r>
            <a:r>
              <a:rPr lang="cs-CZ" sz="1400" dirty="0"/>
              <a:t>slova </a:t>
            </a:r>
            <a:r>
              <a:rPr lang="cs-CZ" sz="1400" b="1" i="1" dirty="0"/>
              <a:t>samuraj</a:t>
            </a:r>
            <a:r>
              <a:rPr lang="cs-CZ" sz="1400" dirty="0"/>
              <a:t> lze vyložit jako </a:t>
            </a:r>
            <a:r>
              <a:rPr lang="cs-CZ" sz="1400" b="1" dirty="0"/>
              <a:t>„ten, jenž slouží“. </a:t>
            </a:r>
            <a:endParaRPr lang="cs-CZ" sz="1400" b="1" dirty="0" smtClean="0"/>
          </a:p>
          <a:p>
            <a:r>
              <a:rPr lang="cs-CZ" sz="1400" dirty="0"/>
              <a:t>Pro samuraje byla vždy nejdůležitější </a:t>
            </a:r>
            <a:r>
              <a:rPr lang="cs-CZ" sz="1400" dirty="0">
                <a:hlinkClick r:id="rId5" tooltip="Čest"/>
              </a:rPr>
              <a:t>čest</a:t>
            </a:r>
            <a:r>
              <a:rPr lang="cs-CZ" sz="1400" dirty="0"/>
              <a:t>. Například v boji nebylo pro samuraje nejhorší zemřít, ale padnout do zajetí. Takový samuraj vždy radši požádal věznitele, aby si mohl vzít život a provést tradiční </a:t>
            </a:r>
            <a:r>
              <a:rPr lang="cs-CZ" sz="1400" dirty="0" err="1">
                <a:hlinkClick r:id="rId6" tooltip="Seppuku"/>
              </a:rPr>
              <a:t>seppuku</a:t>
            </a:r>
            <a:r>
              <a:rPr lang="cs-CZ" sz="1400" dirty="0"/>
              <a:t> </a:t>
            </a:r>
            <a:r>
              <a:rPr lang="cs-CZ" sz="1400" dirty="0" smtClean="0"/>
              <a:t>(známější </a:t>
            </a:r>
            <a:r>
              <a:rPr lang="cs-CZ" sz="1400" dirty="0"/>
              <a:t>je nekorektní označení harakiri).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536" y="476672"/>
            <a:ext cx="174022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Japonské tradice</a:t>
            </a:r>
            <a:endParaRPr lang="cs-CZ" dirty="0"/>
          </a:p>
        </p:txBody>
      </p:sp>
      <p:pic>
        <p:nvPicPr>
          <p:cNvPr id="6" name="Picture 2" descr="https://ostrava.educanet.cz/www/zemepis/obrazky/vyuka/sexta/asie/vychodni_asie/japonsko/kimono_tradi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53" y="3573016"/>
            <a:ext cx="1980090" cy="261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strava.educanet.cz/www/zemepis/obrazky/vyuka/sexta/asie/vychodni_asie/japonsko/sum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24" y="3585939"/>
            <a:ext cx="2726675" cy="260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411760" y="6280436"/>
            <a:ext cx="2052098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sz="1600" dirty="0" smtClean="0"/>
              <a:t> </a:t>
            </a:r>
            <a:r>
              <a:rPr lang="cs-CZ" sz="1400" b="1" dirty="0">
                <a:hlinkClick r:id="rId9"/>
              </a:rPr>
              <a:t>Gejša</a:t>
            </a:r>
            <a:r>
              <a:rPr lang="cs-CZ" sz="1400" dirty="0"/>
              <a:t> </a:t>
            </a:r>
            <a:r>
              <a:rPr lang="cs-CZ" sz="1400" dirty="0" smtClean="0"/>
              <a:t>v </a:t>
            </a:r>
            <a:r>
              <a:rPr lang="cs-CZ" sz="1400" dirty="0"/>
              <a:t>tradičním oděvu </a:t>
            </a:r>
            <a:r>
              <a:rPr lang="cs-CZ" sz="1400" b="1" dirty="0">
                <a:hlinkClick r:id="rId10"/>
              </a:rPr>
              <a:t>kimono</a:t>
            </a:r>
            <a:r>
              <a:rPr lang="cs-CZ" sz="1400" dirty="0"/>
              <a:t>,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220072" y="6312893"/>
            <a:ext cx="115948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cs-CZ" sz="1400" dirty="0"/>
              <a:t>zápasy </a:t>
            </a:r>
            <a:r>
              <a:rPr lang="cs-CZ" sz="1400" b="1" dirty="0"/>
              <a:t>sumo</a:t>
            </a:r>
            <a:r>
              <a:rPr lang="cs-CZ" sz="1400" dirty="0"/>
              <a:t>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71832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smiúhelník 1"/>
          <p:cNvSpPr/>
          <p:nvPr/>
        </p:nvSpPr>
        <p:spPr>
          <a:xfrm>
            <a:off x="8100392" y="0"/>
            <a:ext cx="842392" cy="75716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22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5" y="4221088"/>
            <a:ext cx="8835280" cy="24622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hlinkClick r:id="rId2"/>
              </a:rPr>
              <a:t>Tokio</a:t>
            </a:r>
            <a:r>
              <a:rPr lang="cs-CZ" sz="1400" dirty="0"/>
              <a:t> - aglomerace </a:t>
            </a:r>
            <a:r>
              <a:rPr lang="cs-CZ" sz="1400" b="1" dirty="0"/>
              <a:t>Tokio - Jokohama</a:t>
            </a:r>
            <a:r>
              <a:rPr lang="cs-CZ" sz="1400" dirty="0"/>
              <a:t> má 33 miliónů obyvatel a patří mezi největší aglomerace na světě, je součástí </a:t>
            </a:r>
            <a:r>
              <a:rPr lang="cs-CZ" sz="1400" b="1" dirty="0" err="1">
                <a:hlinkClick r:id="rId3"/>
              </a:rPr>
              <a:t>megalopolisu</a:t>
            </a:r>
            <a:r>
              <a:rPr lang="cs-CZ" sz="1400" b="1" dirty="0">
                <a:hlinkClick r:id="rId3"/>
              </a:rPr>
              <a:t> </a:t>
            </a:r>
            <a:r>
              <a:rPr lang="cs-CZ" sz="1400" b="1" dirty="0" err="1">
                <a:hlinkClick r:id="rId3"/>
              </a:rPr>
              <a:t>Tokajdo</a:t>
            </a:r>
            <a:r>
              <a:rPr lang="cs-CZ" sz="1400" dirty="0"/>
              <a:t>. </a:t>
            </a:r>
          </a:p>
          <a:p>
            <a:r>
              <a:rPr lang="cs-CZ" sz="1400" b="1" dirty="0"/>
              <a:t>- hlavní město</a:t>
            </a:r>
            <a:r>
              <a:rPr lang="cs-CZ" sz="1400" dirty="0"/>
              <a:t> země, dopravní křižovatka, (letiště </a:t>
            </a:r>
            <a:r>
              <a:rPr lang="cs-CZ" sz="1400" dirty="0" err="1"/>
              <a:t>Haneda</a:t>
            </a:r>
            <a:r>
              <a:rPr lang="cs-CZ" sz="1400" dirty="0"/>
              <a:t> - jedno z největších světových letišť), průmyslové centrum - strojírenství - výroba letadel, automobilů, </a:t>
            </a:r>
            <a:r>
              <a:rPr lang="cs-CZ" sz="1400" dirty="0" smtClean="0"/>
              <a:t>lodí </a:t>
            </a:r>
            <a:r>
              <a:rPr lang="cs-CZ" sz="1400" dirty="0"/>
              <a:t>elektrotechnický a elektronický průmysl, výroba porcelánu, farmacie... </a:t>
            </a:r>
          </a:p>
          <a:p>
            <a:r>
              <a:rPr lang="cs-CZ" sz="1400" b="1" dirty="0">
                <a:hlinkClick r:id="rId4"/>
              </a:rPr>
              <a:t>Ósaka</a:t>
            </a:r>
            <a:r>
              <a:rPr lang="cs-CZ" sz="1400" b="1" dirty="0"/>
              <a:t> </a:t>
            </a:r>
            <a:r>
              <a:rPr lang="cs-CZ" sz="1400" dirty="0"/>
              <a:t>- aglomerace </a:t>
            </a:r>
            <a:r>
              <a:rPr lang="cs-CZ" sz="1400" b="1" dirty="0"/>
              <a:t>Ósaka - </a:t>
            </a:r>
            <a:r>
              <a:rPr lang="cs-CZ" sz="1400" b="1" dirty="0" err="1"/>
              <a:t>Kobe</a:t>
            </a:r>
            <a:r>
              <a:rPr lang="cs-CZ" sz="1400" b="1" dirty="0"/>
              <a:t> - Kjóto</a:t>
            </a:r>
            <a:r>
              <a:rPr lang="cs-CZ" sz="1400" dirty="0"/>
              <a:t> má 17 miliónů obyvatel a patří mezi největší aglomerace na světě, je součástí </a:t>
            </a:r>
            <a:r>
              <a:rPr lang="cs-CZ" sz="1400" b="1" dirty="0" err="1"/>
              <a:t>megalopolisu</a:t>
            </a:r>
            <a:r>
              <a:rPr lang="cs-CZ" sz="1400" b="1" dirty="0"/>
              <a:t> </a:t>
            </a:r>
            <a:r>
              <a:rPr lang="cs-CZ" sz="1400" b="1" dirty="0" err="1"/>
              <a:t>Tokajdo</a:t>
            </a:r>
            <a:r>
              <a:rPr lang="cs-CZ" sz="1400" dirty="0" err="1"/>
              <a:t>.Výzmaný</a:t>
            </a:r>
            <a:r>
              <a:rPr lang="cs-CZ" sz="1400" dirty="0"/>
              <a:t> japonský přístav, dopravní centrum, hutnictví, </a:t>
            </a:r>
            <a:r>
              <a:rPr lang="cs-CZ" sz="1400" dirty="0" err="1"/>
              <a:t>strírenství</a:t>
            </a:r>
            <a:r>
              <a:rPr lang="cs-CZ" sz="1400" dirty="0"/>
              <a:t>, polygrafický průmysl...</a:t>
            </a:r>
          </a:p>
          <a:p>
            <a:r>
              <a:rPr lang="cs-CZ" sz="1400" dirty="0">
                <a:hlinkClick r:id="rId5"/>
              </a:rPr>
              <a:t>Nagoja</a:t>
            </a:r>
            <a:r>
              <a:rPr lang="cs-CZ" sz="1400" dirty="0"/>
              <a:t> - aglomerace </a:t>
            </a:r>
            <a:r>
              <a:rPr lang="cs-CZ" sz="1400" b="1" dirty="0"/>
              <a:t>Nagoja-</a:t>
            </a:r>
            <a:r>
              <a:rPr lang="cs-CZ" sz="1400" b="1" dirty="0" err="1"/>
              <a:t>Gifu</a:t>
            </a:r>
            <a:r>
              <a:rPr lang="cs-CZ" sz="1400" dirty="0"/>
              <a:t> má 3,5 mil. obyvatel je součástí </a:t>
            </a:r>
            <a:r>
              <a:rPr lang="cs-CZ" sz="1400" b="1" dirty="0" err="1"/>
              <a:t>megalopolisu</a:t>
            </a:r>
            <a:r>
              <a:rPr lang="cs-CZ" sz="1400" b="1" dirty="0"/>
              <a:t> </a:t>
            </a:r>
            <a:r>
              <a:rPr lang="cs-CZ" sz="1400" b="1" dirty="0" err="1"/>
              <a:t>Tokajdo</a:t>
            </a:r>
            <a:endParaRPr lang="cs-CZ" sz="1400" dirty="0"/>
          </a:p>
          <a:p>
            <a:r>
              <a:rPr lang="cs-CZ" sz="1400" b="1" dirty="0">
                <a:hlinkClick r:id="rId6"/>
              </a:rPr>
              <a:t>Kjóto</a:t>
            </a:r>
            <a:r>
              <a:rPr lang="cs-CZ" sz="1400" dirty="0"/>
              <a:t> - metropole na ostrově Honšú, bývalé hlavní město, necelé 2 milióny obyvatel, kulturní centrum země, množství historických památek, sídlo 6 univerzit. Průmysl jemné mechaniky a optiky, chemický průmysl - výroba barev a laků ...</a:t>
            </a:r>
          </a:p>
          <a:p>
            <a:r>
              <a:rPr lang="cs-CZ" sz="1400" b="1" dirty="0">
                <a:hlinkClick r:id="rId7"/>
              </a:rPr>
              <a:t>Jokohama</a:t>
            </a:r>
            <a:r>
              <a:rPr lang="cs-CZ" sz="1400" dirty="0"/>
              <a:t> - přístav, 3,5 miliónů obyvatel, dopravní strojírenství - lodě, chemický průmysl - petrochemie, elektrotechnika, spotřební průmysl... </a:t>
            </a:r>
          </a:p>
        </p:txBody>
      </p:sp>
    </p:spTree>
    <p:extLst>
      <p:ext uri="{BB962C8B-B14F-4D97-AF65-F5344CB8AC3E}">
        <p14:creationId xmlns:p14="http://schemas.microsoft.com/office/powerpoint/2010/main" val="2372236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27584" y="692696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Použité zdroje:</a:t>
            </a:r>
          </a:p>
          <a:p>
            <a:r>
              <a:rPr lang="cs-CZ" b="1" dirty="0" err="1" smtClean="0"/>
              <a:t>Wikimedia</a:t>
            </a:r>
            <a:r>
              <a:rPr lang="cs-CZ" b="1" dirty="0" smtClean="0"/>
              <a:t> </a:t>
            </a:r>
            <a:r>
              <a:rPr lang="cs-CZ" b="1" dirty="0" err="1" smtClean="0"/>
              <a:t>Commons</a:t>
            </a:r>
            <a:endParaRPr lang="cs-CZ" b="1" dirty="0" smtClean="0"/>
          </a:p>
          <a:p>
            <a:r>
              <a:rPr lang="cs-CZ" b="1" dirty="0" err="1" smtClean="0"/>
              <a:t>K.Kašparovský</a:t>
            </a:r>
            <a:r>
              <a:rPr lang="cs-CZ" b="1" dirty="0" smtClean="0"/>
              <a:t> – Zeměpis II, v kostce</a:t>
            </a:r>
          </a:p>
          <a:p>
            <a:r>
              <a:rPr lang="cs-CZ" b="1" dirty="0" smtClean="0"/>
              <a:t>Holeček, Janský a kol. – Zeměpis světa 2</a:t>
            </a:r>
          </a:p>
          <a:p>
            <a:r>
              <a:rPr lang="cs-CZ" b="1" dirty="0" smtClean="0">
                <a:hlinkClick r:id="rId2"/>
              </a:rPr>
              <a:t>https://encrypted-tbn3.gstatic.com/images?q=tbn:ANd9GcTw9TeK8K-MYYkT5-Bu2bHgYGuUq9u8_PZPqsnYDgYDEg8K6N9Bjw</a:t>
            </a:r>
            <a:endParaRPr lang="cs-CZ" b="1" dirty="0" smtClean="0"/>
          </a:p>
          <a:p>
            <a:r>
              <a:rPr lang="cs-CZ" b="1" dirty="0" smtClean="0">
                <a:hlinkClick r:id="rId3"/>
              </a:rPr>
              <a:t>http://img.ihned.cz/attachment.php/840/30866840/s4CDEF7HKMNOj6PWdefgpxy01Sw29Amn/Elektrarna_Fukusima_I.jpg</a:t>
            </a:r>
            <a:endParaRPr lang="cs-CZ" b="1" dirty="0" smtClean="0"/>
          </a:p>
          <a:p>
            <a:r>
              <a:rPr lang="cs-CZ" b="1" dirty="0" smtClean="0">
                <a:hlinkClick r:id="rId4"/>
              </a:rPr>
              <a:t>http://www.</a:t>
            </a:r>
            <a:r>
              <a:rPr lang="cs-CZ" b="1" dirty="0" err="1" smtClean="0">
                <a:hlinkClick r:id="rId4"/>
              </a:rPr>
              <a:t>estav.cz</a:t>
            </a:r>
            <a:r>
              <a:rPr lang="cs-CZ" b="1" dirty="0" smtClean="0">
                <a:hlinkClick r:id="rId4"/>
              </a:rPr>
              <a:t>/</a:t>
            </a:r>
            <a:r>
              <a:rPr lang="cs-CZ" b="1" dirty="0" err="1" smtClean="0">
                <a:hlinkClick r:id="rId4"/>
              </a:rPr>
              <a:t>gfx</a:t>
            </a:r>
            <a:r>
              <a:rPr lang="cs-CZ" b="1" dirty="0" smtClean="0">
                <a:hlinkClick r:id="rId4"/>
              </a:rPr>
              <a:t>/</a:t>
            </a:r>
            <a:r>
              <a:rPr lang="cs-CZ" b="1" dirty="0" err="1" smtClean="0">
                <a:hlinkClick r:id="rId4"/>
              </a:rPr>
              <a:t>we</a:t>
            </a:r>
            <a:r>
              <a:rPr lang="cs-CZ" b="1" dirty="0" smtClean="0">
                <a:hlinkClick r:id="rId4"/>
              </a:rPr>
              <a:t>/</a:t>
            </a:r>
            <a:r>
              <a:rPr lang="cs-CZ" b="1" dirty="0" err="1" smtClean="0">
                <a:hlinkClick r:id="rId4"/>
              </a:rPr>
              <a:t>zpr</a:t>
            </a:r>
            <a:r>
              <a:rPr lang="cs-CZ" b="1" dirty="0" smtClean="0">
                <a:hlinkClick r:id="rId4"/>
              </a:rPr>
              <a:t>/</a:t>
            </a:r>
            <a:r>
              <a:rPr lang="cs-CZ" b="1" dirty="0" err="1" smtClean="0">
                <a:hlinkClick r:id="rId4"/>
              </a:rPr>
              <a:t>akashi</a:t>
            </a:r>
            <a:r>
              <a:rPr lang="cs-CZ" b="1" dirty="0" smtClean="0">
                <a:hlinkClick r:id="rId4"/>
              </a:rPr>
              <a:t>-</a:t>
            </a:r>
            <a:r>
              <a:rPr lang="cs-CZ" b="1" dirty="0" err="1" smtClean="0">
                <a:hlinkClick r:id="rId4"/>
              </a:rPr>
              <a:t>kaikyo</a:t>
            </a:r>
            <a:r>
              <a:rPr lang="cs-CZ" b="1" dirty="0" smtClean="0">
                <a:hlinkClick r:id="rId4"/>
              </a:rPr>
              <a:t>-</a:t>
            </a:r>
            <a:r>
              <a:rPr lang="cs-CZ" b="1" dirty="0" err="1" smtClean="0">
                <a:hlinkClick r:id="rId4"/>
              </a:rPr>
              <a:t>bridge.jpg</a:t>
            </a:r>
            <a:endParaRPr lang="cs-CZ" b="1" dirty="0" smtClean="0"/>
          </a:p>
          <a:p>
            <a:r>
              <a:rPr lang="cs-CZ" b="1" dirty="0" smtClean="0">
                <a:hlinkClick r:id="rId5"/>
              </a:rPr>
              <a:t>http://i.</a:t>
            </a:r>
            <a:r>
              <a:rPr lang="cs-CZ" b="1" dirty="0" err="1" smtClean="0">
                <a:hlinkClick r:id="rId5"/>
              </a:rPr>
              <a:t>idnes.cz</a:t>
            </a:r>
            <a:r>
              <a:rPr lang="cs-CZ" b="1" dirty="0" smtClean="0">
                <a:hlinkClick r:id="rId5"/>
              </a:rPr>
              <a:t>/09/081/</a:t>
            </a:r>
            <a:r>
              <a:rPr lang="cs-CZ" b="1" dirty="0" err="1" smtClean="0">
                <a:hlinkClick r:id="rId5"/>
              </a:rPr>
              <a:t>gal</a:t>
            </a:r>
            <a:r>
              <a:rPr lang="cs-CZ" b="1" dirty="0" smtClean="0">
                <a:hlinkClick r:id="rId5"/>
              </a:rPr>
              <a:t>/JB2cec48_</a:t>
            </a:r>
            <a:r>
              <a:rPr lang="cs-CZ" b="1" dirty="0" err="1" smtClean="0">
                <a:hlinkClick r:id="rId5"/>
              </a:rPr>
              <a:t>enola.jpg</a:t>
            </a:r>
            <a:endParaRPr lang="cs-CZ" b="1" dirty="0" smtClean="0"/>
          </a:p>
          <a:p>
            <a:r>
              <a:rPr lang="cs-CZ" b="1" dirty="0" smtClean="0">
                <a:hlinkClick r:id="rId6"/>
              </a:rPr>
              <a:t>http://img.aktualne.centrum.cz/584/15/5841562-c-1-12-fotogalerie-hirosima-atomova-bomba.jpg</a:t>
            </a:r>
            <a:endParaRPr lang="cs-CZ" b="1" dirty="0" smtClean="0"/>
          </a:p>
          <a:p>
            <a:r>
              <a:rPr lang="cs-CZ" b="1" dirty="0" smtClean="0">
                <a:hlinkClick r:id="rId7"/>
              </a:rPr>
              <a:t>http://www.popelky.</a:t>
            </a:r>
            <a:r>
              <a:rPr lang="cs-CZ" b="1" dirty="0" err="1" smtClean="0">
                <a:hlinkClick r:id="rId7"/>
              </a:rPr>
              <a:t>cz</a:t>
            </a:r>
            <a:r>
              <a:rPr lang="cs-CZ" b="1" dirty="0" smtClean="0">
                <a:hlinkClick r:id="rId7"/>
              </a:rPr>
              <a:t>/text_</a:t>
            </a:r>
            <a:r>
              <a:rPr lang="cs-CZ" b="1" dirty="0" err="1" smtClean="0">
                <a:hlinkClick r:id="rId7"/>
              </a:rPr>
              <a:t>img</a:t>
            </a:r>
            <a:r>
              <a:rPr lang="cs-CZ" b="1" dirty="0" smtClean="0">
                <a:hlinkClick r:id="rId7"/>
              </a:rPr>
              <a:t>/650OGE.jpg</a:t>
            </a:r>
            <a:endParaRPr lang="cs-CZ" b="1" dirty="0" smtClean="0"/>
          </a:p>
          <a:p>
            <a:r>
              <a:rPr lang="cs-CZ" b="1" dirty="0" smtClean="0">
                <a:hlinkClick r:id="rId8"/>
              </a:rPr>
              <a:t>http://www.</a:t>
            </a:r>
            <a:r>
              <a:rPr lang="cs-CZ" b="1" dirty="0" err="1" smtClean="0">
                <a:hlinkClick r:id="rId8"/>
              </a:rPr>
              <a:t>fightingcolors.com</a:t>
            </a:r>
            <a:r>
              <a:rPr lang="cs-CZ" b="1" dirty="0" smtClean="0">
                <a:hlinkClick r:id="rId8"/>
              </a:rPr>
              <a:t>/B-29images/</a:t>
            </a:r>
            <a:r>
              <a:rPr lang="cs-CZ" b="1" dirty="0" err="1" smtClean="0">
                <a:hlinkClick r:id="rId8"/>
              </a:rPr>
              <a:t>bockscar.jpg</a:t>
            </a:r>
            <a:endParaRPr lang="cs-CZ" b="1" dirty="0" smtClean="0"/>
          </a:p>
          <a:p>
            <a:r>
              <a:rPr lang="cs-CZ" b="1" dirty="0" smtClean="0">
                <a:hlinkClick r:id="rId9"/>
              </a:rPr>
              <a:t>http://www.</a:t>
            </a:r>
            <a:r>
              <a:rPr lang="cs-CZ" b="1" dirty="0" err="1" smtClean="0">
                <a:hlinkClick r:id="rId9"/>
              </a:rPr>
              <a:t>warrelics.eu</a:t>
            </a:r>
            <a:r>
              <a:rPr lang="cs-CZ" b="1" dirty="0" smtClean="0">
                <a:hlinkClick r:id="rId9"/>
              </a:rPr>
              <a:t>/</a:t>
            </a:r>
            <a:r>
              <a:rPr lang="cs-CZ" b="1" dirty="0" err="1" smtClean="0">
                <a:hlinkClick r:id="rId9"/>
              </a:rPr>
              <a:t>forum</a:t>
            </a:r>
            <a:r>
              <a:rPr lang="cs-CZ" b="1" dirty="0" smtClean="0">
                <a:hlinkClick r:id="rId9"/>
              </a:rPr>
              <a:t>/</a:t>
            </a:r>
            <a:r>
              <a:rPr lang="cs-CZ" b="1" dirty="0" err="1" smtClean="0">
                <a:hlinkClick r:id="rId9"/>
              </a:rPr>
              <a:t>military</a:t>
            </a:r>
            <a:r>
              <a:rPr lang="cs-CZ" b="1" dirty="0" smtClean="0">
                <a:hlinkClick r:id="rId9"/>
              </a:rPr>
              <a:t>_</a:t>
            </a:r>
            <a:r>
              <a:rPr lang="cs-CZ" b="1" dirty="0" err="1" smtClean="0">
                <a:hlinkClick r:id="rId9"/>
              </a:rPr>
              <a:t>photos</a:t>
            </a:r>
            <a:r>
              <a:rPr lang="cs-CZ" b="1" dirty="0" smtClean="0">
                <a:hlinkClick r:id="rId9"/>
              </a:rPr>
              <a:t>/</a:t>
            </a:r>
            <a:r>
              <a:rPr lang="cs-CZ" b="1" dirty="0" err="1" smtClean="0">
                <a:hlinkClick r:id="rId9"/>
              </a:rPr>
              <a:t>japanese</a:t>
            </a:r>
            <a:r>
              <a:rPr lang="cs-CZ" b="1" dirty="0" smtClean="0">
                <a:hlinkClick r:id="rId9"/>
              </a:rPr>
              <a:t>-militaria/558082d1377221752-</a:t>
            </a:r>
            <a:r>
              <a:rPr lang="cs-CZ" b="1" dirty="0" err="1" smtClean="0">
                <a:hlinkClick r:id="rId9"/>
              </a:rPr>
              <a:t>kamikaze</a:t>
            </a:r>
            <a:r>
              <a:rPr lang="cs-CZ" b="1" dirty="0" smtClean="0">
                <a:hlinkClick r:id="rId9"/>
              </a:rPr>
              <a:t>-pilot-</a:t>
            </a:r>
            <a:r>
              <a:rPr lang="cs-CZ" b="1" dirty="0" err="1" smtClean="0">
                <a:hlinkClick r:id="rId9"/>
              </a:rPr>
              <a:t>headband</a:t>
            </a:r>
            <a:r>
              <a:rPr lang="cs-CZ" b="1" dirty="0" smtClean="0">
                <a:hlinkClick r:id="rId9"/>
              </a:rPr>
              <a:t>-</a:t>
            </a:r>
            <a:r>
              <a:rPr lang="cs-CZ" b="1" dirty="0" err="1" smtClean="0">
                <a:hlinkClick r:id="rId9"/>
              </a:rPr>
              <a:t>kamikaze.jpg</a:t>
            </a:r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5" name="Osmiúhelník 4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23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836837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Hl město: Tokio (</a:t>
            </a:r>
            <a:r>
              <a:rPr lang="cs-CZ" dirty="0" err="1" smtClean="0"/>
              <a:t>Tókjó</a:t>
            </a:r>
            <a:r>
              <a:rPr lang="cs-CZ" dirty="0" smtClean="0"/>
              <a:t>)</a:t>
            </a:r>
          </a:p>
          <a:p>
            <a:r>
              <a:rPr lang="cs-CZ" dirty="0" smtClean="0"/>
              <a:t>Konstituční monarchie, v čele císař</a:t>
            </a:r>
          </a:p>
          <a:p>
            <a:r>
              <a:rPr lang="cs-CZ" dirty="0" smtClean="0"/>
              <a:t>Ostrovní stát</a:t>
            </a:r>
          </a:p>
          <a:p>
            <a:r>
              <a:rPr lang="cs-CZ" dirty="0" smtClean="0"/>
              <a:t>Více než 6 900 ostrovů a ostrůvků</a:t>
            </a:r>
            <a:endParaRPr lang="cs-CZ" dirty="0"/>
          </a:p>
          <a:p>
            <a:r>
              <a:rPr lang="cs-CZ" dirty="0" smtClean="0"/>
              <a:t>Největší japonské ostrovy: </a:t>
            </a:r>
          </a:p>
          <a:p>
            <a:pPr marL="0" indent="0">
              <a:buNone/>
            </a:pPr>
            <a:r>
              <a:rPr lang="cs-CZ" dirty="0" smtClean="0"/>
              <a:t>Honšú, Kjúšú, Hokkaidó, </a:t>
            </a:r>
            <a:r>
              <a:rPr lang="cs-CZ" dirty="0" err="1" smtClean="0"/>
              <a:t>Šikoku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souostroví  </a:t>
            </a:r>
            <a:r>
              <a:rPr lang="cs-CZ" dirty="0" err="1" smtClean="0"/>
              <a:t>Rjúkjú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Japonské císařství</a:t>
            </a:r>
            <a:endParaRPr lang="cs-CZ" dirty="0"/>
          </a:p>
        </p:txBody>
      </p:sp>
      <p:pic>
        <p:nvPicPr>
          <p:cNvPr id="16388" name="Picture 4" descr="http://i.telegraph.co.uk/multimedia/archive/01822/Akihito_1822911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733428" cy="2645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266" name="Picture 2" descr="https://encrypted-tbn3.gstatic.com/images?q=tbn:ANd9GcTw9TeK8K-MYYkT5-Bu2bHgYGuUq9u8_PZPqsnYDgYDEg8K6N9B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3810000" cy="1143001"/>
          </a:xfrm>
          <a:prstGeom prst="rect">
            <a:avLst/>
          </a:prstGeom>
          <a:noFill/>
        </p:spPr>
      </p:pic>
      <p:sp>
        <p:nvSpPr>
          <p:cNvPr id="6" name="Obdélníkový popisek 5"/>
          <p:cNvSpPr/>
          <p:nvPr/>
        </p:nvSpPr>
        <p:spPr>
          <a:xfrm>
            <a:off x="0" y="5013176"/>
            <a:ext cx="4860032" cy="1844824"/>
          </a:xfrm>
          <a:prstGeom prst="wedgeRectCallout">
            <a:avLst>
              <a:gd name="adj1" fmla="val 58959"/>
              <a:gd name="adj2" fmla="val -267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Akihito</a:t>
            </a:r>
            <a:r>
              <a:rPr lang="cs-CZ" b="1" dirty="0" smtClean="0">
                <a:solidFill>
                  <a:srgbClr val="FF0000"/>
                </a:solidFill>
              </a:rPr>
              <a:t> je 125. japonský císař. Na trůn nastoupil roku 1989 a je jediným světovým monarchou,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který nosí císařský titul. </a:t>
            </a:r>
            <a:r>
              <a:rPr lang="cs-CZ" dirty="0" smtClean="0">
                <a:solidFill>
                  <a:schemeClr val="tx1"/>
                </a:solidFill>
              </a:rPr>
              <a:t>Éra vládnoucího císaře </a:t>
            </a:r>
            <a:r>
              <a:rPr lang="cs-CZ" dirty="0" err="1" smtClean="0">
                <a:solidFill>
                  <a:schemeClr val="tx1"/>
                </a:solidFill>
              </a:rPr>
              <a:t>Akihita</a:t>
            </a:r>
            <a:r>
              <a:rPr lang="cs-CZ" dirty="0" smtClean="0">
                <a:solidFill>
                  <a:schemeClr val="tx1"/>
                </a:solidFill>
              </a:rPr>
              <a:t> je nazývána </a:t>
            </a:r>
            <a:r>
              <a:rPr lang="cs-CZ" dirty="0" err="1" smtClean="0">
                <a:solidFill>
                  <a:schemeClr val="tx1"/>
                </a:solidFill>
              </a:rPr>
              <a:t>Heisei</a:t>
            </a:r>
            <a:r>
              <a:rPr lang="cs-CZ" dirty="0" smtClean="0">
                <a:solidFill>
                  <a:schemeClr val="tx1"/>
                </a:solidFill>
              </a:rPr>
              <a:t> a podle zvyku bude po své smrti přejmenován na Císaře </a:t>
            </a:r>
            <a:r>
              <a:rPr lang="cs-CZ" dirty="0" err="1" smtClean="0">
                <a:solidFill>
                  <a:schemeClr val="tx1"/>
                </a:solidFill>
              </a:rPr>
              <a:t>Heisei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7" name="Osmiúhelník 6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3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196752"/>
            <a:ext cx="7745505" cy="2116757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Hornatý povrch, rozsáhlejší nížiny při pobřeží</a:t>
            </a:r>
          </a:p>
          <a:p>
            <a:r>
              <a:rPr lang="cs-CZ" dirty="0" smtClean="0"/>
              <a:t>Zemětřesná a sopečná oblast</a:t>
            </a:r>
          </a:p>
          <a:p>
            <a:r>
              <a:rPr lang="cs-CZ" dirty="0" smtClean="0"/>
              <a:t>Nejvyšší horou sopka Fudžisan (3 776 </a:t>
            </a:r>
            <a:r>
              <a:rPr lang="cs-CZ" dirty="0" err="1" smtClean="0"/>
              <a:t>m.n.m</a:t>
            </a:r>
            <a:r>
              <a:rPr lang="cs-CZ" dirty="0" smtClean="0"/>
              <a:t>.)</a:t>
            </a:r>
          </a:p>
          <a:p>
            <a:r>
              <a:rPr lang="cs-CZ" dirty="0" smtClean="0"/>
              <a:t>Japonské řeky prudce stékají k moři (krátké, vodné)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poměry</a:t>
            </a:r>
            <a:endParaRPr lang="cs-CZ" dirty="0"/>
          </a:p>
        </p:txBody>
      </p:sp>
      <p:pic>
        <p:nvPicPr>
          <p:cNvPr id="19458" name="Picture 2" descr="C:\Users\Petra\AppData\Local\Microsoft\Windows\Temporary Internet Files\Content.IE5\NPCX2PIO\MP9004021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490552" cy="35924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Osmiúhelník 4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4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340768"/>
            <a:ext cx="7745505" cy="190073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Monzunové, na S mírné, na J subtropické</a:t>
            </a:r>
            <a:r>
              <a:rPr lang="cs-CZ" dirty="0"/>
              <a:t> </a:t>
            </a:r>
            <a:r>
              <a:rPr lang="cs-CZ" dirty="0" smtClean="0"/>
              <a:t>(ovlivňováno mořskými proudy)</a:t>
            </a:r>
          </a:p>
          <a:p>
            <a:r>
              <a:rPr lang="cs-CZ" dirty="0" smtClean="0"/>
              <a:t>S – studený proud </a:t>
            </a:r>
            <a:r>
              <a:rPr lang="cs-CZ" dirty="0" err="1" smtClean="0"/>
              <a:t>Oja</a:t>
            </a:r>
            <a:r>
              <a:rPr lang="cs-CZ" dirty="0" smtClean="0"/>
              <a:t>-</a:t>
            </a:r>
            <a:r>
              <a:rPr lang="cs-CZ" dirty="0" err="1" smtClean="0"/>
              <a:t>šio</a:t>
            </a:r>
            <a:r>
              <a:rPr lang="cs-CZ" dirty="0" smtClean="0"/>
              <a:t>, J – teplý proud </a:t>
            </a:r>
            <a:r>
              <a:rPr lang="cs-CZ" dirty="0" err="1" smtClean="0"/>
              <a:t>Kuro</a:t>
            </a:r>
            <a:r>
              <a:rPr lang="cs-CZ" dirty="0" smtClean="0"/>
              <a:t>-</a:t>
            </a:r>
            <a:r>
              <a:rPr lang="cs-CZ" dirty="0" err="1" smtClean="0"/>
              <a:t>šio</a:t>
            </a:r>
            <a:endParaRPr lang="cs-CZ" dirty="0" smtClean="0"/>
          </a:p>
          <a:p>
            <a:r>
              <a:rPr lang="cs-CZ" dirty="0" smtClean="0"/>
              <a:t>Na podzim časté tajfuny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Podnebí</a:t>
            </a:r>
            <a:endParaRPr lang="cs-CZ" dirty="0"/>
          </a:p>
        </p:txBody>
      </p:sp>
      <p:pic>
        <p:nvPicPr>
          <p:cNvPr id="13314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24944"/>
            <a:ext cx="3052967" cy="3212976"/>
          </a:xfrm>
          <a:prstGeom prst="rect">
            <a:avLst/>
          </a:prstGeom>
          <a:noFill/>
        </p:spPr>
      </p:pic>
      <p:sp>
        <p:nvSpPr>
          <p:cNvPr id="7" name="Osmiúhelník 6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5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oubor:Mountfujija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620000" cy="5314951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683568" y="260648"/>
            <a:ext cx="7560840" cy="653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I. Najdi  na snímku a pojmenuj  3 symboly Japonska.</a:t>
            </a:r>
            <a:r>
              <a:rPr lang="cs-CZ" dirty="0" smtClean="0">
                <a:solidFill>
                  <a:schemeClr val="bg1"/>
                </a:solidFill>
              </a:rPr>
              <a:t>   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Osmiúhelník 5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6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268760"/>
            <a:ext cx="7745505" cy="2548805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Národnostně homogenní stát (99,4% ob. Japonci)</a:t>
            </a:r>
          </a:p>
          <a:p>
            <a:r>
              <a:rPr lang="cs-CZ" dirty="0" smtClean="0"/>
              <a:t>Národnostní menšiny: Korejci, Číňané</a:t>
            </a:r>
          </a:p>
          <a:p>
            <a:r>
              <a:rPr lang="cs-CZ" dirty="0" smtClean="0"/>
              <a:t>Nejdelší střední délka života obyvatel na světě</a:t>
            </a:r>
          </a:p>
          <a:p>
            <a:r>
              <a:rPr lang="cs-CZ" dirty="0" smtClean="0"/>
              <a:t>Náboženství: šintoismus, buddhismus, křesťanství</a:t>
            </a:r>
          </a:p>
          <a:p>
            <a:r>
              <a:rPr lang="cs-CZ" dirty="0" smtClean="0"/>
              <a:t>Velký důraz na vzdělání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Obyvatelstvo</a:t>
            </a:r>
            <a:endParaRPr lang="cs-CZ" dirty="0"/>
          </a:p>
        </p:txBody>
      </p:sp>
      <p:pic>
        <p:nvPicPr>
          <p:cNvPr id="21508" name="Picture 4" descr="http://www.explore.co.uk/images/blogs/uploads/2009/10/people_for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4133631" cy="2759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290" name="Picture 2" descr="http://www.gymzn.cz/stud/x110cl3860/kimo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048000"/>
            <a:ext cx="2143125" cy="3810000"/>
          </a:xfrm>
          <a:prstGeom prst="rect">
            <a:avLst/>
          </a:prstGeom>
          <a:noFill/>
        </p:spPr>
      </p:pic>
      <p:sp>
        <p:nvSpPr>
          <p:cNvPr id="6" name="Osmiúhelník 5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7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7745505" cy="233278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Vyspělý stát závislý na dovozu většiny surovin</a:t>
            </a:r>
          </a:p>
          <a:p>
            <a:r>
              <a:rPr lang="cs-CZ" dirty="0" smtClean="0"/>
              <a:t>Vývozce technologií, kapitálu a investic</a:t>
            </a:r>
          </a:p>
          <a:p>
            <a:r>
              <a:rPr lang="cs-CZ" dirty="0" smtClean="0"/>
              <a:t>Hutnictví, strojírenství-roboti, dopravní prostředky elektrotechnika, fototechnika, energetika – jaderné elektrárny)</a:t>
            </a:r>
          </a:p>
          <a:p>
            <a:r>
              <a:rPr lang="cs-CZ" dirty="0" smtClean="0"/>
              <a:t>Členem </a:t>
            </a:r>
            <a:r>
              <a:rPr lang="cs-CZ" dirty="0" smtClean="0"/>
              <a:t>G7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91880" y="2924944"/>
            <a:ext cx="505202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Co je </a:t>
            </a:r>
            <a:r>
              <a:rPr lang="cs-CZ" b="1" dirty="0" smtClean="0">
                <a:solidFill>
                  <a:schemeClr val="bg1"/>
                </a:solidFill>
              </a:rPr>
              <a:t>skupina“G7“? </a:t>
            </a:r>
            <a:r>
              <a:rPr lang="cs-CZ" b="1" dirty="0" smtClean="0">
                <a:solidFill>
                  <a:schemeClr val="bg1"/>
                </a:solidFill>
              </a:rPr>
              <a:t>II. Které země “</a:t>
            </a:r>
            <a:r>
              <a:rPr lang="cs-CZ" b="1" dirty="0" smtClean="0">
                <a:solidFill>
                  <a:schemeClr val="bg1"/>
                </a:solidFill>
              </a:rPr>
              <a:t>G7“zahrnuje </a:t>
            </a:r>
            <a:r>
              <a:rPr lang="cs-CZ" b="1" dirty="0" smtClean="0">
                <a:solidFill>
                  <a:schemeClr val="bg1"/>
                </a:solidFill>
              </a:rPr>
              <a:t>?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Soubor:TokyoStockExchange1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3168352" cy="3212976"/>
          </a:xfrm>
          <a:prstGeom prst="rect">
            <a:avLst/>
          </a:prstGeom>
          <a:noFill/>
        </p:spPr>
      </p:pic>
      <p:sp>
        <p:nvSpPr>
          <p:cNvPr id="7" name="Obdélníkový popisek 6"/>
          <p:cNvSpPr/>
          <p:nvPr/>
        </p:nvSpPr>
        <p:spPr>
          <a:xfrm>
            <a:off x="3851920" y="3601217"/>
            <a:ext cx="5148064" cy="612648"/>
          </a:xfrm>
          <a:prstGeom prst="wedgeRectCallout">
            <a:avLst>
              <a:gd name="adj1" fmla="val -65336"/>
              <a:gd name="adj2" fmla="val 527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I. Jaká významná finanční instituce sídlí v této  budově?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851920" y="4581128"/>
            <a:ext cx="5040560" cy="1634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Instituce byla založena a začala fungovat v  Tokiu v roce 1878.</a:t>
            </a: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V roce 2009 byla podle tržní kapitalizace, která činila 3,31 bilionů  USD druhá největší na světě.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" name="Osmiúhelník 8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8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844949"/>
          </a:xfrm>
        </p:spPr>
        <p:txBody>
          <a:bodyPr/>
          <a:lstStyle/>
          <a:p>
            <a:r>
              <a:rPr lang="cs-CZ" dirty="0" smtClean="0"/>
              <a:t>Vysoce produktivní</a:t>
            </a:r>
          </a:p>
          <a:p>
            <a:r>
              <a:rPr lang="cs-CZ" dirty="0" smtClean="0"/>
              <a:t>Zaměstnává 5,6% obyvatel státu</a:t>
            </a:r>
          </a:p>
          <a:p>
            <a:r>
              <a:rPr lang="cs-CZ" dirty="0" smtClean="0"/>
              <a:t>Dominuje rostlinná výroba (rýže, pšenice, vinná réva, chmel, ovoce, tabák, čajovník, banány, sója)</a:t>
            </a:r>
          </a:p>
          <a:p>
            <a:r>
              <a:rPr lang="cs-CZ" dirty="0" smtClean="0"/>
              <a:t>Rybolov, chov ústřic a perlorodek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Zemědělství</a:t>
            </a:r>
            <a:endParaRPr lang="cs-CZ" dirty="0"/>
          </a:p>
        </p:txBody>
      </p:sp>
      <p:sp>
        <p:nvSpPr>
          <p:cNvPr id="4" name="Osmiúhelník 3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9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6787</TotalTime>
  <Words>1219</Words>
  <Application>Microsoft Office PowerPoint</Application>
  <PresentationFormat>Předvádění na obrazovce (4:3)</PresentationFormat>
  <Paragraphs>154</Paragraphs>
  <Slides>23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Open Sans</vt:lpstr>
      <vt:lpstr>Motiv sady Office</vt:lpstr>
      <vt:lpstr>Centrální a východní Asie II</vt:lpstr>
      <vt:lpstr>Prezentace aplikace PowerPoint</vt:lpstr>
      <vt:lpstr>Japonské císařství</vt:lpstr>
      <vt:lpstr>Přírodní poměry</vt:lpstr>
      <vt:lpstr>Podnebí</vt:lpstr>
      <vt:lpstr>Prezentace aplikace PowerPoint</vt:lpstr>
      <vt:lpstr>Obyvatelstvo</vt:lpstr>
      <vt:lpstr>Hospodářství</vt:lpstr>
      <vt:lpstr>Zemědělství</vt:lpstr>
      <vt:lpstr>Doprava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Gybon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Centrální a východní Asie III</dc:title>
  <dc:creator>cap</dc:creator>
  <cp:lastModifiedBy>cap</cp:lastModifiedBy>
  <cp:revision>52</cp:revision>
  <dcterms:created xsi:type="dcterms:W3CDTF">2013-12-02T07:38:09Z</dcterms:created>
  <dcterms:modified xsi:type="dcterms:W3CDTF">2023-10-30T20:36:22Z</dcterms:modified>
</cp:coreProperties>
</file>