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1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6" autoAdjust="0"/>
    <p:restoredTop sz="94660"/>
  </p:normalViewPr>
  <p:slideViewPr>
    <p:cSldViewPr snapToGrid="0">
      <p:cViewPr varScale="1">
        <p:scale>
          <a:sx n="44" d="100"/>
          <a:sy n="44" d="100"/>
        </p:scale>
        <p:origin x="72" y="11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844464-76F0-43AC-9272-8CE45616E9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704BE57-75B0-429D-A0A3-B1CAF09171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814062C-78F7-4251-A359-BB2E61F06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EEBCD-94F0-4EB4-950C-FC7085123F84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9AE715D-C26C-424C-94E3-5F7267D6A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AC9BC30-43BF-4E60-9748-DECC1FE04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66C29-B8C3-4A22-B838-BBD6CFF8BF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093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C10B8-0EF3-4BC3-BE5E-C8BE7BB67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D1374E0-4C62-489B-8BBE-2851F0CA1C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30448C-8143-424A-92B2-EBDB46C81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EEBCD-94F0-4EB4-950C-FC7085123F84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75C4461-971D-4BB4-847C-3D044F669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843D323-6F08-4258-A2D2-89DCF4CD9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66C29-B8C3-4A22-B838-BBD6CFF8BF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6930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90908BB-B03A-4C30-9822-947D7A0083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8CA7715-F0E0-42F8-ACB5-E1338693FC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663FBEC-733F-4FDA-AEF1-95A8B6C0C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EEBCD-94F0-4EB4-950C-FC7085123F84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E62B2C-B92A-4AF9-87BB-50D1DD48C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BC683C5-2F34-4174-BB61-722ED58BD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66C29-B8C3-4A22-B838-BBD6CFF8BF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291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6D0A1-3310-4ED1-9DF2-FCAAC333D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A7692CF-3042-464E-9E24-DF3F002A8D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1FC124E-78A4-47BE-9F8C-21EB82465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EEBCD-94F0-4EB4-950C-FC7085123F84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FB09D1-BD51-4127-8D1A-949B8F22C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5A94B7A-3FBC-40E5-AEC8-3E4EA927A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66C29-B8C3-4A22-B838-BBD6CFF8BF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9329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A921C1-C3C5-423B-8338-E02900835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E6F0272-02A3-420A-90C0-5884B49290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BD0080E-2F3D-4146-9202-CC29D3786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EEBCD-94F0-4EB4-950C-FC7085123F84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26F028B-7460-4B7C-A530-B83F9F0D7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2F390A0-77BC-4C8D-90B4-092A9D03F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66C29-B8C3-4A22-B838-BBD6CFF8BF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3858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5F4F41-EA5C-4CB3-AAE8-844E3C1E9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A424A0-2D1C-42C4-89DD-F31070CB9D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6315F50-E0ED-4FC6-9B55-575EB0E99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F3D4B23-17CC-481E-AEDD-F28B7B42B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EEBCD-94F0-4EB4-950C-FC7085123F84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13B040F-FBF0-4B3F-A2E6-026C70EDE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CE62921-C007-4003-AFFC-1DBC184DE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66C29-B8C3-4A22-B838-BBD6CFF8BF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9749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2C9711-D50D-49C1-9B72-BBEC565F1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76E72D8-D702-47D7-B6D7-9F5CB3F106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C9517A4-4B1D-49B4-BFE5-3ACF34BBBC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4E19C05-2992-4698-BF0A-B03638B4D3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82B54AE-10FF-4C9B-852D-410299FF23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14390B8-0478-42A9-9FBA-6E8B18371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EEBCD-94F0-4EB4-950C-FC7085123F84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F4299C9-1189-4990-B001-A9A9CBD8E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95C1CEF-545B-4FE6-B164-FDAF54B72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66C29-B8C3-4A22-B838-BBD6CFF8BF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5867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7CC35D-D3D3-4663-ACC1-3FC4FAE1C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35DBA59-C5B5-4D4E-AB76-747099F68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EEBCD-94F0-4EB4-950C-FC7085123F84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C77BFAB-D42E-4523-943C-EA6DC15B2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FFB49F4-2ED1-4BF0-AA6F-7726C6F97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66C29-B8C3-4A22-B838-BBD6CFF8BF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7264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6225D4B-6B01-4300-8A6C-0C135B830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EEBCD-94F0-4EB4-950C-FC7085123F84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9217DF1-501A-4096-B29A-12B05A30D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1C0E734-7143-43FE-BBE0-201B5D80A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66C29-B8C3-4A22-B838-BBD6CFF8BF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8749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3AE195-ADB9-4DB5-B248-05CD149F2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971EE4-6506-4A0F-A647-70B35DE7F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03C8012-0146-4E3E-A777-A45BD90A17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792576A-F237-4A5A-AADE-138726442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EEBCD-94F0-4EB4-950C-FC7085123F84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CAAFBA1-9C21-48E0-9CA9-E2A2437BE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753A389-A5AD-4D1E-832A-6EB20F5BA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66C29-B8C3-4A22-B838-BBD6CFF8BF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7236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D95390-550B-4901-B2E8-B7AE7A4F7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BB0096F-00A9-4D22-8CDE-12F8C09B9A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9291BF2-2E07-4251-9D82-539D4B73EC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26861BB-3DEF-4E9A-964E-53E22A487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EEBCD-94F0-4EB4-950C-FC7085123F84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B12AAFE-34D1-4B62-BFA4-A50F218A8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D208675-020B-4568-A74D-947E83CAF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66C29-B8C3-4A22-B838-BBD6CFF8BF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456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635A734-B835-4EB5-82B7-078075EFA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C2B989D-1A56-47D7-85B9-8D741A4A95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0178D78-A380-400E-B314-27617E4F3F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6EEBCD-94F0-4EB4-950C-FC7085123F84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085DE9B-BB40-4A8F-A4C3-BD9AC1FBF7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2B74A58-39FD-47FD-A41B-397C605AEB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66C29-B8C3-4A22-B838-BBD6CFF8BF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7313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hyperlink" Target="https://www.worldometers.info/cs/svetova-populace/maroko-populace/" TargetMode="External"/><Relationship Id="rId18" Type="http://schemas.openxmlformats.org/officeDocument/2006/relationships/hyperlink" Target="https://www.worldometers.info/cs/svetova-populace/kamerun-populace/" TargetMode="External"/><Relationship Id="rId26" Type="http://schemas.openxmlformats.org/officeDocument/2006/relationships/hyperlink" Target="https://www.worldometers.info/cs/svetova-populace/senegal-populace/" TargetMode="External"/><Relationship Id="rId39" Type="http://schemas.openxmlformats.org/officeDocument/2006/relationships/hyperlink" Target="https://www.worldometers.info/cs/svetova-populace/stredoafricka-republika-populace/" TargetMode="External"/><Relationship Id="rId21" Type="http://schemas.openxmlformats.org/officeDocument/2006/relationships/hyperlink" Target="https://www.worldometers.info/cs/svetova-populace/burkina-faso-populace/" TargetMode="External"/><Relationship Id="rId34" Type="http://schemas.openxmlformats.org/officeDocument/2006/relationships/hyperlink" Target="https://www.worldometers.info/cs/svetova-populace/togo-populace/" TargetMode="External"/><Relationship Id="rId42" Type="http://schemas.openxmlformats.org/officeDocument/2006/relationships/hyperlink" Target="https://www.worldometers.info/cs/svetova-populace/namibie-populace/" TargetMode="External"/><Relationship Id="rId47" Type="http://schemas.openxmlformats.org/officeDocument/2006/relationships/hyperlink" Target="https://www.worldometers.info/cs/svetova-populace/guinea-bissau-populace/" TargetMode="External"/><Relationship Id="rId50" Type="http://schemas.openxmlformats.org/officeDocument/2006/relationships/hyperlink" Target="https://www.worldometers.info/cs/svetova-populace/mauricius-populace/" TargetMode="External"/><Relationship Id="rId55" Type="http://schemas.openxmlformats.org/officeDocument/2006/relationships/hyperlink" Target="https://www.worldometers.info/cs/svetova-populace/kapverdy-populace/" TargetMode="External"/><Relationship Id="rId7" Type="http://schemas.openxmlformats.org/officeDocument/2006/relationships/hyperlink" Target="https://www.worldometers.info/cs/svetova-populace/jihoafricka-republika-populace/" TargetMode="External"/><Relationship Id="rId2" Type="http://schemas.openxmlformats.org/officeDocument/2006/relationships/hyperlink" Target="https://www.worldometers.info/cs/svetova-populace/nigerie-populace/" TargetMode="External"/><Relationship Id="rId16" Type="http://schemas.openxmlformats.org/officeDocument/2006/relationships/hyperlink" Target="https://www.worldometers.info/cs/svetova-populace/madagaskar-populace/" TargetMode="External"/><Relationship Id="rId29" Type="http://schemas.openxmlformats.org/officeDocument/2006/relationships/hyperlink" Target="https://www.worldometers.info/cs/svetova-populace/benin-populace/" TargetMode="External"/><Relationship Id="rId11" Type="http://schemas.openxmlformats.org/officeDocument/2006/relationships/hyperlink" Target="https://www.worldometers.info/cs/svetova-populace/alzirsko-populace/" TargetMode="External"/><Relationship Id="rId24" Type="http://schemas.openxmlformats.org/officeDocument/2006/relationships/hyperlink" Target="https://www.worldometers.info/cs/svetova-populace/cad-populace/" TargetMode="External"/><Relationship Id="rId32" Type="http://schemas.openxmlformats.org/officeDocument/2006/relationships/hyperlink" Target="https://www.worldometers.info/cs/svetova-populace/jizni-sudan-populace/" TargetMode="External"/><Relationship Id="rId37" Type="http://schemas.openxmlformats.org/officeDocument/2006/relationships/hyperlink" Target="https://www.worldometers.info/cs/svetova-populace/kongo-populace/" TargetMode="External"/><Relationship Id="rId40" Type="http://schemas.openxmlformats.org/officeDocument/2006/relationships/hyperlink" Target="https://www.worldometers.info/cs/svetova-populace/mauritanie-populace/" TargetMode="External"/><Relationship Id="rId45" Type="http://schemas.openxmlformats.org/officeDocument/2006/relationships/hyperlink" Target="https://www.worldometers.info/cs/svetova-populace/botswana-populace/" TargetMode="External"/><Relationship Id="rId53" Type="http://schemas.openxmlformats.org/officeDocument/2006/relationships/hyperlink" Target="https://www.worldometers.info/cs/svetova-populace/reunion-populace/" TargetMode="External"/><Relationship Id="rId58" Type="http://schemas.openxmlformats.org/officeDocument/2006/relationships/hyperlink" Target="https://www.worldometers.info/cs/svetova-populace/seychely-populace/" TargetMode="External"/><Relationship Id="rId5" Type="http://schemas.openxmlformats.org/officeDocument/2006/relationships/hyperlink" Target="https://www.worldometers.info/cs/svetova-populace/demokraticka-republika-kongo-populace/" TargetMode="External"/><Relationship Id="rId19" Type="http://schemas.openxmlformats.org/officeDocument/2006/relationships/hyperlink" Target="https://www.worldometers.info/cs/svetova-populace/niger-populace/" TargetMode="External"/><Relationship Id="rId4" Type="http://schemas.openxmlformats.org/officeDocument/2006/relationships/hyperlink" Target="https://www.worldometers.info/cs/svetova-populace/egypt-populace/" TargetMode="External"/><Relationship Id="rId9" Type="http://schemas.openxmlformats.org/officeDocument/2006/relationships/hyperlink" Target="https://www.worldometers.info/cs/svetova-populace/sudan-populace/" TargetMode="External"/><Relationship Id="rId14" Type="http://schemas.openxmlformats.org/officeDocument/2006/relationships/hyperlink" Target="https://www.worldometers.info/cs/svetova-populace/mosambik-populace/" TargetMode="External"/><Relationship Id="rId22" Type="http://schemas.openxmlformats.org/officeDocument/2006/relationships/hyperlink" Target="https://www.worldometers.info/cs/svetova-populace/malawi-populace/" TargetMode="External"/><Relationship Id="rId27" Type="http://schemas.openxmlformats.org/officeDocument/2006/relationships/hyperlink" Target="https://www.worldometers.info/cs/svetova-populace/zimbabwe-populace/" TargetMode="External"/><Relationship Id="rId30" Type="http://schemas.openxmlformats.org/officeDocument/2006/relationships/hyperlink" Target="https://www.worldometers.info/cs/svetova-populace/rwanda-populace/" TargetMode="External"/><Relationship Id="rId35" Type="http://schemas.openxmlformats.org/officeDocument/2006/relationships/hyperlink" Target="https://www.worldometers.info/cs/svetova-populace/sierra-leone-populace/" TargetMode="External"/><Relationship Id="rId43" Type="http://schemas.openxmlformats.org/officeDocument/2006/relationships/hyperlink" Target="https://www.worldometers.info/cs/svetova-populace/gambie-populace/" TargetMode="External"/><Relationship Id="rId48" Type="http://schemas.openxmlformats.org/officeDocument/2006/relationships/hyperlink" Target="https://www.worldometers.info/cs/svetova-populace/rovnikova-guinea-populace/" TargetMode="External"/><Relationship Id="rId56" Type="http://schemas.openxmlformats.org/officeDocument/2006/relationships/hyperlink" Target="https://www.worldometers.info/cs/svetova-populace/mayotte-populace/" TargetMode="External"/><Relationship Id="rId8" Type="http://schemas.openxmlformats.org/officeDocument/2006/relationships/hyperlink" Target="https://www.worldometers.info/cs/svetova-populace/kena-populace/" TargetMode="External"/><Relationship Id="rId51" Type="http://schemas.openxmlformats.org/officeDocument/2006/relationships/hyperlink" Target="https://www.worldometers.info/cs/svetova-populace/dzibutsko-populace/" TargetMode="External"/><Relationship Id="rId3" Type="http://schemas.openxmlformats.org/officeDocument/2006/relationships/hyperlink" Target="https://www.worldometers.info/cs/svetova-populace/etiopie-populace/" TargetMode="External"/><Relationship Id="rId12" Type="http://schemas.openxmlformats.org/officeDocument/2006/relationships/hyperlink" Target="https://www.worldometers.info/cs/svetova-populace/angola-populace/" TargetMode="External"/><Relationship Id="rId17" Type="http://schemas.openxmlformats.org/officeDocument/2006/relationships/hyperlink" Target="https://www.worldometers.info/cs/svetova-populace/pobrezi-slonoviny-populace/" TargetMode="External"/><Relationship Id="rId25" Type="http://schemas.openxmlformats.org/officeDocument/2006/relationships/hyperlink" Target="https://www.worldometers.info/cs/svetova-populace/somalsko-populace/" TargetMode="External"/><Relationship Id="rId33" Type="http://schemas.openxmlformats.org/officeDocument/2006/relationships/hyperlink" Target="https://www.worldometers.info/cs/svetova-populace/tunisko-populace/" TargetMode="External"/><Relationship Id="rId38" Type="http://schemas.openxmlformats.org/officeDocument/2006/relationships/hyperlink" Target="https://www.worldometers.info/cs/svetova-populace/liberie-populace/" TargetMode="External"/><Relationship Id="rId46" Type="http://schemas.openxmlformats.org/officeDocument/2006/relationships/hyperlink" Target="https://www.worldometers.info/cs/svetova-populace/lesotho-populace/" TargetMode="External"/><Relationship Id="rId20" Type="http://schemas.openxmlformats.org/officeDocument/2006/relationships/hyperlink" Target="https://www.worldometers.info/cs/svetova-populace/mali-populace/" TargetMode="External"/><Relationship Id="rId41" Type="http://schemas.openxmlformats.org/officeDocument/2006/relationships/hyperlink" Target="https://www.worldometers.info/cs/svetova-populace/eritrea-populace/" TargetMode="External"/><Relationship Id="rId54" Type="http://schemas.openxmlformats.org/officeDocument/2006/relationships/hyperlink" Target="https://www.worldometers.info/cs/svetova-populace/zapadni-sahara-populace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worldometers.info/cs/svetova-populace/tanzanie-populace/" TargetMode="External"/><Relationship Id="rId15" Type="http://schemas.openxmlformats.org/officeDocument/2006/relationships/hyperlink" Target="https://www.worldometers.info/cs/svetova-populace/ghana-populace/" TargetMode="External"/><Relationship Id="rId23" Type="http://schemas.openxmlformats.org/officeDocument/2006/relationships/hyperlink" Target="https://www.worldometers.info/cs/svetova-populace/zambie-populace/" TargetMode="External"/><Relationship Id="rId28" Type="http://schemas.openxmlformats.org/officeDocument/2006/relationships/hyperlink" Target="https://www.worldometers.info/cs/svetova-populace/guinea-populace/" TargetMode="External"/><Relationship Id="rId36" Type="http://schemas.openxmlformats.org/officeDocument/2006/relationships/hyperlink" Target="https://www.worldometers.info/cs/svetova-populace/libye-populace/" TargetMode="External"/><Relationship Id="rId49" Type="http://schemas.openxmlformats.org/officeDocument/2006/relationships/hyperlink" Target="https://www.worldometers.info/cs/svetova-populace/svazijsko-populace/" TargetMode="External"/><Relationship Id="rId57" Type="http://schemas.openxmlformats.org/officeDocument/2006/relationships/hyperlink" Target="https://www.worldometers.info/cs/svetova-populace/svaty-tomas-a-principuv-ostrov-populace/" TargetMode="External"/><Relationship Id="rId10" Type="http://schemas.openxmlformats.org/officeDocument/2006/relationships/hyperlink" Target="https://www.worldometers.info/cs/svetova-populace/uganda-populace/" TargetMode="External"/><Relationship Id="rId31" Type="http://schemas.openxmlformats.org/officeDocument/2006/relationships/hyperlink" Target="https://www.worldometers.info/cs/svetova-populace/burundi-populace/" TargetMode="External"/><Relationship Id="rId44" Type="http://schemas.openxmlformats.org/officeDocument/2006/relationships/hyperlink" Target="https://www.worldometers.info/cs/svetova-populace/gabon-populace/" TargetMode="External"/><Relationship Id="rId52" Type="http://schemas.openxmlformats.org/officeDocument/2006/relationships/hyperlink" Target="https://www.worldometers.info/cs/svetova-populace/komory-populace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4D5990-D8A3-4E6C-A8A8-BD36C33901E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4114801" y="468313"/>
            <a:ext cx="3519055" cy="1131887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Nejjižnější Afrika</a:t>
            </a:r>
            <a:br>
              <a:rPr lang="cs-CZ" b="1" dirty="0"/>
            </a:br>
            <a:r>
              <a:rPr lang="cs-CZ" b="1" dirty="0"/>
              <a:t>         </a:t>
            </a:r>
            <a:r>
              <a:rPr lang="cs-CZ" sz="3600" b="1" dirty="0"/>
              <a:t>2026</a:t>
            </a:r>
            <a:endParaRPr lang="cs-CZ" b="1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691224EC-FE10-465B-BC02-7BF5BDA4F268}"/>
              </a:ext>
            </a:extLst>
          </p:cNvPr>
          <p:cNvSpPr txBox="1"/>
          <p:nvPr/>
        </p:nvSpPr>
        <p:spPr>
          <a:xfrm>
            <a:off x="692727" y="6165273"/>
            <a:ext cx="2084097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Učebnice str. 40 - 41</a:t>
            </a:r>
          </a:p>
        </p:txBody>
      </p:sp>
    </p:spTree>
    <p:extLst>
      <p:ext uri="{BB962C8B-B14F-4D97-AF65-F5344CB8AC3E}">
        <p14:creationId xmlns:p14="http://schemas.microsoft.com/office/powerpoint/2010/main" val="3434038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FE7F34E0-7961-438A-A3BF-53B8D115CDB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1784328"/>
              </p:ext>
            </p:extLst>
          </p:nvPr>
        </p:nvGraphicFramePr>
        <p:xfrm>
          <a:off x="536140" y="938463"/>
          <a:ext cx="11119719" cy="49810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Acrobat Document" r:id="rId3" imgW="3019245" imgH="1352280" progId="AcroExch.Document.DC">
                  <p:embed/>
                </p:oleObj>
              </mc:Choice>
              <mc:Fallback>
                <p:oleObj name="Acrobat Document" r:id="rId3" imgW="3019245" imgH="135228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6140" y="938463"/>
                        <a:ext cx="11119719" cy="49810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6337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F683DB6F-7429-4A63-9BB2-7D38225788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0452498"/>
              </p:ext>
            </p:extLst>
          </p:nvPr>
        </p:nvGraphicFramePr>
        <p:xfrm>
          <a:off x="96079" y="753386"/>
          <a:ext cx="6019307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4835">
                  <a:extLst>
                    <a:ext uri="{9D8B030D-6E8A-4147-A177-3AD203B41FA5}">
                      <a16:colId xmlns:a16="http://schemas.microsoft.com/office/drawing/2014/main" val="1154540716"/>
                    </a:ext>
                  </a:extLst>
                </a:gridCol>
                <a:gridCol w="1374183">
                  <a:extLst>
                    <a:ext uri="{9D8B030D-6E8A-4147-A177-3AD203B41FA5}">
                      <a16:colId xmlns:a16="http://schemas.microsoft.com/office/drawing/2014/main" val="3820906455"/>
                    </a:ext>
                  </a:extLst>
                </a:gridCol>
                <a:gridCol w="1587084">
                  <a:extLst>
                    <a:ext uri="{9D8B030D-6E8A-4147-A177-3AD203B41FA5}">
                      <a16:colId xmlns:a16="http://schemas.microsoft.com/office/drawing/2014/main" val="126648469"/>
                    </a:ext>
                  </a:extLst>
                </a:gridCol>
                <a:gridCol w="1190313">
                  <a:extLst>
                    <a:ext uri="{9D8B030D-6E8A-4147-A177-3AD203B41FA5}">
                      <a16:colId xmlns:a16="http://schemas.microsoft.com/office/drawing/2014/main" val="3491634807"/>
                    </a:ext>
                  </a:extLst>
                </a:gridCol>
                <a:gridCol w="1412892">
                  <a:extLst>
                    <a:ext uri="{9D8B030D-6E8A-4147-A177-3AD203B41FA5}">
                      <a16:colId xmlns:a16="http://schemas.microsoft.com/office/drawing/2014/main" val="1624873427"/>
                    </a:ext>
                  </a:extLst>
                </a:gridCol>
              </a:tblGrid>
              <a:tr h="349968">
                <a:tc>
                  <a:txBody>
                    <a:bodyPr/>
                    <a:lstStyle/>
                    <a:p>
                      <a:r>
                        <a:rPr lang="cs-CZ" sz="1400" dirty="0"/>
                        <a:t>Č.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stát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hlav. město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rozloha</a:t>
                      </a:r>
                    </a:p>
                    <a:p>
                      <a:r>
                        <a:rPr lang="cs-CZ" dirty="0"/>
                        <a:t> km</a:t>
                      </a:r>
                      <a:r>
                        <a:rPr lang="cs-CZ" baseline="30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aseline="0" dirty="0"/>
                        <a:t>počet obyv.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7998279"/>
                  </a:ext>
                </a:extLst>
              </a:tr>
              <a:tr h="349968"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6023277"/>
                  </a:ext>
                </a:extLst>
              </a:tr>
              <a:tr h="349968">
                <a:tc>
                  <a:txBody>
                    <a:bodyPr/>
                    <a:lstStyle/>
                    <a:p>
                      <a:r>
                        <a:rPr lang="cs-CZ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6237398"/>
                  </a:ext>
                </a:extLst>
              </a:tr>
              <a:tr h="349968">
                <a:tc>
                  <a:txBody>
                    <a:bodyPr/>
                    <a:lstStyle/>
                    <a:p>
                      <a:r>
                        <a:rPr lang="cs-CZ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7219590"/>
                  </a:ext>
                </a:extLst>
              </a:tr>
              <a:tr h="349968">
                <a:tc>
                  <a:txBody>
                    <a:bodyPr/>
                    <a:lstStyle/>
                    <a:p>
                      <a:r>
                        <a:rPr lang="cs-C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0783175"/>
                  </a:ext>
                </a:extLst>
              </a:tr>
              <a:tr h="349968">
                <a:tc>
                  <a:txBody>
                    <a:bodyPr/>
                    <a:lstStyle/>
                    <a:p>
                      <a:r>
                        <a:rPr lang="cs-CZ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487363"/>
                  </a:ext>
                </a:extLst>
              </a:tr>
              <a:tr h="349968">
                <a:tc>
                  <a:txBody>
                    <a:bodyPr/>
                    <a:lstStyle/>
                    <a:p>
                      <a:r>
                        <a:rPr lang="cs-CZ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7774805"/>
                  </a:ext>
                </a:extLst>
              </a:tr>
              <a:tr h="349968">
                <a:tc>
                  <a:txBody>
                    <a:bodyPr/>
                    <a:lstStyle/>
                    <a:p>
                      <a:r>
                        <a:rPr lang="cs-CZ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494080"/>
                  </a:ext>
                </a:extLst>
              </a:tr>
              <a:tr h="349968">
                <a:tc>
                  <a:txBody>
                    <a:bodyPr/>
                    <a:lstStyle/>
                    <a:p>
                      <a:r>
                        <a:rPr lang="cs-CZ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5858413"/>
                  </a:ext>
                </a:extLst>
              </a:tr>
              <a:tr h="349968">
                <a:tc>
                  <a:txBody>
                    <a:bodyPr/>
                    <a:lstStyle/>
                    <a:p>
                      <a:r>
                        <a:rPr lang="cs-CZ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2175743"/>
                  </a:ext>
                </a:extLst>
              </a:tr>
              <a:tr h="349968">
                <a:tc>
                  <a:txBody>
                    <a:bodyPr/>
                    <a:lstStyle/>
                    <a:p>
                      <a:r>
                        <a:rPr lang="cs-CZ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7157140"/>
                  </a:ext>
                </a:extLst>
              </a:tr>
              <a:tr h="349968">
                <a:tc>
                  <a:txBody>
                    <a:bodyPr/>
                    <a:lstStyle/>
                    <a:p>
                      <a:r>
                        <a:rPr lang="cs-CZ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6253060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B8680F2A-57D3-482A-B5DA-ED1415F68A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4526"/>
          <a:stretch/>
        </p:blipFill>
        <p:spPr>
          <a:xfrm>
            <a:off x="6172694" y="748620"/>
            <a:ext cx="6019306" cy="5102321"/>
          </a:xfrm>
          <a:prstGeom prst="rect">
            <a:avLst/>
          </a:prstGeom>
        </p:spPr>
      </p:pic>
      <p:sp>
        <p:nvSpPr>
          <p:cNvPr id="4" name="Ovál 3">
            <a:extLst>
              <a:ext uri="{FF2B5EF4-FFF2-40B4-BE49-F238E27FC236}">
                <a16:creationId xmlns:a16="http://schemas.microsoft.com/office/drawing/2014/main" id="{F632052F-6FDE-4CE5-8777-8CFE2DADCB70}"/>
              </a:ext>
            </a:extLst>
          </p:cNvPr>
          <p:cNvSpPr/>
          <p:nvPr/>
        </p:nvSpPr>
        <p:spPr>
          <a:xfrm>
            <a:off x="6991067" y="1867422"/>
            <a:ext cx="361740" cy="33848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31E90879-08CD-4C9A-8B46-98A82CFA48C0}"/>
              </a:ext>
            </a:extLst>
          </p:cNvPr>
          <p:cNvSpPr/>
          <p:nvPr/>
        </p:nvSpPr>
        <p:spPr>
          <a:xfrm>
            <a:off x="8300322" y="2205902"/>
            <a:ext cx="361740" cy="33848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FBFF7BD4-4CF1-47E5-8E0E-1C926CCA52B3}"/>
              </a:ext>
            </a:extLst>
          </p:cNvPr>
          <p:cNvSpPr/>
          <p:nvPr/>
        </p:nvSpPr>
        <p:spPr>
          <a:xfrm>
            <a:off x="9713485" y="1337484"/>
            <a:ext cx="361740" cy="33848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3</a:t>
            </a:r>
          </a:p>
        </p:txBody>
      </p:sp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8F38A8FB-8CB0-477C-982E-B6015EEF1635}"/>
              </a:ext>
            </a:extLst>
          </p:cNvPr>
          <p:cNvCxnSpPr>
            <a:cxnSpLocks/>
            <a:stCxn id="7" idx="3"/>
          </p:cNvCxnSpPr>
          <p:nvPr/>
        </p:nvCxnSpPr>
        <p:spPr>
          <a:xfrm flipH="1">
            <a:off x="9590809" y="1626395"/>
            <a:ext cx="175652" cy="24102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ál 12">
            <a:extLst>
              <a:ext uri="{FF2B5EF4-FFF2-40B4-BE49-F238E27FC236}">
                <a16:creationId xmlns:a16="http://schemas.microsoft.com/office/drawing/2014/main" id="{CA93A9EB-B55B-48F5-B476-E161C7BE44E8}"/>
              </a:ext>
            </a:extLst>
          </p:cNvPr>
          <p:cNvSpPr/>
          <p:nvPr/>
        </p:nvSpPr>
        <p:spPr>
          <a:xfrm>
            <a:off x="9497765" y="4382021"/>
            <a:ext cx="361740" cy="33848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4</a:t>
            </a:r>
          </a:p>
        </p:txBody>
      </p:sp>
      <p:cxnSp>
        <p:nvCxnSpPr>
          <p:cNvPr id="14" name="Přímá spojnice se šipkou 13">
            <a:extLst>
              <a:ext uri="{FF2B5EF4-FFF2-40B4-BE49-F238E27FC236}">
                <a16:creationId xmlns:a16="http://schemas.microsoft.com/office/drawing/2014/main" id="{A5009BAC-EAFD-42ED-93A9-3501A8E9A303}"/>
              </a:ext>
            </a:extLst>
          </p:cNvPr>
          <p:cNvCxnSpPr>
            <a:cxnSpLocks/>
          </p:cNvCxnSpPr>
          <p:nvPr/>
        </p:nvCxnSpPr>
        <p:spPr>
          <a:xfrm flipH="1" flipV="1">
            <a:off x="9060873" y="4281055"/>
            <a:ext cx="435898" cy="1993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ál 15">
            <a:extLst>
              <a:ext uri="{FF2B5EF4-FFF2-40B4-BE49-F238E27FC236}">
                <a16:creationId xmlns:a16="http://schemas.microsoft.com/office/drawing/2014/main" id="{7BB1EB6A-6CE8-49B8-921C-2DAE2F3CD11F}"/>
              </a:ext>
            </a:extLst>
          </p:cNvPr>
          <p:cNvSpPr/>
          <p:nvPr/>
        </p:nvSpPr>
        <p:spPr>
          <a:xfrm>
            <a:off x="9001477" y="5051066"/>
            <a:ext cx="361740" cy="33848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5</a:t>
            </a:r>
          </a:p>
        </p:txBody>
      </p:sp>
      <p:cxnSp>
        <p:nvCxnSpPr>
          <p:cNvPr id="17" name="Přímá spojnice se šipkou 16">
            <a:extLst>
              <a:ext uri="{FF2B5EF4-FFF2-40B4-BE49-F238E27FC236}">
                <a16:creationId xmlns:a16="http://schemas.microsoft.com/office/drawing/2014/main" id="{3A8C64E6-C9CF-4E30-9C08-140BAD127A15}"/>
              </a:ext>
            </a:extLst>
          </p:cNvPr>
          <p:cNvCxnSpPr>
            <a:cxnSpLocks/>
          </p:cNvCxnSpPr>
          <p:nvPr/>
        </p:nvCxnSpPr>
        <p:spPr>
          <a:xfrm flipH="1" flipV="1">
            <a:off x="8662062" y="4810991"/>
            <a:ext cx="339415" cy="3375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ál 18">
            <a:extLst>
              <a:ext uri="{FF2B5EF4-FFF2-40B4-BE49-F238E27FC236}">
                <a16:creationId xmlns:a16="http://schemas.microsoft.com/office/drawing/2014/main" id="{0B0E4705-870E-40DE-A9BF-8F529CA9C327}"/>
              </a:ext>
            </a:extLst>
          </p:cNvPr>
          <p:cNvSpPr/>
          <p:nvPr/>
        </p:nvSpPr>
        <p:spPr>
          <a:xfrm>
            <a:off x="9983649" y="2205902"/>
            <a:ext cx="361740" cy="33848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0" name="Ovál 19">
            <a:extLst>
              <a:ext uri="{FF2B5EF4-FFF2-40B4-BE49-F238E27FC236}">
                <a16:creationId xmlns:a16="http://schemas.microsoft.com/office/drawing/2014/main" id="{9639DE84-106F-4ECE-BC21-2FD374CD6521}"/>
              </a:ext>
            </a:extLst>
          </p:cNvPr>
          <p:cNvSpPr/>
          <p:nvPr/>
        </p:nvSpPr>
        <p:spPr>
          <a:xfrm>
            <a:off x="11168212" y="3090520"/>
            <a:ext cx="361740" cy="33848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21" name="Ovál 20">
            <a:extLst>
              <a:ext uri="{FF2B5EF4-FFF2-40B4-BE49-F238E27FC236}">
                <a16:creationId xmlns:a16="http://schemas.microsoft.com/office/drawing/2014/main" id="{0FC14161-1E66-4503-893E-18F4C47294F2}"/>
              </a:ext>
            </a:extLst>
          </p:cNvPr>
          <p:cNvSpPr/>
          <p:nvPr/>
        </p:nvSpPr>
        <p:spPr>
          <a:xfrm>
            <a:off x="8699133" y="2961300"/>
            <a:ext cx="361740" cy="33848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22" name="Ovál 21">
            <a:extLst>
              <a:ext uri="{FF2B5EF4-FFF2-40B4-BE49-F238E27FC236}">
                <a16:creationId xmlns:a16="http://schemas.microsoft.com/office/drawing/2014/main" id="{38E9B342-F9A3-4121-9820-5FED11A8881D}"/>
              </a:ext>
            </a:extLst>
          </p:cNvPr>
          <p:cNvSpPr/>
          <p:nvPr/>
        </p:nvSpPr>
        <p:spPr>
          <a:xfrm>
            <a:off x="7938582" y="3508446"/>
            <a:ext cx="361740" cy="33848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23" name="Ovál 22">
            <a:extLst>
              <a:ext uri="{FF2B5EF4-FFF2-40B4-BE49-F238E27FC236}">
                <a16:creationId xmlns:a16="http://schemas.microsoft.com/office/drawing/2014/main" id="{5CA60417-0850-4D4F-AB21-1B9DA24CA0C8}"/>
              </a:ext>
            </a:extLst>
          </p:cNvPr>
          <p:cNvSpPr/>
          <p:nvPr/>
        </p:nvSpPr>
        <p:spPr>
          <a:xfrm>
            <a:off x="6874767" y="3417912"/>
            <a:ext cx="596297" cy="429014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24" name="Ovál 23">
            <a:extLst>
              <a:ext uri="{FF2B5EF4-FFF2-40B4-BE49-F238E27FC236}">
                <a16:creationId xmlns:a16="http://schemas.microsoft.com/office/drawing/2014/main" id="{C7FAF3DE-37C5-46DC-889D-7A920311488C}"/>
              </a:ext>
            </a:extLst>
          </p:cNvPr>
          <p:cNvSpPr/>
          <p:nvPr/>
        </p:nvSpPr>
        <p:spPr>
          <a:xfrm>
            <a:off x="7597909" y="4836559"/>
            <a:ext cx="596297" cy="429014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A1780006-8FDB-46A2-9EE5-D3D788501C75}"/>
              </a:ext>
            </a:extLst>
          </p:cNvPr>
          <p:cNvSpPr txBox="1"/>
          <p:nvPr/>
        </p:nvSpPr>
        <p:spPr>
          <a:xfrm>
            <a:off x="394855" y="228600"/>
            <a:ext cx="2473113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Doplň do tabulky údaje.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E5678F93-5ABC-4FB8-A277-ED46188E635A}"/>
              </a:ext>
            </a:extLst>
          </p:cNvPr>
          <p:cNvSpPr txBox="1"/>
          <p:nvPr/>
        </p:nvSpPr>
        <p:spPr>
          <a:xfrm>
            <a:off x="849086" y="5747657"/>
            <a:ext cx="5142305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Údaje  k počtu </a:t>
            </a:r>
            <a:r>
              <a:rPr lang="cs-CZ" b="1" dirty="0" err="1">
                <a:solidFill>
                  <a:schemeClr val="bg1"/>
                </a:solidFill>
              </a:rPr>
              <a:t>obyvate</a:t>
            </a:r>
            <a:r>
              <a:rPr lang="cs-CZ" b="1" dirty="0">
                <a:solidFill>
                  <a:schemeClr val="bg1"/>
                </a:solidFill>
              </a:rPr>
              <a:t> vyhledej v následující tabuli.</a:t>
            </a:r>
          </a:p>
        </p:txBody>
      </p:sp>
    </p:spTree>
    <p:extLst>
      <p:ext uri="{BB962C8B-B14F-4D97-AF65-F5344CB8AC3E}">
        <p14:creationId xmlns:p14="http://schemas.microsoft.com/office/powerpoint/2010/main" val="2813657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2273CA95-1568-4D1C-A50E-7B7DA7E6D0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2344988"/>
              </p:ext>
            </p:extLst>
          </p:nvPr>
        </p:nvGraphicFramePr>
        <p:xfrm>
          <a:off x="683288" y="265368"/>
          <a:ext cx="3597310" cy="5986781"/>
        </p:xfrm>
        <a:graphic>
          <a:graphicData uri="http://schemas.openxmlformats.org/drawingml/2006/table">
            <a:tbl>
              <a:tblPr firstRow="1" firstCol="1" bandRow="1"/>
              <a:tblGrid>
                <a:gridCol w="301450">
                  <a:extLst>
                    <a:ext uri="{9D8B030D-6E8A-4147-A177-3AD203B41FA5}">
                      <a16:colId xmlns:a16="http://schemas.microsoft.com/office/drawing/2014/main" val="1497100430"/>
                    </a:ext>
                  </a:extLst>
                </a:gridCol>
                <a:gridCol w="1566138">
                  <a:extLst>
                    <a:ext uri="{9D8B030D-6E8A-4147-A177-3AD203B41FA5}">
                      <a16:colId xmlns:a16="http://schemas.microsoft.com/office/drawing/2014/main" val="1101452657"/>
                    </a:ext>
                  </a:extLst>
                </a:gridCol>
                <a:gridCol w="845467">
                  <a:extLst>
                    <a:ext uri="{9D8B030D-6E8A-4147-A177-3AD203B41FA5}">
                      <a16:colId xmlns:a16="http://schemas.microsoft.com/office/drawing/2014/main" val="3688667079"/>
                    </a:ext>
                  </a:extLst>
                </a:gridCol>
                <a:gridCol w="884255">
                  <a:extLst>
                    <a:ext uri="{9D8B030D-6E8A-4147-A177-3AD203B41FA5}">
                      <a16:colId xmlns:a16="http://schemas.microsoft.com/office/drawing/2014/main" val="319029354"/>
                    </a:ext>
                  </a:extLst>
                </a:gridCol>
              </a:tblGrid>
              <a:tr h="207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Země (nebo závislé území)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Populace (2026)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Roční změna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8179848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Nigérie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242 431 832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2,06%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5657474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non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Etiopie</a:t>
                      </a:r>
                      <a:endParaRPr lang="cs-CZ" sz="800" b="1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138 902 185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2,53%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1331210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Egypt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120 101 175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1,47%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1009827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5"/>
                        </a:rPr>
                        <a:t>DR Kongo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116 452 162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3,21%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9399917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6"/>
                        </a:rPr>
                        <a:t>Tanzanie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72 563 780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2,86%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4833934"/>
                  </a:ext>
                </a:extLst>
              </a:tr>
              <a:tr h="2075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7"/>
                        </a:rPr>
                        <a:t>Jihoafrická republika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65 453 084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1,09%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8825885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8"/>
                        </a:rPr>
                        <a:t>Keňa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58 636 412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1,92%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3837417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9"/>
                        </a:rPr>
                        <a:t>Súdán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53 282 719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3,14%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9930426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0"/>
                        </a:rPr>
                        <a:t>Uganda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52 761 469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2,68%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3003991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1"/>
                        </a:rPr>
                        <a:t>Alžírsko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48 028 334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1,25%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4951024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2"/>
                        </a:rPr>
                        <a:t>Angola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40 215 179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3,01%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7888252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3"/>
                        </a:rPr>
                        <a:t>Maroko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38 762 441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0,86%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2071992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4"/>
                        </a:rPr>
                        <a:t>Mosambik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36 639 851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2,83%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3596710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5"/>
                        </a:rPr>
                        <a:t>Ghana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35 697 557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1,81%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3436970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6"/>
                        </a:rPr>
                        <a:t>Madagaskar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33 522 052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2,39%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5375221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7"/>
                        </a:rPr>
                        <a:t>Pobřeží slonoviny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33 494 346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2,39%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42009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8"/>
                        </a:rPr>
                        <a:t>Kamerun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30 640 817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2,55%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3757844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9"/>
                        </a:rPr>
                        <a:t>Niger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28 814 878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3,21%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9198345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0"/>
                        </a:rPr>
                        <a:t>Mali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25 932 275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2,91%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7344921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1"/>
                        </a:rPr>
                        <a:t>Burkina Faso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24 601 700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2,19%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0095399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2"/>
                        </a:rPr>
                        <a:t>Malawi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22 785 535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2,56%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3306343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3"/>
                        </a:rPr>
                        <a:t>Zambie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22 521 915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2,77%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8456658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4"/>
                        </a:rPr>
                        <a:t>Čad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21 560 380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2,65%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2420535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5"/>
                        </a:rPr>
                        <a:t>Somálsko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20 305 907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3,31%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4260529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6"/>
                        </a:rPr>
                        <a:t>Senegal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19 366 548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2,3%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0952924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7"/>
                        </a:rPr>
                        <a:t>Zimbabwe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17 273 580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1,9%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3443425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8"/>
                        </a:rPr>
                        <a:t>Guinea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15 441 993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2,27%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6499123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9"/>
                        </a:rPr>
                        <a:t>Benin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15 170 419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2,4%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8354521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0"/>
                        </a:rPr>
                        <a:t>Rwanda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14 889 693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2,2%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9552806"/>
                  </a:ext>
                </a:extLst>
              </a:tr>
              <a:tr h="101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1"/>
                        </a:rPr>
                        <a:t>Burundi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14 729 157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2,36%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0452535"/>
                  </a:ext>
                </a:extLst>
              </a:tr>
            </a:tbl>
          </a:graphicData>
        </a:graphic>
      </p:graphicFrame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4CEEAF4C-C872-4F2B-8523-E6BEF75F32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9669614"/>
              </p:ext>
            </p:extLst>
          </p:nvPr>
        </p:nvGraphicFramePr>
        <p:xfrm>
          <a:off x="4482155" y="265368"/>
          <a:ext cx="3365608" cy="5932017"/>
        </p:xfrm>
        <a:graphic>
          <a:graphicData uri="http://schemas.openxmlformats.org/drawingml/2006/table">
            <a:tbl>
              <a:tblPr firstRow="1" firstCol="1" bandRow="1"/>
              <a:tblGrid>
                <a:gridCol w="272187">
                  <a:extLst>
                    <a:ext uri="{9D8B030D-6E8A-4147-A177-3AD203B41FA5}">
                      <a16:colId xmlns:a16="http://schemas.microsoft.com/office/drawing/2014/main" val="1738219213"/>
                    </a:ext>
                  </a:extLst>
                </a:gridCol>
                <a:gridCol w="1401766">
                  <a:extLst>
                    <a:ext uri="{9D8B030D-6E8A-4147-A177-3AD203B41FA5}">
                      <a16:colId xmlns:a16="http://schemas.microsoft.com/office/drawing/2014/main" val="114685510"/>
                    </a:ext>
                  </a:extLst>
                </a:gridCol>
                <a:gridCol w="759857">
                  <a:extLst>
                    <a:ext uri="{9D8B030D-6E8A-4147-A177-3AD203B41FA5}">
                      <a16:colId xmlns:a16="http://schemas.microsoft.com/office/drawing/2014/main" val="155239756"/>
                    </a:ext>
                  </a:extLst>
                </a:gridCol>
                <a:gridCol w="931798">
                  <a:extLst>
                    <a:ext uri="{9D8B030D-6E8A-4147-A177-3AD203B41FA5}">
                      <a16:colId xmlns:a16="http://schemas.microsoft.com/office/drawing/2014/main" val="105061635"/>
                    </a:ext>
                  </a:extLst>
                </a:gridCol>
              </a:tblGrid>
              <a:tr h="234931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Země (nebo závislé území)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dirty="0">
                          <a:effectLst/>
                          <a:latin typeface="Arial" panose="020B0604020202020204" pitchFamily="34" charset="0"/>
                        </a:rPr>
                        <a:t>Populace</a:t>
                      </a:r>
                    </a:p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dirty="0">
                          <a:effectLst/>
                          <a:latin typeface="Arial" panose="020B0604020202020204" pitchFamily="34" charset="0"/>
                        </a:rPr>
                        <a:t>   (2026)</a:t>
                      </a: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dirty="0">
                          <a:effectLst/>
                          <a:latin typeface="Arial" panose="020B0604020202020204" pitchFamily="34" charset="0"/>
                        </a:rPr>
                        <a:t>Roční změna</a:t>
                      </a: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880058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cs-CZ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2"/>
                        </a:rPr>
                        <a:t>Jižní Súdán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12 436 037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2,03%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8860974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3"/>
                        </a:rPr>
                        <a:t>Tunisko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12 415 138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0,54%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5723258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4"/>
                        </a:rPr>
                        <a:t>Togo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9 930 918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2,15%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3558123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5"/>
                        </a:rPr>
                        <a:t>Sierra Leone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8 996 745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2,01%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9345867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6"/>
                        </a:rPr>
                        <a:t>Libye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7 539 851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1,09%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2431523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7"/>
                        </a:rPr>
                        <a:t>Kongo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6 637 785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2,36%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4329552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8"/>
                        </a:rPr>
                        <a:t>Libérie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5 853 949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2,14%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6538763"/>
                  </a:ext>
                </a:extLst>
              </a:tr>
              <a:tr h="351591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9"/>
                        </a:rPr>
                        <a:t>Středoafrická republika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5 698 984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3,37%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644147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40"/>
                        </a:rPr>
                        <a:t>Mauritánie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5 461 319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2,75%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3178578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41"/>
                        </a:rPr>
                        <a:t>Eritrea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3 682 669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2,1%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928210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42"/>
                        </a:rPr>
                        <a:t>Namibie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3 153 246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1,95%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238500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43"/>
                        </a:rPr>
                        <a:t>Gambie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2 884 079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2,2%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5704435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44"/>
                        </a:rPr>
                        <a:t>Gabon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2 647 399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2,09%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9411646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45"/>
                        </a:rPr>
                        <a:t>Botswana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2 603 388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1,61%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9596747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46"/>
                        </a:rPr>
                        <a:t>Lesotho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2 389 336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1,1%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9506844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47"/>
                        </a:rPr>
                        <a:t>Guinea-Bissau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2 297 808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2,15%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4348970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48"/>
                        </a:rPr>
                        <a:t>Rovníková Guinea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1 984 468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2,37%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6814822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49"/>
                        </a:rPr>
                        <a:t>Eswatini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1 269 859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1,09%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5342061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50"/>
                        </a:rPr>
                        <a:t>Mauricius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1 265 059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−0,25%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1952225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51"/>
                        </a:rPr>
                        <a:t>Džibutsko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1 199 459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1,3%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8963899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52"/>
                        </a:rPr>
                        <a:t>Komory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899 010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1,83%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8632976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53"/>
                        </a:rPr>
                        <a:t>Réunion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886 298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0,44%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3183921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54"/>
                        </a:rPr>
                        <a:t>Západní Sahara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610 813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1,65%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9393248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55"/>
                        </a:rPr>
                        <a:t>Kapverdy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529 630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0,44%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4237916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56"/>
                        </a:rPr>
                        <a:t>Mayotte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347 536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3,12%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9943410"/>
                  </a:ext>
                </a:extLst>
              </a:tr>
              <a:tr h="351591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57"/>
                        </a:rPr>
                        <a:t>Svatý Tomáš a Princův ostrov</a:t>
                      </a:r>
                      <a:endParaRPr lang="cs-CZ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244 994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1,97%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5330535"/>
                  </a:ext>
                </a:extLst>
              </a:tr>
              <a:tr h="17908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sng" strike="noStrike" kern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58"/>
                        </a:rPr>
                        <a:t>Seychely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134 959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1,64%</a:t>
                      </a:r>
                      <a:endParaRPr lang="cs-CZ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3" marR="6843" marT="6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26743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8697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1" descr="http://www.zemepis.com/images/slmapy/afrika.jpg">
            <a:extLst>
              <a:ext uri="{FF2B5EF4-FFF2-40B4-BE49-F238E27FC236}">
                <a16:creationId xmlns:a16="http://schemas.microsoft.com/office/drawing/2014/main" id="{76B33E73-4269-4C46-BEBE-D20C31C9F09E}"/>
              </a:ext>
            </a:extLst>
          </p:cNvPr>
          <p:cNvPicPr/>
          <p:nvPr/>
        </p:nvPicPr>
        <p:blipFill rotWithShape="1">
          <a:blip r:embed="rId2" cstate="print"/>
          <a:srcRect l="39509" t="57232"/>
          <a:stretch/>
        </p:blipFill>
        <p:spPr bwMode="auto">
          <a:xfrm>
            <a:off x="1039091" y="263236"/>
            <a:ext cx="9864436" cy="65116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4" name="Pětiúhelník 3">
            <a:extLst>
              <a:ext uri="{FF2B5EF4-FFF2-40B4-BE49-F238E27FC236}">
                <a16:creationId xmlns:a16="http://schemas.microsoft.com/office/drawing/2014/main" id="{08FF0DAA-4EE5-4CCE-A756-AE94BF38E347}"/>
              </a:ext>
            </a:extLst>
          </p:cNvPr>
          <p:cNvSpPr/>
          <p:nvPr/>
        </p:nvSpPr>
        <p:spPr>
          <a:xfrm>
            <a:off x="2043546" y="1337567"/>
            <a:ext cx="129208" cy="109331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Pětiúhelník 4">
            <a:extLst>
              <a:ext uri="{FF2B5EF4-FFF2-40B4-BE49-F238E27FC236}">
                <a16:creationId xmlns:a16="http://schemas.microsoft.com/office/drawing/2014/main" id="{6EDC59A3-C87C-4BF4-A18C-0CE91B16D57B}"/>
              </a:ext>
            </a:extLst>
          </p:cNvPr>
          <p:cNvSpPr/>
          <p:nvPr/>
        </p:nvSpPr>
        <p:spPr>
          <a:xfrm>
            <a:off x="4792771" y="2598330"/>
            <a:ext cx="129208" cy="109331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Pětiúhelník 5">
            <a:extLst>
              <a:ext uri="{FF2B5EF4-FFF2-40B4-BE49-F238E27FC236}">
                <a16:creationId xmlns:a16="http://schemas.microsoft.com/office/drawing/2014/main" id="{64B4A12E-F246-4A6B-B170-E05F3F44A5BD}"/>
              </a:ext>
            </a:extLst>
          </p:cNvPr>
          <p:cNvSpPr/>
          <p:nvPr/>
        </p:nvSpPr>
        <p:spPr>
          <a:xfrm>
            <a:off x="5610190" y="4718075"/>
            <a:ext cx="129208" cy="109331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Pětiúhelník 6">
            <a:extLst>
              <a:ext uri="{FF2B5EF4-FFF2-40B4-BE49-F238E27FC236}">
                <a16:creationId xmlns:a16="http://schemas.microsoft.com/office/drawing/2014/main" id="{EB2149C8-D07D-4AEE-B6D9-2BBE2B5C4B22}"/>
              </a:ext>
            </a:extLst>
          </p:cNvPr>
          <p:cNvSpPr/>
          <p:nvPr/>
        </p:nvSpPr>
        <p:spPr>
          <a:xfrm>
            <a:off x="5333098" y="3110948"/>
            <a:ext cx="129208" cy="109331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Pětiúhelník 7">
            <a:extLst>
              <a:ext uri="{FF2B5EF4-FFF2-40B4-BE49-F238E27FC236}">
                <a16:creationId xmlns:a16="http://schemas.microsoft.com/office/drawing/2014/main" id="{CA95A320-101D-477F-94A7-C4BD2F434CC1}"/>
              </a:ext>
            </a:extLst>
          </p:cNvPr>
          <p:cNvSpPr/>
          <p:nvPr/>
        </p:nvSpPr>
        <p:spPr>
          <a:xfrm>
            <a:off x="3019389" y="6283638"/>
            <a:ext cx="129208" cy="109331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Pětiúhelník 8">
            <a:extLst>
              <a:ext uri="{FF2B5EF4-FFF2-40B4-BE49-F238E27FC236}">
                <a16:creationId xmlns:a16="http://schemas.microsoft.com/office/drawing/2014/main" id="{3968A2FC-ED30-4C38-92EE-7F708740C392}"/>
              </a:ext>
            </a:extLst>
          </p:cNvPr>
          <p:cNvSpPr/>
          <p:nvPr/>
        </p:nvSpPr>
        <p:spPr>
          <a:xfrm>
            <a:off x="4792771" y="4686600"/>
            <a:ext cx="129208" cy="109331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Pětiúhelník 9">
            <a:extLst>
              <a:ext uri="{FF2B5EF4-FFF2-40B4-BE49-F238E27FC236}">
                <a16:creationId xmlns:a16="http://schemas.microsoft.com/office/drawing/2014/main" id="{CE9E5073-2D68-4181-B76A-ED88B80645F1}"/>
              </a:ext>
            </a:extLst>
          </p:cNvPr>
          <p:cNvSpPr/>
          <p:nvPr/>
        </p:nvSpPr>
        <p:spPr>
          <a:xfrm>
            <a:off x="8394953" y="3319669"/>
            <a:ext cx="129208" cy="109331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A464B6B5-3DF5-42F6-8FFD-017E4E476B8E}"/>
              </a:ext>
            </a:extLst>
          </p:cNvPr>
          <p:cNvSpPr/>
          <p:nvPr/>
        </p:nvSpPr>
        <p:spPr>
          <a:xfrm>
            <a:off x="2736125" y="4061791"/>
            <a:ext cx="96076" cy="8779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vál 12">
            <a:extLst>
              <a:ext uri="{FF2B5EF4-FFF2-40B4-BE49-F238E27FC236}">
                <a16:creationId xmlns:a16="http://schemas.microsoft.com/office/drawing/2014/main" id="{D0C7E437-EBB3-4FDE-A439-33CC85CD957C}"/>
              </a:ext>
            </a:extLst>
          </p:cNvPr>
          <p:cNvSpPr/>
          <p:nvPr/>
        </p:nvSpPr>
        <p:spPr>
          <a:xfrm>
            <a:off x="5875233" y="2326509"/>
            <a:ext cx="96076" cy="8779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vál 13">
            <a:extLst>
              <a:ext uri="{FF2B5EF4-FFF2-40B4-BE49-F238E27FC236}">
                <a16:creationId xmlns:a16="http://schemas.microsoft.com/office/drawing/2014/main" id="{722EB8EC-3F66-4CDF-A7A1-82A3CCC8E8C4}"/>
              </a:ext>
            </a:extLst>
          </p:cNvPr>
          <p:cNvSpPr/>
          <p:nvPr/>
        </p:nvSpPr>
        <p:spPr>
          <a:xfrm>
            <a:off x="4346716" y="4477427"/>
            <a:ext cx="96076" cy="8779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vál 14">
            <a:extLst>
              <a:ext uri="{FF2B5EF4-FFF2-40B4-BE49-F238E27FC236}">
                <a16:creationId xmlns:a16="http://schemas.microsoft.com/office/drawing/2014/main" id="{74F159D1-F57B-49FE-A056-87F8F6482B32}"/>
              </a:ext>
            </a:extLst>
          </p:cNvPr>
          <p:cNvSpPr/>
          <p:nvPr/>
        </p:nvSpPr>
        <p:spPr>
          <a:xfrm>
            <a:off x="4442792" y="5371045"/>
            <a:ext cx="96076" cy="8779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vál 15">
            <a:extLst>
              <a:ext uri="{FF2B5EF4-FFF2-40B4-BE49-F238E27FC236}">
                <a16:creationId xmlns:a16="http://schemas.microsoft.com/office/drawing/2014/main" id="{94899A39-7BD5-47CD-B3DD-879FAEC95E68}"/>
              </a:ext>
            </a:extLst>
          </p:cNvPr>
          <p:cNvSpPr/>
          <p:nvPr/>
        </p:nvSpPr>
        <p:spPr>
          <a:xfrm>
            <a:off x="4744733" y="5414943"/>
            <a:ext cx="96076" cy="8779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vál 16">
            <a:extLst>
              <a:ext uri="{FF2B5EF4-FFF2-40B4-BE49-F238E27FC236}">
                <a16:creationId xmlns:a16="http://schemas.microsoft.com/office/drawing/2014/main" id="{331631AF-7C04-4495-832F-861EA2B93A52}"/>
              </a:ext>
            </a:extLst>
          </p:cNvPr>
          <p:cNvSpPr/>
          <p:nvPr/>
        </p:nvSpPr>
        <p:spPr>
          <a:xfrm>
            <a:off x="5349664" y="4827406"/>
            <a:ext cx="96076" cy="8779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85FD423D-E1CC-45CC-8B63-B588199D1311}"/>
              </a:ext>
            </a:extLst>
          </p:cNvPr>
          <p:cNvSpPr txBox="1"/>
          <p:nvPr/>
        </p:nvSpPr>
        <p:spPr>
          <a:xfrm>
            <a:off x="7450282" y="706582"/>
            <a:ext cx="3121496" cy="646331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Vyhledej a zapiš názvy červeně</a:t>
            </a:r>
          </a:p>
          <a:p>
            <a:r>
              <a:rPr lang="cs-CZ" b="1" dirty="0">
                <a:solidFill>
                  <a:schemeClr val="bg1"/>
                </a:solidFill>
              </a:rPr>
              <a:t>vyznačených měst.</a:t>
            </a:r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64F04B54-A275-4DE5-9214-8FCB98A8F2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881" y="0"/>
            <a:ext cx="10242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684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3BA6B5C6-E642-4ACD-A181-0D8531E4FF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4526"/>
          <a:stretch/>
        </p:blipFill>
        <p:spPr>
          <a:xfrm>
            <a:off x="2132527" y="893323"/>
            <a:ext cx="6717927" cy="569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96847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1532</TotalTime>
  <Words>499</Words>
  <Application>Microsoft Office PowerPoint</Application>
  <PresentationFormat>Širokoúhlá obrazovka</PresentationFormat>
  <Paragraphs>270</Paragraphs>
  <Slides>6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Motiv Office</vt:lpstr>
      <vt:lpstr>Acrobat Document</vt:lpstr>
      <vt:lpstr>Nejjižnější Afrika          2026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Jižní Afrika</dc:title>
  <dc:creator>Jaroslav Cap</dc:creator>
  <cp:lastModifiedBy>Jaroslav Cap</cp:lastModifiedBy>
  <cp:revision>26</cp:revision>
  <dcterms:created xsi:type="dcterms:W3CDTF">2026-02-24T09:41:49Z</dcterms:created>
  <dcterms:modified xsi:type="dcterms:W3CDTF">2026-03-17T06:56:11Z</dcterms:modified>
</cp:coreProperties>
</file>