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0" r:id="rId3"/>
    <p:sldId id="271" r:id="rId4"/>
    <p:sldId id="284" r:id="rId5"/>
    <p:sldId id="273" r:id="rId6"/>
    <p:sldId id="272" r:id="rId7"/>
    <p:sldId id="276" r:id="rId8"/>
    <p:sldId id="275" r:id="rId9"/>
    <p:sldId id="274" r:id="rId10"/>
    <p:sldId id="277" r:id="rId11"/>
    <p:sldId id="257" r:id="rId12"/>
    <p:sldId id="258" r:id="rId13"/>
    <p:sldId id="266" r:id="rId14"/>
    <p:sldId id="260" r:id="rId15"/>
    <p:sldId id="267" r:id="rId16"/>
    <p:sldId id="285" r:id="rId17"/>
    <p:sldId id="286" r:id="rId18"/>
    <p:sldId id="261" r:id="rId19"/>
    <p:sldId id="268" r:id="rId20"/>
    <p:sldId id="269" r:id="rId21"/>
    <p:sldId id="280" r:id="rId22"/>
    <p:sldId id="282" r:id="rId23"/>
    <p:sldId id="283" r:id="rId24"/>
    <p:sldId id="262" r:id="rId25"/>
    <p:sldId id="26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A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6470" autoAdjust="0"/>
  </p:normalViewPr>
  <p:slideViewPr>
    <p:cSldViewPr>
      <p:cViewPr varScale="1">
        <p:scale>
          <a:sx n="60" d="100"/>
          <a:sy n="60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EFD1-CFD5-40CC-9584-EF4F116CE017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F66F-8E1A-4A90-95D4-F9A29F8EE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9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vat%C3%BD_Kry%C5%A1tof_a_Nevis" TargetMode="External"/><Relationship Id="rId3" Type="http://schemas.openxmlformats.org/officeDocument/2006/relationships/hyperlink" Target="https://cs.wikipedia.org/wiki/Antigua_a_Barbuda" TargetMode="External"/><Relationship Id="rId7" Type="http://schemas.openxmlformats.org/officeDocument/2006/relationships/hyperlink" Target="https://cs.wikipedia.org/wiki/Svat%C3%A1_Luci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Grenada" TargetMode="External"/><Relationship Id="rId5" Type="http://schemas.openxmlformats.org/officeDocument/2006/relationships/hyperlink" Target="https://cs.wikipedia.org/wiki/Dominika" TargetMode="External"/><Relationship Id="rId10" Type="http://schemas.openxmlformats.org/officeDocument/2006/relationships/hyperlink" Target="https://cs.wikipedia.org/wiki/Trinidad_a_Tobago" TargetMode="External"/><Relationship Id="rId4" Type="http://schemas.openxmlformats.org/officeDocument/2006/relationships/hyperlink" Target="https://cs.wikipedia.org/wiki/Barbados" TargetMode="External"/><Relationship Id="rId9" Type="http://schemas.openxmlformats.org/officeDocument/2006/relationships/hyperlink" Target="https://cs.wikipedia.org/wiki/Svat%C3%BD_Vincenc_a_Grenadin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0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 tooltip="Antigua a Barbuda"/>
              </a:rPr>
              <a:t>Antigua a Barbuda</a:t>
            </a:r>
            <a:r>
              <a:rPr lang="cs-CZ" dirty="0" smtClean="0"/>
              <a:t> </a:t>
            </a:r>
            <a:r>
              <a:rPr lang="cs-CZ" dirty="0" smtClean="0">
                <a:hlinkClick r:id="rId4" tooltip="Barbados"/>
              </a:rPr>
              <a:t>Barbados</a:t>
            </a:r>
            <a:r>
              <a:rPr lang="cs-CZ" dirty="0" smtClean="0"/>
              <a:t> </a:t>
            </a:r>
            <a:r>
              <a:rPr lang="cs-CZ" dirty="0" smtClean="0">
                <a:hlinkClick r:id="rId5" tooltip="Dominika"/>
              </a:rPr>
              <a:t>Dominika</a:t>
            </a:r>
            <a:r>
              <a:rPr lang="cs-CZ" dirty="0" smtClean="0"/>
              <a:t> </a:t>
            </a:r>
            <a:r>
              <a:rPr lang="cs-CZ" dirty="0" smtClean="0">
                <a:hlinkClick r:id="rId6" tooltip="Grenada"/>
              </a:rPr>
              <a:t>Grenada</a:t>
            </a:r>
            <a:r>
              <a:rPr lang="cs-CZ" dirty="0" smtClean="0"/>
              <a:t> </a:t>
            </a:r>
            <a:r>
              <a:rPr lang="cs-CZ" dirty="0" smtClean="0">
                <a:hlinkClick r:id="rId7" tooltip="Svatá Lucie"/>
              </a:rPr>
              <a:t>Svatá Lucie</a:t>
            </a:r>
            <a:r>
              <a:rPr lang="cs-CZ" dirty="0" smtClean="0"/>
              <a:t> </a:t>
            </a:r>
            <a:r>
              <a:rPr lang="cs-CZ" dirty="0" smtClean="0">
                <a:hlinkClick r:id="rId8" tooltip="Svatý Kryštof a Nevis"/>
              </a:rPr>
              <a:t>Svatý Kryštof a Nevis</a:t>
            </a:r>
            <a:r>
              <a:rPr lang="cs-CZ" dirty="0" smtClean="0"/>
              <a:t> </a:t>
            </a:r>
            <a:r>
              <a:rPr lang="cs-CZ" dirty="0" smtClean="0">
                <a:hlinkClick r:id="rId9" tooltip="Svatý Vincenc a Grenadiny"/>
              </a:rPr>
              <a:t>Svatý Vincenc a Grenadiny</a:t>
            </a:r>
            <a:r>
              <a:rPr lang="cs-CZ" dirty="0" smtClean="0"/>
              <a:t> </a:t>
            </a:r>
            <a:r>
              <a:rPr lang="cs-CZ" dirty="0" smtClean="0">
                <a:hlinkClick r:id="rId10" tooltip="Trinidad a Tobago"/>
              </a:rPr>
              <a:t>Trinidad a Tobago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9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7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3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3ED562-4F10-425C-86EC-6898FFF8B662}" type="datetimeFigureOut">
              <a:rPr lang="cs-CZ" smtClean="0"/>
              <a:t>23.5.2022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_Wfvrf9evKc" TargetMode="External"/><Relationship Id="rId5" Type="http://schemas.openxmlformats.org/officeDocument/2006/relationships/hyperlink" Target="https://www.youtube.com/watch?v=8i4wobzDxbQ" TargetMode="External"/><Relationship Id="rId4" Type="http://schemas.openxmlformats.org/officeDocument/2006/relationships/hyperlink" Target="https://edu.ceskatelevize.cz/video/4008-udoli-smrt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64" y="8114"/>
            <a:ext cx="6365046" cy="68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825" y="1988840"/>
            <a:ext cx="3923928" cy="6755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Severní Amerika </a:t>
            </a:r>
            <a:endParaRPr lang="cs-CZ" sz="3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825" y="3484162"/>
            <a:ext cx="3346039" cy="95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Přírodní</a:t>
            </a:r>
            <a:r>
              <a:rPr lang="cs-CZ" sz="1200" dirty="0" smtClean="0"/>
              <a:t> </a:t>
            </a:r>
            <a:r>
              <a:rPr lang="cs-C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podmínky</a:t>
            </a:r>
          </a:p>
          <a:p>
            <a:pPr algn="ctr"/>
            <a:r>
              <a:rPr lang="cs-CZ" sz="2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sekundy </a:t>
            </a:r>
            <a:r>
              <a:rPr lang="cs-C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2022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457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3275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Nezávislé státy Malých Antil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319" y="84213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1) Antigua a </a:t>
            </a:r>
            <a:r>
              <a:rPr lang="cs-CZ" dirty="0"/>
              <a:t>Barbuda</a:t>
            </a:r>
            <a:r>
              <a:rPr lang="cs-CZ" dirty="0" smtClean="0"/>
              <a:t>, 2) Barbados, 3) Dominika, 4) Grenada, 5) Svatá Lucie,  6) Svatý </a:t>
            </a:r>
            <a:r>
              <a:rPr lang="cs-CZ" dirty="0" err="1" smtClean="0"/>
              <a:t>Kryštov</a:t>
            </a:r>
            <a:r>
              <a:rPr lang="cs-CZ" dirty="0" smtClean="0"/>
              <a:t> a Nevis,</a:t>
            </a:r>
            <a:r>
              <a:rPr lang="cs-CZ" dirty="0"/>
              <a:t> </a:t>
            </a:r>
            <a:r>
              <a:rPr lang="cs-CZ" dirty="0" smtClean="0"/>
              <a:t>7) Svatý Vincenc a </a:t>
            </a:r>
            <a:r>
              <a:rPr lang="cs-CZ" dirty="0"/>
              <a:t>Grenadiny</a:t>
            </a:r>
            <a:r>
              <a:rPr lang="cs-CZ" dirty="0" smtClean="0"/>
              <a:t>, 8) Trinidad a </a:t>
            </a:r>
            <a:r>
              <a:rPr lang="cs-CZ" dirty="0"/>
              <a:t>Tobago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758" y="1807462"/>
            <a:ext cx="10775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Bahamy</a:t>
            </a:r>
            <a:endParaRPr lang="cs-CZ" dirty="0"/>
          </a:p>
        </p:txBody>
      </p:sp>
      <p:pic>
        <p:nvPicPr>
          <p:cNvPr id="2050" name="Picture 2" descr="https://upload.wikimedia.org/wikipedia/commons/e/ef/Bf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3429000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05318" y="2420888"/>
            <a:ext cx="5346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Bahamy tvoří dlouhý řetěz </a:t>
            </a:r>
            <a:r>
              <a:rPr lang="cs-CZ" sz="1600" dirty="0" smtClean="0"/>
              <a:t>nízkých vápencových  a korálových </a:t>
            </a:r>
            <a:r>
              <a:rPr lang="cs-CZ" sz="1600" dirty="0"/>
              <a:t>ostrovů </a:t>
            </a:r>
            <a:r>
              <a:rPr lang="cs-CZ" sz="1600" dirty="0" smtClean="0"/>
              <a:t>30 větších a 700 malých a více </a:t>
            </a:r>
            <a:r>
              <a:rPr lang="cs-CZ" sz="1600" dirty="0"/>
              <a:t>než 2000 drobných skalisek. Na Bahamách nenajdeme pohoří ani strmá </a:t>
            </a:r>
            <a:r>
              <a:rPr lang="cs-CZ" sz="1600" dirty="0" smtClean="0"/>
              <a:t>pobřeží </a:t>
            </a:r>
            <a:r>
              <a:rPr lang="cs-CZ" sz="1600" dirty="0"/>
              <a:t>- převažují rozlehlé pláže.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318" y="3604371"/>
            <a:ext cx="53163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Jediné přírodní bohatství Baham představují </a:t>
            </a:r>
            <a:r>
              <a:rPr lang="cs-CZ" sz="1600" dirty="0" smtClean="0"/>
              <a:t>pláže, </a:t>
            </a:r>
            <a:r>
              <a:rPr lang="cs-CZ" sz="1600" dirty="0"/>
              <a:t>které se nyní každoročně stávají místem radovánek několika milionů </a:t>
            </a:r>
            <a:r>
              <a:rPr lang="cs-CZ" sz="1600" dirty="0" smtClean="0"/>
              <a:t>návštěvník</a:t>
            </a:r>
            <a:r>
              <a:rPr lang="cs-CZ" dirty="0" smtClean="0"/>
              <a:t>ů.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05318" y="4572410"/>
            <a:ext cx="52975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Cestovní ruch zajišťuje </a:t>
            </a:r>
            <a:r>
              <a:rPr lang="cs-CZ" sz="1600" dirty="0"/>
              <a:t>práci více než dvěma třetinám výdělečně činného obyvatelstva. Těží se </a:t>
            </a:r>
            <a:r>
              <a:rPr lang="cs-CZ" sz="1600" dirty="0" smtClean="0"/>
              <a:t>sůl </a:t>
            </a:r>
            <a:r>
              <a:rPr lang="cs-CZ" sz="1600" dirty="0"/>
              <a:t>a </a:t>
            </a:r>
            <a:r>
              <a:rPr lang="cs-CZ" sz="1600" dirty="0" smtClean="0"/>
              <a:t>dřevo. </a:t>
            </a:r>
            <a:r>
              <a:rPr lang="cs-CZ" sz="1600" dirty="0"/>
              <a:t>Jsou zde také rafinérie </a:t>
            </a:r>
            <a:r>
              <a:rPr lang="cs-CZ" sz="1600" dirty="0" smtClean="0"/>
              <a:t>ropy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„Daňový ráj“ + „levná vlajka“ – další zdroje bohatství země.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2" name="Picture 4" descr="vlajka Ba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2420888"/>
            <a:ext cx="1730623" cy="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05318" y="5690852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cs-CZ" dirty="0" smtClean="0"/>
              <a:t>Černoši tvoří </a:t>
            </a:r>
            <a:r>
              <a:rPr lang="cs-CZ" dirty="0"/>
              <a:t>85 % obyvatelstva, 12 % běloši a 3 % ostatní. </a:t>
            </a:r>
            <a:r>
              <a:rPr lang="cs-CZ" dirty="0" smtClean="0"/>
              <a:t>Celkem 390 000 obyvatel (2015) . Rozloha </a:t>
            </a:r>
            <a:r>
              <a:rPr lang="cs-CZ" dirty="0"/>
              <a:t>14 </a:t>
            </a:r>
            <a:r>
              <a:rPr lang="cs-CZ" dirty="0" smtClean="0"/>
              <a:t>000 km².</a:t>
            </a:r>
            <a:endParaRPr lang="cs-CZ" dirty="0"/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71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Poloha </a:t>
            </a:r>
            <a:endParaRPr lang="cs-CZ" dirty="0"/>
          </a:p>
        </p:txBody>
      </p:sp>
      <p:pic>
        <p:nvPicPr>
          <p:cNvPr id="1026" name="Picture 2" descr="https://upload.wikimedia.org/wikipedia/commons/thumb/4/43/Location_North_America.svg/250px-Location_North_Ameri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09393"/>
            <a:ext cx="1587273" cy="18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475532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Světadíl Severní Amerika se rozkládá na západní a severní polokouli</a:t>
            </a:r>
          </a:p>
          <a:p>
            <a:r>
              <a:rPr lang="cs-CZ" dirty="0" smtClean="0"/>
              <a:t>Hranicí mezi Severní a Jižní Amerikou je Panamská šíje, která je široká 48 km</a:t>
            </a:r>
          </a:p>
          <a:p>
            <a:r>
              <a:rPr lang="cs-CZ" dirty="0" smtClean="0"/>
              <a:t>Krajní body Severní Ameriky 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Sever – </a:t>
            </a:r>
            <a:r>
              <a:rPr lang="cs-CZ" sz="1800" dirty="0" err="1" smtClean="0">
                <a:solidFill>
                  <a:schemeClr val="tx1"/>
                </a:solidFill>
              </a:rPr>
              <a:t>Murchisonův</a:t>
            </a:r>
            <a:r>
              <a:rPr lang="cs-CZ" sz="1800" dirty="0" smtClean="0">
                <a:solidFill>
                  <a:schemeClr val="tx1"/>
                </a:solidFill>
              </a:rPr>
              <a:t> mys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Jih – mys </a:t>
            </a:r>
            <a:r>
              <a:rPr lang="cs-CZ" sz="1800" dirty="0" err="1" smtClean="0">
                <a:solidFill>
                  <a:schemeClr val="tx1"/>
                </a:solidFill>
              </a:rPr>
              <a:t>Mariato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Východ – Charlesův mys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Západ – mys prince Waleského</a:t>
            </a:r>
            <a:endParaRPr lang="cs-CZ" sz="1600" dirty="0" smtClean="0"/>
          </a:p>
          <a:p>
            <a:endParaRPr lang="cs-CZ" sz="18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44612" y="3544867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</a:t>
            </a:r>
            <a:r>
              <a:rPr lang="pl-PL" dirty="0" smtClean="0"/>
              <a:t>poloostrově Boothia v Kanadě</a:t>
            </a:r>
            <a:r>
              <a:rPr lang="pl-PL" dirty="0"/>
              <a:t> </a:t>
            </a:r>
            <a:r>
              <a:rPr lang="pl-PL" dirty="0" smtClean="0"/>
              <a:t> </a:t>
            </a:r>
            <a:r>
              <a:rPr lang="pl-PL" dirty="0"/>
              <a:t>(71° 50' s. š.)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2328742" y="3927373"/>
            <a:ext cx="51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</a:t>
            </a:r>
            <a:r>
              <a:rPr lang="pl-PL" dirty="0" smtClean="0"/>
              <a:t>poloostrově Azuero v</a:t>
            </a:r>
            <a:r>
              <a:rPr lang="pl-PL" dirty="0"/>
              <a:t> </a:t>
            </a:r>
            <a:r>
              <a:rPr lang="pl-PL" dirty="0" smtClean="0"/>
              <a:t>Panamě </a:t>
            </a:r>
            <a:r>
              <a:rPr lang="pl-PL" dirty="0"/>
              <a:t>(7° 12' s. š.)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44612" y="4256035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Labradoru </a:t>
            </a:r>
            <a:r>
              <a:rPr lang="cs-CZ" dirty="0"/>
              <a:t>v Kanadě (55° 40' z. d.)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4584697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</a:t>
            </a:r>
            <a:r>
              <a:rPr lang="pl-PL" dirty="0" smtClean="0"/>
              <a:t>poloostrově Seward </a:t>
            </a:r>
            <a:r>
              <a:rPr lang="pl-PL" dirty="0"/>
              <a:t>na </a:t>
            </a:r>
            <a:r>
              <a:rPr lang="pl-PL" dirty="0" smtClean="0"/>
              <a:t>Aljašce </a:t>
            </a:r>
            <a:r>
              <a:rPr lang="pl-PL" dirty="0"/>
              <a:t>(168° 05' z. d.)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96280" y="1155395"/>
            <a:ext cx="77909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Vyhledej a zapiš název, polohu a stát, kde leží krajní </a:t>
            </a:r>
            <a:r>
              <a:rPr lang="cs-CZ" b="1" dirty="0" err="1" smtClean="0">
                <a:solidFill>
                  <a:schemeClr val="bg1"/>
                </a:solidFill>
              </a:rPr>
              <a:t>pev</a:t>
            </a:r>
            <a:r>
              <a:rPr lang="cs-CZ" b="1" dirty="0" smtClean="0">
                <a:solidFill>
                  <a:schemeClr val="bg1"/>
                </a:solidFill>
              </a:rPr>
              <a:t>. body.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5616" y="3638668"/>
            <a:ext cx="7776864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79004" y="3927373"/>
            <a:ext cx="7776864" cy="3572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278008" y="4296706"/>
            <a:ext cx="7776864" cy="3471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187624" y="4687447"/>
            <a:ext cx="7598978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64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4360"/>
            <a:ext cx="7643192" cy="5257800"/>
          </a:xfrm>
          <a:noFill/>
        </p:spPr>
        <p:txBody>
          <a:bodyPr>
            <a:normAutofit lnSpcReduction="10000"/>
          </a:bodyPr>
          <a:lstStyle/>
          <a:p>
            <a:r>
              <a:rPr lang="cs-CZ" dirty="0" smtClean="0"/>
              <a:t>Rozloha Severní Ameriky je 24,36 mil. </a:t>
            </a:r>
            <a:r>
              <a:rPr lang="cs-CZ" dirty="0"/>
              <a:t>km</a:t>
            </a:r>
            <a:r>
              <a:rPr lang="cs-CZ" baseline="30000" dirty="0"/>
              <a:t>2</a:t>
            </a:r>
            <a:endParaRPr lang="cs-CZ" dirty="0" smtClean="0"/>
          </a:p>
          <a:p>
            <a:r>
              <a:rPr lang="cs-CZ" dirty="0" smtClean="0"/>
              <a:t>Pobřeží Severní Ameriky je velmi členité (na rozdíl od Jižní Ameriky)</a:t>
            </a:r>
          </a:p>
          <a:p>
            <a:endParaRPr lang="cs-CZ" dirty="0" smtClean="0"/>
          </a:p>
          <a:p>
            <a:r>
              <a:rPr lang="cs-CZ" u="sng" dirty="0" smtClean="0"/>
              <a:t>Největší poloostrovy:</a:t>
            </a:r>
            <a:r>
              <a:rPr lang="cs-CZ" dirty="0" smtClean="0"/>
              <a:t> 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poloostrov Labrador (největší v SA)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Kalifornský poloostrov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Floridský poloostrov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oloostrov Aljaška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oloostrov </a:t>
            </a:r>
            <a:r>
              <a:rPr lang="cs-CZ" sz="2400" dirty="0" err="1" smtClean="0">
                <a:solidFill>
                  <a:schemeClr val="tx1"/>
                </a:solidFill>
              </a:rPr>
              <a:t>Yucatán</a:t>
            </a:r>
            <a:r>
              <a:rPr lang="cs-CZ" sz="2400" dirty="0" smtClean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u="sng" dirty="0" smtClean="0"/>
              <a:t>                                       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0/03/Labrador-Penins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8" y="4111476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5850160"/>
            <a:ext cx="305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</a:t>
            </a:r>
            <a:r>
              <a:rPr lang="cs-CZ" b="1" i="1" dirty="0" smtClean="0"/>
              <a:t>oloostrov Labrador</a:t>
            </a:r>
            <a:endParaRPr lang="cs-CZ" b="1" i="1" dirty="0"/>
          </a:p>
        </p:txBody>
      </p:sp>
      <p:pic>
        <p:nvPicPr>
          <p:cNvPr id="2052" name="Picture 4" descr="Florida na mapě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4548054"/>
            <a:ext cx="2570059" cy="16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859" y="5824938"/>
            <a:ext cx="300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Floridský poloostrov</a:t>
            </a:r>
            <a:endParaRPr lang="cs-CZ" b="1" i="1" dirty="0"/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527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856984" cy="537321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cs-CZ" u="sng" dirty="0" smtClean="0"/>
              <a:t>Největší ostrovy, souostroví:</a:t>
            </a:r>
            <a:r>
              <a:rPr lang="cs-CZ" dirty="0" smtClean="0"/>
              <a:t> 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Grónsko (největší ostrov na světě – 2,1 </a:t>
            </a:r>
            <a:r>
              <a:rPr lang="cs-CZ" sz="2400" dirty="0">
                <a:solidFill>
                  <a:schemeClr val="tx1"/>
                </a:solidFill>
              </a:rPr>
              <a:t>mil. </a:t>
            </a:r>
            <a:r>
              <a:rPr lang="cs-CZ" sz="2400" dirty="0" smtClean="0">
                <a:solidFill>
                  <a:schemeClr val="tx1"/>
                </a:solidFill>
              </a:rPr>
              <a:t>km</a:t>
            </a:r>
            <a:r>
              <a:rPr lang="cs-CZ" sz="2400" baseline="30000" dirty="0" smtClean="0">
                <a:solidFill>
                  <a:schemeClr val="tx1"/>
                </a:solidFill>
              </a:rPr>
              <a:t>2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Arktické souostroví 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Baffinův ostrov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Viktoriin ostrov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o</a:t>
            </a:r>
            <a:r>
              <a:rPr lang="cs-CZ" sz="2400" dirty="0" smtClean="0">
                <a:solidFill>
                  <a:schemeClr val="tx1"/>
                </a:solidFill>
              </a:rPr>
              <a:t>strov Devon 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souostroví Velké Antily 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Kuba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Jamajka</a:t>
            </a:r>
          </a:p>
          <a:p>
            <a:pPr lvl="8"/>
            <a:r>
              <a:rPr lang="cs-CZ" sz="2400" dirty="0" err="1" smtClean="0">
                <a:solidFill>
                  <a:schemeClr val="tx1"/>
                </a:solidFill>
              </a:rPr>
              <a:t>Hispaniola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Portoriko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souostroví Malé Antily</a:t>
            </a:r>
          </a:p>
          <a:p>
            <a:pPr marL="1828800" lvl="6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souostroví Bahamy</a:t>
            </a:r>
          </a:p>
          <a:p>
            <a:pPr marL="0" indent="0">
              <a:buNone/>
            </a:pPr>
            <a:r>
              <a:rPr lang="cs-CZ" u="sng" dirty="0" smtClean="0"/>
              <a:t>                                       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 descr="http://www.tyden.cz/obrazek/gromapaaa-492c53a8c9d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2492896"/>
            <a:ext cx="2880320" cy="21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3139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</a:rPr>
              <a:t>Grónsko</a:t>
            </a:r>
            <a:endParaRPr lang="cs-CZ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4914544"/>
            <a:ext cx="32105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22589" y="60748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Velké Antily</a:t>
            </a:r>
            <a:endParaRPr lang="cs-CZ" b="1" i="1" dirty="0"/>
          </a:p>
        </p:txBody>
      </p:sp>
      <p:pic>
        <p:nvPicPr>
          <p:cNvPr id="3078" name="Picture 6" descr="http://www.osel.cz/_clanky_popisky/canadian-arctic-archipelago-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689"/>
            <a:ext cx="2520280" cy="21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Arktické souostroví   </a:t>
            </a:r>
            <a:endParaRPr lang="cs-CZ" b="1" i="1" dirty="0"/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52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13245" y="1575644"/>
            <a:ext cx="9157245" cy="5282356"/>
          </a:xfrm>
        </p:spPr>
        <p:txBody>
          <a:bodyPr>
            <a:normAutofit/>
          </a:bodyPr>
          <a:lstStyle/>
          <a:p>
            <a:r>
              <a:rPr lang="cs-CZ" u="sng" dirty="0" smtClean="0"/>
              <a:t>Pohoří:</a:t>
            </a:r>
          </a:p>
          <a:p>
            <a:pPr lvl="1"/>
            <a:r>
              <a:rPr lang="cs-CZ" sz="1800" dirty="0" err="1" smtClean="0"/>
              <a:t>Kordilery</a:t>
            </a:r>
            <a:r>
              <a:rPr lang="cs-CZ" sz="1800" dirty="0"/>
              <a:t> </a:t>
            </a:r>
            <a:r>
              <a:rPr lang="cs-CZ" sz="1800" dirty="0" smtClean="0"/>
              <a:t>- nejdelší suchozemské </a:t>
            </a:r>
            <a:r>
              <a:rPr lang="cs-CZ" sz="1800" dirty="0"/>
              <a:t>pohoří na </a:t>
            </a:r>
            <a:r>
              <a:rPr lang="cs-CZ" sz="1800" dirty="0" smtClean="0"/>
              <a:t>světě</a:t>
            </a:r>
          </a:p>
          <a:p>
            <a:pPr marL="365760" lvl="1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- vznikly 3.horním vrásněním</a:t>
            </a:r>
          </a:p>
          <a:p>
            <a:pPr marL="365760" lvl="1" indent="0">
              <a:buNone/>
            </a:pPr>
            <a:r>
              <a:rPr lang="cs-CZ" sz="1800" dirty="0" smtClean="0"/>
              <a:t>                     - v Jižní Americe – Andy</a:t>
            </a:r>
          </a:p>
          <a:p>
            <a:pPr lvl="1"/>
            <a:r>
              <a:rPr lang="cs-CZ" sz="1800" dirty="0" smtClean="0"/>
              <a:t>Kaskádové pohoří</a:t>
            </a:r>
          </a:p>
          <a:p>
            <a:pPr lvl="1"/>
            <a:r>
              <a:rPr lang="cs-CZ" sz="1800" dirty="0" smtClean="0"/>
              <a:t>Sierra Nevada</a:t>
            </a:r>
          </a:p>
          <a:p>
            <a:pPr lvl="1"/>
            <a:r>
              <a:rPr lang="cs-CZ" sz="1800" dirty="0" smtClean="0"/>
              <a:t>Aljašské hory –  </a:t>
            </a:r>
            <a:r>
              <a:rPr lang="cs-CZ" sz="1800" dirty="0" err="1" smtClean="0"/>
              <a:t>Denali</a:t>
            </a:r>
            <a:r>
              <a:rPr lang="cs-CZ" sz="1800" dirty="0" smtClean="0"/>
              <a:t> /= Mount </a:t>
            </a:r>
            <a:r>
              <a:rPr lang="cs-CZ" sz="1800" dirty="0" err="1" smtClean="0"/>
              <a:t>McKinley</a:t>
            </a:r>
            <a:r>
              <a:rPr lang="cs-CZ" sz="1800" dirty="0" smtClean="0"/>
              <a:t>/ (nejvyšší hora SA – 6194 </a:t>
            </a:r>
            <a:r>
              <a:rPr lang="cs-CZ" sz="1800" dirty="0" err="1" smtClean="0"/>
              <a:t>m.n.m</a:t>
            </a:r>
            <a:r>
              <a:rPr lang="cs-CZ" sz="1800" dirty="0" smtClean="0"/>
              <a:t>.)</a:t>
            </a:r>
          </a:p>
          <a:p>
            <a:pPr lvl="1"/>
            <a:r>
              <a:rPr lang="cs-CZ" sz="1800" dirty="0" smtClean="0"/>
              <a:t>Skalnaté hory </a:t>
            </a:r>
          </a:p>
          <a:p>
            <a:pPr lvl="1"/>
            <a:r>
              <a:rPr lang="cs-CZ" sz="1800" dirty="0" err="1" smtClean="0"/>
              <a:t>Appalačské</a:t>
            </a:r>
            <a:r>
              <a:rPr lang="cs-CZ" sz="1800" dirty="0" smtClean="0"/>
              <a:t> pohoří </a:t>
            </a:r>
          </a:p>
          <a:p>
            <a:pPr lvl="1"/>
            <a:r>
              <a:rPr lang="cs-CZ" sz="1800" dirty="0" err="1" smtClean="0"/>
              <a:t>Brooksovo</a:t>
            </a:r>
            <a:r>
              <a:rPr lang="cs-CZ" sz="1800" dirty="0" smtClean="0"/>
              <a:t> pohoří</a:t>
            </a:r>
          </a:p>
          <a:p>
            <a:pPr lvl="1"/>
            <a:r>
              <a:rPr lang="cs-CZ" sz="1800" dirty="0" err="1" smtClean="0"/>
              <a:t>Mackenzieovo</a:t>
            </a:r>
            <a:r>
              <a:rPr lang="cs-CZ" sz="1800" dirty="0" smtClean="0"/>
              <a:t> pohoří </a:t>
            </a:r>
          </a:p>
          <a:p>
            <a:pPr lvl="1"/>
            <a:r>
              <a:rPr lang="cs-CZ" sz="1800" dirty="0" smtClean="0"/>
              <a:t>Sierra Madre (</a:t>
            </a:r>
            <a:r>
              <a:rPr lang="cs-CZ" sz="1800" dirty="0" err="1" smtClean="0"/>
              <a:t>vých</a:t>
            </a:r>
            <a:r>
              <a:rPr lang="cs-CZ" sz="1800" dirty="0" smtClean="0"/>
              <a:t>., </a:t>
            </a:r>
            <a:r>
              <a:rPr lang="cs-CZ" sz="1800" dirty="0" err="1" smtClean="0"/>
              <a:t>záp</a:t>
            </a:r>
            <a:r>
              <a:rPr lang="cs-CZ" sz="1800" dirty="0" smtClean="0"/>
              <a:t>., již.) </a:t>
            </a:r>
          </a:p>
          <a:p>
            <a:pPr marL="365760" lvl="1" indent="0">
              <a:buNone/>
            </a:pPr>
            <a:r>
              <a:rPr lang="cs-CZ" sz="1800" dirty="0" smtClean="0"/>
              <a:t>Plošiny – Kolumbijská, </a:t>
            </a:r>
            <a:r>
              <a:rPr lang="cs-CZ" sz="1800" dirty="0" err="1" smtClean="0"/>
              <a:t>Koloradská</a:t>
            </a:r>
            <a:r>
              <a:rPr lang="cs-CZ" sz="1800" dirty="0" smtClean="0"/>
              <a:t>, Mexická </a:t>
            </a:r>
          </a:p>
          <a:p>
            <a:pPr marL="365760" lvl="1" indent="0">
              <a:buNone/>
            </a:pPr>
            <a:r>
              <a:rPr lang="cs-CZ" sz="1800" dirty="0" smtClean="0"/>
              <a:t>Pánve – Velká                   </a:t>
            </a:r>
          </a:p>
        </p:txBody>
      </p:sp>
      <p:pic>
        <p:nvPicPr>
          <p:cNvPr id="4098" name="Picture 2" descr="Cuernos del P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1107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655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 smtClean="0"/>
              <a:t>Kordilery</a:t>
            </a:r>
            <a:endParaRPr lang="cs-CZ" b="1" i="1" dirty="0"/>
          </a:p>
        </p:txBody>
      </p:sp>
      <p:sp>
        <p:nvSpPr>
          <p:cNvPr id="5" name="AutoShape 4" descr="http://mediad.publicbroadcasting.net/p/wvxu/files/styles/x_large/public/201508/denali_mt_mckin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mediad.publicbroadcasting.net/p/wvxu/files/styles/x_large/public/201508/denali_mt_mckin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54" y="4472587"/>
            <a:ext cx="3516346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7748" y="64219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Mount </a:t>
            </a:r>
            <a:r>
              <a:rPr lang="cs-CZ" b="1" i="1" dirty="0" err="1" smtClean="0">
                <a:solidFill>
                  <a:schemeClr val="bg1"/>
                </a:solidFill>
              </a:rPr>
              <a:t>McKinley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28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ocasicz.cz/data/blob/unknown-image_jpeg-20160302105012-4653-death-val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62" y="4228808"/>
            <a:ext cx="3671790" cy="24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4873752"/>
          </a:xfrm>
        </p:spPr>
        <p:txBody>
          <a:bodyPr/>
          <a:lstStyle/>
          <a:p>
            <a:r>
              <a:rPr lang="cs-CZ" u="sng" dirty="0" smtClean="0"/>
              <a:t>Nížiny:</a:t>
            </a:r>
          </a:p>
          <a:p>
            <a:pPr lvl="1"/>
            <a:r>
              <a:rPr lang="cs-CZ" dirty="0" smtClean="0"/>
              <a:t>Pobřežní nížina – skládá se ze dvou částí</a:t>
            </a:r>
          </a:p>
          <a:p>
            <a:pPr lvl="2"/>
            <a:r>
              <a:rPr lang="cs-CZ" dirty="0" smtClean="0"/>
              <a:t>Atlantská nížina</a:t>
            </a:r>
          </a:p>
          <a:p>
            <a:pPr lvl="2"/>
            <a:r>
              <a:rPr lang="cs-CZ" dirty="0" smtClean="0"/>
              <a:t>Pobřežní nížina Mexického zálivu</a:t>
            </a:r>
          </a:p>
          <a:p>
            <a:pPr lvl="1"/>
            <a:r>
              <a:rPr lang="cs-CZ" dirty="0" smtClean="0"/>
              <a:t>Mississippská nížina</a:t>
            </a:r>
          </a:p>
          <a:p>
            <a:pPr lvl="1"/>
            <a:r>
              <a:rPr lang="cs-CZ" dirty="0" smtClean="0"/>
              <a:t>Arktická nížina</a:t>
            </a:r>
          </a:p>
          <a:p>
            <a:r>
              <a:rPr lang="cs-CZ" sz="1800" dirty="0" smtClean="0"/>
              <a:t>Nejníže položeným místem Severní Ameriky je </a:t>
            </a:r>
            <a:r>
              <a:rPr lang="cs-CZ" sz="1800" dirty="0" err="1" smtClean="0"/>
              <a:t>Death</a:t>
            </a:r>
            <a:r>
              <a:rPr lang="cs-CZ" sz="1800" dirty="0" smtClean="0"/>
              <a:t> </a:t>
            </a:r>
            <a:r>
              <a:rPr lang="cs-CZ" sz="1800" dirty="0" err="1" smtClean="0"/>
              <a:t>Valley</a:t>
            </a:r>
            <a:r>
              <a:rPr lang="cs-CZ" sz="1800" dirty="0" smtClean="0"/>
              <a:t> (Údolí smrti) ve státě Kalifornie v USA </a:t>
            </a:r>
          </a:p>
          <a:p>
            <a:r>
              <a:rPr lang="cs-CZ" sz="1800" dirty="0" smtClean="0"/>
              <a:t>Zdejší solné jezero </a:t>
            </a:r>
            <a:r>
              <a:rPr lang="cs-CZ" sz="1800" dirty="0" err="1" smtClean="0"/>
              <a:t>Badwater</a:t>
            </a:r>
            <a:r>
              <a:rPr lang="cs-CZ" sz="1800" dirty="0" smtClean="0"/>
              <a:t> leží 86 metrů pod úrovní moře </a:t>
            </a:r>
          </a:p>
        </p:txBody>
      </p:sp>
      <p:pic>
        <p:nvPicPr>
          <p:cNvPr id="5122" name="Picture 2" descr="http://linoit.com/entry/image/8692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51" y="626027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82512" y="2409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</a:rPr>
              <a:t>Pobřežní nížina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20108" y="62725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 smtClean="0"/>
              <a:t>Death</a:t>
            </a:r>
            <a:r>
              <a:rPr lang="cs-CZ" b="1" i="1" dirty="0" smtClean="0"/>
              <a:t> </a:t>
            </a:r>
            <a:r>
              <a:rPr lang="cs-CZ" b="1" i="1" dirty="0" err="1" smtClean="0"/>
              <a:t>Valley</a:t>
            </a:r>
            <a:endParaRPr lang="cs-CZ" b="1" i="1" dirty="0"/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21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6634" t="19550" r="12687" b="19551"/>
          <a:stretch/>
        </p:blipFill>
        <p:spPr>
          <a:xfrm>
            <a:off x="6660232" y="1412776"/>
            <a:ext cx="1944216" cy="46805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1940" t="19550" r="42710" b="19551"/>
          <a:stretch/>
        </p:blipFill>
        <p:spPr>
          <a:xfrm>
            <a:off x="-252536" y="63550"/>
            <a:ext cx="6716610" cy="66027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296985"/>
            <a:ext cx="46041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Doplň čísla k odpovídajícím názvům.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878760" y="83428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81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39" t="19551" r="11939" b="20600"/>
          <a:stretch/>
        </p:blipFill>
        <p:spPr>
          <a:xfrm>
            <a:off x="24125" y="1340768"/>
            <a:ext cx="8974471" cy="53285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84168" y="1333060"/>
            <a:ext cx="2770412" cy="4896544"/>
          </a:xfrm>
          <a:prstGeom prst="rect">
            <a:avLst/>
          </a:prstGeom>
          <a:solidFill>
            <a:srgbClr val="F7EDAF"/>
          </a:solid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řešení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57780" y="401012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76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cs-CZ" u="sng" dirty="0" smtClean="0"/>
              <a:t>Oceány: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Tichý oceán – omývá západní pobřeží světadílu</a:t>
            </a:r>
          </a:p>
          <a:p>
            <a:pPr lvl="1"/>
            <a:r>
              <a:rPr lang="cs-CZ" dirty="0" smtClean="0"/>
              <a:t>Atlantský oceán – omývá východní pobřeží světadílu</a:t>
            </a:r>
          </a:p>
          <a:p>
            <a:pPr lvl="1"/>
            <a:r>
              <a:rPr lang="cs-CZ" dirty="0" smtClean="0"/>
              <a:t>Severní ledový oceán – omývá severní pobřeží světadílu</a:t>
            </a:r>
          </a:p>
          <a:p>
            <a:r>
              <a:rPr lang="cs-CZ" u="sng" dirty="0" smtClean="0"/>
              <a:t>Moře:</a:t>
            </a:r>
          </a:p>
          <a:p>
            <a:pPr lvl="1"/>
            <a:r>
              <a:rPr lang="cs-CZ" dirty="0" smtClean="0"/>
              <a:t>Beringovo moře</a:t>
            </a:r>
          </a:p>
          <a:p>
            <a:pPr lvl="1"/>
            <a:r>
              <a:rPr lang="cs-CZ" dirty="0" smtClean="0"/>
              <a:t>Baffinovo moře</a:t>
            </a:r>
          </a:p>
          <a:p>
            <a:pPr lvl="1"/>
            <a:r>
              <a:rPr lang="cs-CZ" dirty="0" smtClean="0"/>
              <a:t>Čukotské moře</a:t>
            </a:r>
          </a:p>
          <a:p>
            <a:pPr lvl="1"/>
            <a:r>
              <a:rPr lang="cs-CZ" dirty="0" smtClean="0"/>
              <a:t>Labradorské moře</a:t>
            </a:r>
          </a:p>
          <a:p>
            <a:pPr lvl="1"/>
            <a:r>
              <a:rPr lang="cs-CZ" dirty="0" smtClean="0"/>
              <a:t>Karibské moře</a:t>
            </a:r>
          </a:p>
          <a:p>
            <a:pPr lvl="1"/>
            <a:r>
              <a:rPr lang="cs-CZ" dirty="0" smtClean="0"/>
              <a:t>Beaufortovo moře </a:t>
            </a:r>
            <a:endParaRPr lang="cs-CZ" dirty="0"/>
          </a:p>
        </p:txBody>
      </p:sp>
      <p:pic>
        <p:nvPicPr>
          <p:cNvPr id="8194" name="Picture 2" descr="Karibské ostrovy z leta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606193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</a:rPr>
              <a:t>Karibské moře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996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416060"/>
            <a:ext cx="7571184" cy="4873752"/>
          </a:xfrm>
        </p:spPr>
        <p:txBody>
          <a:bodyPr/>
          <a:lstStyle/>
          <a:p>
            <a:r>
              <a:rPr lang="cs-CZ" u="sng" dirty="0" smtClean="0"/>
              <a:t>Zálivy:</a:t>
            </a:r>
            <a:r>
              <a:rPr lang="cs-CZ" dirty="0" smtClean="0"/>
              <a:t> </a:t>
            </a:r>
          </a:p>
          <a:p>
            <a:pPr lvl="1"/>
            <a:r>
              <a:rPr lang="cs-CZ" sz="1800" dirty="0" err="1" smtClean="0"/>
              <a:t>Hudsonův</a:t>
            </a:r>
            <a:r>
              <a:rPr lang="cs-CZ" sz="1800" dirty="0" smtClean="0"/>
              <a:t> záliv</a:t>
            </a:r>
          </a:p>
          <a:p>
            <a:pPr lvl="1"/>
            <a:r>
              <a:rPr lang="cs-CZ" sz="1800" dirty="0" smtClean="0"/>
              <a:t>Aljašský záliv</a:t>
            </a:r>
          </a:p>
          <a:p>
            <a:pPr lvl="1"/>
            <a:r>
              <a:rPr lang="cs-CZ" sz="1800" dirty="0" smtClean="0"/>
              <a:t>Kalifornský záliv</a:t>
            </a:r>
          </a:p>
          <a:p>
            <a:pPr lvl="1"/>
            <a:r>
              <a:rPr lang="cs-CZ" sz="1800" dirty="0" smtClean="0"/>
              <a:t>Mexický záliv – vzniká v něm Golfský proud</a:t>
            </a:r>
          </a:p>
          <a:p>
            <a:pPr lvl="1"/>
            <a:r>
              <a:rPr lang="cs-CZ" sz="1800" dirty="0" err="1" smtClean="0"/>
              <a:t>Campečský</a:t>
            </a:r>
            <a:r>
              <a:rPr lang="cs-CZ" sz="1800" dirty="0" smtClean="0"/>
              <a:t> záliv</a:t>
            </a:r>
          </a:p>
          <a:p>
            <a:pPr lvl="1"/>
            <a:r>
              <a:rPr lang="cs-CZ" sz="1800" dirty="0" smtClean="0"/>
              <a:t>Honduraský </a:t>
            </a:r>
            <a:r>
              <a:rPr lang="cs-CZ" sz="1800" dirty="0"/>
              <a:t>záliv</a:t>
            </a:r>
          </a:p>
          <a:p>
            <a:pPr lvl="1"/>
            <a:endParaRPr lang="cs-CZ" sz="1800" dirty="0"/>
          </a:p>
          <a:p>
            <a:pPr lvl="1"/>
            <a:r>
              <a:rPr lang="cs-CZ" u="sng" dirty="0" smtClean="0"/>
              <a:t>Průlivy:</a:t>
            </a:r>
          </a:p>
          <a:p>
            <a:pPr lvl="1"/>
            <a:r>
              <a:rPr lang="cs-CZ" sz="1800" dirty="0" smtClean="0"/>
              <a:t>Beringův průliv</a:t>
            </a:r>
          </a:p>
          <a:p>
            <a:pPr lvl="1"/>
            <a:r>
              <a:rPr lang="cs-CZ" sz="1800" dirty="0" err="1" smtClean="0"/>
              <a:t>Yucatánský</a:t>
            </a:r>
            <a:r>
              <a:rPr lang="cs-CZ" sz="1800" dirty="0" smtClean="0"/>
              <a:t> průliv</a:t>
            </a:r>
          </a:p>
          <a:p>
            <a:pPr lvl="1"/>
            <a:r>
              <a:rPr lang="cs-CZ" sz="1800" dirty="0" smtClean="0"/>
              <a:t>Davisův průliv</a:t>
            </a:r>
          </a:p>
          <a:p>
            <a:pPr lvl="1"/>
            <a:endParaRPr lang="cs-CZ" dirty="0" smtClean="0"/>
          </a:p>
        </p:txBody>
      </p:sp>
      <p:pic>
        <p:nvPicPr>
          <p:cNvPr id="6146" name="Picture 2" descr="Mexický záliv v 3D perspektiv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07" y="4221088"/>
            <a:ext cx="2952328" cy="24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09687" y="62612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Mexický záliv</a:t>
            </a:r>
            <a:endParaRPr lang="cs-CZ" b="1" i="1" dirty="0"/>
          </a:p>
        </p:txBody>
      </p:sp>
      <p:pic>
        <p:nvPicPr>
          <p:cNvPr id="6148" name="Picture 4" descr="https://upload.wikimedia.org/wikipedia/commons/c/cd/Gulf_of_Califor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6753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2852936"/>
            <a:ext cx="238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</a:rPr>
              <a:t>Kalifornský záliv</a:t>
            </a:r>
            <a:endParaRPr lang="cs-CZ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Výsledek obrázku pro Davisův průl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1" y="2852936"/>
            <a:ext cx="2777167" cy="24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e/e2/Yucat%C3%A1n_Peninsu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" y="4653136"/>
            <a:ext cx="2502512" cy="19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2884756">
            <a:off x="1111859" y="5495025"/>
            <a:ext cx="439561" cy="140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7668" y="6261236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Yukatánský</a:t>
            </a:r>
            <a:r>
              <a:rPr lang="cs-CZ" i="1" dirty="0" smtClean="0"/>
              <a:t> </a:t>
            </a:r>
            <a:r>
              <a:rPr lang="cs-CZ" i="1" dirty="0" err="1" smtClean="0"/>
              <a:t>průl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57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rní Amer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9741"/>
            <a:ext cx="3683809" cy="36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46258"/>
              </p:ext>
            </p:extLst>
          </p:nvPr>
        </p:nvGraphicFramePr>
        <p:xfrm>
          <a:off x="4729581" y="3780290"/>
          <a:ext cx="4182164" cy="16459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6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Rozloha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24 </a:t>
                      </a:r>
                      <a:r>
                        <a:rPr lang="cs-CZ" sz="1400" dirty="0" smtClean="0"/>
                        <a:t>360</a:t>
                      </a:r>
                      <a:r>
                        <a:rPr lang="cs-CZ" sz="1400" dirty="0"/>
                        <a:t> </a:t>
                      </a:r>
                      <a:r>
                        <a:rPr lang="cs-CZ" sz="1400" dirty="0" smtClean="0"/>
                        <a:t>000 km</a:t>
                      </a:r>
                      <a:r>
                        <a:rPr lang="cs-CZ" sz="1400" baseline="30000" dirty="0" smtClean="0"/>
                        <a:t>2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579 000 000 ( rok 2016)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států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23 + 21 závislých území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cs-CZ" sz="1400" dirty="0"/>
                        <a:t>Regiony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Severní Amerika</a:t>
                      </a:r>
                      <a:br>
                        <a:rPr lang="cs-CZ" sz="1400" dirty="0"/>
                      </a:br>
                      <a:r>
                        <a:rPr lang="cs-CZ" sz="1400" dirty="0" smtClean="0"/>
                        <a:t>Střední Amerika</a:t>
                      </a:r>
                      <a:r>
                        <a:rPr lang="cs-CZ" sz="1400" dirty="0"/>
                        <a:t/>
                      </a:r>
                      <a:br>
                        <a:rPr lang="cs-CZ" sz="1400" dirty="0"/>
                      </a:br>
                      <a:r>
                        <a:rPr lang="cs-CZ" sz="1400" dirty="0" smtClean="0"/>
                        <a:t>Karibik /ostrovní část/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65942"/>
              </p:ext>
            </p:extLst>
          </p:nvPr>
        </p:nvGraphicFramePr>
        <p:xfrm>
          <a:off x="78508" y="252159"/>
          <a:ext cx="4512840" cy="581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7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Severní a Střední Amerika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rozloha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nejvyšší bod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nejnižší bod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nejvyšší pohoří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nejdelší řeka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76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řeka největším povodím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největší jezero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počet obyvatel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počet </a:t>
                      </a:r>
                      <a:r>
                        <a:rPr lang="cs-CZ" sz="1400" dirty="0" err="1" smtClean="0"/>
                        <a:t>samostat</a:t>
                      </a:r>
                      <a:r>
                        <a:rPr lang="cs-CZ" sz="1400" dirty="0" smtClean="0"/>
                        <a:t>. států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plošně největší stát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61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stát s </a:t>
                      </a:r>
                      <a:r>
                        <a:rPr lang="cs-CZ" sz="1200" dirty="0" err="1" smtClean="0"/>
                        <a:t>nejvyš</a:t>
                      </a:r>
                      <a:r>
                        <a:rPr lang="cs-CZ" sz="1200" dirty="0" smtClean="0"/>
                        <a:t>.  </a:t>
                      </a:r>
                      <a:r>
                        <a:rPr lang="cs-CZ" sz="1200" dirty="0" err="1" smtClean="0"/>
                        <a:t>početem</a:t>
                      </a:r>
                      <a:r>
                        <a:rPr lang="cs-CZ" sz="1200" dirty="0" smtClean="0"/>
                        <a:t> obyv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 USA  329 mil. (2015)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6232">
                <a:tc>
                  <a:txBody>
                    <a:bodyPr/>
                    <a:lstStyle/>
                    <a:p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 s </a:t>
                      </a:r>
                      <a:r>
                        <a:rPr lang="cs-CZ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nejvyš</a:t>
                      </a: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cs-CZ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</a:t>
                      </a: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cs-CZ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osídl</a:t>
                      </a: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 Barbados  638 ob./ km</a:t>
                      </a:r>
                      <a:r>
                        <a:rPr lang="cs-CZ" sz="1400" baseline="30000" dirty="0" smtClean="0"/>
                        <a:t>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74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nejbohatší stát (2015)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 </a:t>
                      </a:r>
                      <a:r>
                        <a:rPr lang="cs-CZ" sz="1200" dirty="0" smtClean="0"/>
                        <a:t>USA 55 800 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nejchudší stát (2015)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</a:t>
                      </a:r>
                      <a:r>
                        <a:rPr lang="cs-CZ" sz="1200" dirty="0" smtClean="0"/>
                        <a:t>Haiti 1 800 </a:t>
                      </a: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555776" y="908720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24,360 mil. km</a:t>
            </a:r>
            <a:r>
              <a:rPr lang="cs-CZ" sz="1200" baseline="30000" dirty="0"/>
              <a:t>2</a:t>
            </a:r>
            <a:r>
              <a:rPr lang="cs-CZ" sz="1200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3885" y="1191806"/>
            <a:ext cx="2108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Mount </a:t>
            </a:r>
            <a:r>
              <a:rPr lang="cs-CZ" sz="1050" dirty="0" err="1"/>
              <a:t>McKinley</a:t>
            </a:r>
            <a:r>
              <a:rPr lang="cs-CZ" sz="1050" dirty="0"/>
              <a:t> 6 194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82162" y="1474892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Death</a:t>
            </a:r>
            <a:r>
              <a:rPr lang="cs-CZ" sz="1050" dirty="0"/>
              <a:t> </a:t>
            </a:r>
            <a:r>
              <a:rPr lang="cs-CZ" sz="1050" dirty="0" err="1"/>
              <a:t>Valley</a:t>
            </a:r>
            <a:r>
              <a:rPr lang="cs-CZ" sz="1050" dirty="0"/>
              <a:t>  - 86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33885" y="1804615"/>
            <a:ext cx="2265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Aljašské hory – Kordillery (USA)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61752" y="2086861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 (- Missouri) 6 212 km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75136" y="2417424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Mississippi) 3 250 km</a:t>
            </a:r>
            <a:r>
              <a:rPr lang="cs-CZ" sz="1050" baseline="30000" dirty="0"/>
              <a:t>2</a:t>
            </a:r>
            <a:r>
              <a:rPr lang="cs-CZ" sz="1050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09248" y="2707179"/>
            <a:ext cx="209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Hořejší ( 82 414km</a:t>
            </a:r>
            <a:r>
              <a:rPr lang="cs-CZ" sz="1200" baseline="30000" dirty="0"/>
              <a:t>2</a:t>
            </a:r>
            <a:r>
              <a:rPr lang="cs-CZ" sz="1200" dirty="0"/>
              <a:t> 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09248" y="3020017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579 000 000 ( 2016)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885879" y="3347850"/>
            <a:ext cx="37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23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16903" y="3701422"/>
            <a:ext cx="226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Kanada 9,976 mil. km</a:t>
            </a:r>
            <a:r>
              <a:rPr lang="cs-CZ" sz="1400" baseline="30000" dirty="0"/>
              <a:t>2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6761" y="6091396"/>
            <a:ext cx="505674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edu.ceskatelevize.cz/video/4008-udoli-smrti</a:t>
            </a:r>
            <a:r>
              <a:rPr lang="cs-CZ" sz="1400" dirty="0" smtClean="0"/>
              <a:t>    5 min.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46761" y="6512230"/>
            <a:ext cx="726154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www.youtube.com/watch?v=8i4wobzDxbQ</a:t>
            </a:r>
            <a:r>
              <a:rPr lang="cs-CZ" sz="1400" dirty="0" smtClean="0"/>
              <a:t>   sopka </a:t>
            </a:r>
            <a:r>
              <a:rPr lang="cs-CZ" sz="1400" dirty="0" err="1" smtClean="0"/>
              <a:t>Mt</a:t>
            </a:r>
            <a:r>
              <a:rPr lang="cs-CZ" sz="1400" dirty="0" smtClean="0"/>
              <a:t>. Saint </a:t>
            </a:r>
            <a:r>
              <a:rPr lang="cs-CZ" sz="1400" dirty="0" err="1" smtClean="0"/>
              <a:t>Helens</a:t>
            </a:r>
            <a:r>
              <a:rPr lang="cs-CZ" sz="1400" dirty="0" smtClean="0"/>
              <a:t> 9.15 min.      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4599250" y="5541475"/>
            <a:ext cx="431249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hlinkClick r:id="rId6"/>
              </a:rPr>
              <a:t>https://www.youtube.com/watch?v=_</a:t>
            </a:r>
            <a:r>
              <a:rPr lang="cs-CZ" sz="1200" b="1" dirty="0" smtClean="0">
                <a:hlinkClick r:id="rId6"/>
              </a:rPr>
              <a:t>Wfvrf9evKc</a:t>
            </a:r>
            <a:endParaRPr lang="cs-CZ" sz="1200" b="1" dirty="0" smtClean="0"/>
          </a:p>
          <a:p>
            <a:r>
              <a:rPr lang="cs-CZ" sz="1200" b="1" dirty="0" smtClean="0"/>
              <a:t>Údolí </a:t>
            </a:r>
            <a:r>
              <a:rPr lang="cs-CZ" sz="1200" b="1" dirty="0"/>
              <a:t>Smrti - Nejžhavější místo na Zemi </a:t>
            </a:r>
            <a:r>
              <a:rPr lang="cs-CZ" sz="1200" b="1" dirty="0" smtClean="0"/>
              <a:t> 10 min.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719998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900" y="-278518"/>
            <a:ext cx="7467600" cy="926368"/>
          </a:xfrm>
        </p:spPr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2564904"/>
            <a:ext cx="8892480" cy="4900954"/>
          </a:xfrm>
        </p:spPr>
        <p:txBody>
          <a:bodyPr>
            <a:normAutofit/>
          </a:bodyPr>
          <a:lstStyle/>
          <a:p>
            <a:r>
              <a:rPr lang="cs-CZ" u="sng" dirty="0" smtClean="0"/>
              <a:t>Řeky:</a:t>
            </a:r>
          </a:p>
          <a:p>
            <a:pPr lvl="1"/>
            <a:r>
              <a:rPr lang="cs-CZ" sz="1800" b="1" dirty="0" smtClean="0"/>
              <a:t>Mississippi</a:t>
            </a:r>
            <a:r>
              <a:rPr lang="cs-CZ" sz="1800" dirty="0" smtClean="0"/>
              <a:t> (od přítoku Missouri) – </a:t>
            </a:r>
            <a:r>
              <a:rPr lang="cs-CZ" sz="1800" b="1" dirty="0" smtClean="0"/>
              <a:t>nejdelší řeka Severní Ameriky</a:t>
            </a:r>
            <a:r>
              <a:rPr lang="cs-CZ" sz="1800" dirty="0" smtClean="0"/>
              <a:t> a třetí nejdelší na světě, ústí do Mexického zálivu</a:t>
            </a:r>
          </a:p>
          <a:p>
            <a:pPr lvl="1"/>
            <a:r>
              <a:rPr lang="cs-CZ" sz="1800" dirty="0" smtClean="0"/>
              <a:t>Niagara </a:t>
            </a:r>
            <a:r>
              <a:rPr lang="cs-CZ" sz="1800" dirty="0"/>
              <a:t>(mezi Erijským jezerem a </a:t>
            </a:r>
            <a:r>
              <a:rPr lang="cs-CZ" sz="1800" dirty="0" smtClean="0"/>
              <a:t>Ontarijským jezerem→ </a:t>
            </a:r>
            <a:r>
              <a:rPr lang="cs-CZ" sz="1800" dirty="0"/>
              <a:t>Niagarské vodopády</a:t>
            </a:r>
            <a:r>
              <a:rPr lang="cs-CZ" sz="1800" dirty="0" smtClean="0"/>
              <a:t>) – ústí do Ontarijského jezera</a:t>
            </a:r>
          </a:p>
          <a:p>
            <a:pPr lvl="1"/>
            <a:r>
              <a:rPr lang="cs-CZ" sz="1800" dirty="0" smtClean="0"/>
              <a:t>Yukon                             Mackenzie (+ Otročí řeka + Athabaska) </a:t>
            </a:r>
          </a:p>
          <a:p>
            <a:pPr lvl="1"/>
            <a:r>
              <a:rPr lang="cs-CZ" sz="1800" dirty="0" err="1" smtClean="0"/>
              <a:t>Fraser</a:t>
            </a:r>
            <a:r>
              <a:rPr lang="cs-CZ" sz="1800" dirty="0"/>
              <a:t>, </a:t>
            </a:r>
            <a:r>
              <a:rPr lang="cs-CZ" sz="1800" dirty="0" smtClean="0"/>
              <a:t>                           Columbia                                                                            </a:t>
            </a:r>
          </a:p>
          <a:p>
            <a:pPr lvl="1"/>
            <a:r>
              <a:rPr lang="cs-CZ" sz="1800" dirty="0" smtClean="0"/>
              <a:t>Tennessee                       Colorado (ústí do </a:t>
            </a:r>
            <a:r>
              <a:rPr lang="cs-CZ" sz="1800" dirty="0" err="1" smtClean="0"/>
              <a:t>Mexic</a:t>
            </a:r>
            <a:r>
              <a:rPr lang="cs-CZ" sz="1800" dirty="0" smtClean="0"/>
              <a:t>. zálivu)      </a:t>
            </a:r>
          </a:p>
          <a:p>
            <a:pPr lvl="1"/>
            <a:r>
              <a:rPr lang="cs-CZ" sz="1800" dirty="0" smtClean="0"/>
              <a:t>Arkansas                        </a:t>
            </a:r>
            <a:r>
              <a:rPr lang="cs-CZ" sz="1800" dirty="0"/>
              <a:t>Churchill ( ústí do </a:t>
            </a:r>
            <a:r>
              <a:rPr lang="cs-CZ" sz="1800" dirty="0" err="1" smtClean="0"/>
              <a:t>Hamiltonova</a:t>
            </a:r>
            <a:r>
              <a:rPr lang="cs-CZ" sz="1800" dirty="0" smtClean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 err="1" smtClean="0"/>
              <a:t>Red</a:t>
            </a:r>
            <a:r>
              <a:rPr lang="cs-CZ" sz="1800" dirty="0" smtClean="0"/>
              <a:t>                                  </a:t>
            </a:r>
            <a:r>
              <a:rPr lang="cs-CZ" sz="1800" dirty="0"/>
              <a:t>Churchill ( ústí do </a:t>
            </a:r>
            <a:r>
              <a:rPr lang="cs-CZ" sz="1800" dirty="0" err="1"/>
              <a:t>Huds</a:t>
            </a:r>
            <a:r>
              <a:rPr lang="cs-CZ" sz="1800" dirty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 smtClean="0"/>
              <a:t> </a:t>
            </a:r>
            <a:r>
              <a:rPr lang="cs-CZ" sz="1800" dirty="0"/>
              <a:t>řeka Sv. </a:t>
            </a:r>
            <a:r>
              <a:rPr lang="cs-CZ" sz="1800" dirty="0" smtClean="0"/>
              <a:t>Vavřince         Colorado ( ústí do </a:t>
            </a:r>
            <a:r>
              <a:rPr lang="cs-CZ" sz="1800" dirty="0" err="1" smtClean="0"/>
              <a:t>Kaliforn</a:t>
            </a:r>
            <a:r>
              <a:rPr lang="cs-CZ" sz="1800" dirty="0" smtClean="0"/>
              <a:t>. zálivu) </a:t>
            </a:r>
          </a:p>
          <a:p>
            <a:pPr lvl="1"/>
            <a:r>
              <a:rPr lang="cs-CZ" sz="1800" dirty="0" smtClean="0"/>
              <a:t> Missouri                        Ohio </a:t>
            </a:r>
          </a:p>
          <a:p>
            <a:pPr lvl="1"/>
            <a:r>
              <a:rPr lang="cs-CZ" sz="1800" dirty="0" smtClean="0"/>
              <a:t> </a:t>
            </a:r>
            <a:r>
              <a:rPr lang="cs-CZ" sz="1800" dirty="0"/>
              <a:t>Rio </a:t>
            </a:r>
            <a:r>
              <a:rPr lang="cs-CZ" sz="1800" dirty="0" smtClean="0"/>
              <a:t>Grande                    Nelson (+ Saskatchewan)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66712" y="184666"/>
            <a:ext cx="2959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Niagarské vodopády</a:t>
            </a:r>
            <a:endParaRPr lang="cs-CZ" b="1" i="1" dirty="0"/>
          </a:p>
        </p:txBody>
      </p:sp>
      <p:pic>
        <p:nvPicPr>
          <p:cNvPr id="1026" name="Picture 2" descr="https://upload.wikimedia.org/wikipedia/commons/thumb/8/8f/Niagara_Falls_USA_Canada_from_Skylon_Tower_on_2002-05-28.jpg/1100px-Niagara_Falls_USA_Canada_from_Skylon_Tower_on_2002-05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40" y="647850"/>
            <a:ext cx="7943872" cy="19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180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files.ozak-newton.webnode.cz/200000011-ad9aeae950/riv.GIF"/>
          <p:cNvPicPr/>
          <p:nvPr/>
        </p:nvPicPr>
        <p:blipFill>
          <a:blip r:embed="rId3" cstate="print"/>
          <a:srcRect t="6256" b="14172"/>
          <a:stretch>
            <a:fillRect/>
          </a:stretch>
        </p:blipFill>
        <p:spPr bwMode="auto">
          <a:xfrm>
            <a:off x="0" y="563468"/>
            <a:ext cx="7596336" cy="62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94136"/>
            <a:ext cx="48245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Pojmenuj označené řeky Severní Ameriky.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331640" y="897392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915816" y="1212618"/>
            <a:ext cx="216024" cy="288032"/>
          </a:xfrm>
          <a:prstGeom prst="wedgeRectCallout">
            <a:avLst>
              <a:gd name="adj1" fmla="val -148185"/>
              <a:gd name="adj2" fmla="val 3594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582144" y="1816214"/>
            <a:ext cx="216024" cy="288032"/>
          </a:xfrm>
          <a:prstGeom prst="wedgeRectCallout">
            <a:avLst>
              <a:gd name="adj1" fmla="val 189299"/>
              <a:gd name="adj2" fmla="val 11316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699792" y="2276872"/>
            <a:ext cx="216024" cy="288032"/>
          </a:xfrm>
          <a:prstGeom prst="wedgeRectCallout">
            <a:avLst>
              <a:gd name="adj1" fmla="val -182506"/>
              <a:gd name="adj2" fmla="val 9600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579140" y="3068960"/>
            <a:ext cx="216024" cy="288032"/>
          </a:xfrm>
          <a:prstGeom prst="wedgeRectCallout">
            <a:avLst>
              <a:gd name="adj1" fmla="val 309421"/>
              <a:gd name="adj2" fmla="val 162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499992" y="2564904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3474132" y="4819472"/>
            <a:ext cx="216024" cy="288032"/>
          </a:xfrm>
          <a:prstGeom prst="wedgeRectCallout">
            <a:avLst>
              <a:gd name="adj1" fmla="val 179004"/>
              <a:gd name="adj2" fmla="val 1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3474132" y="3566718"/>
            <a:ext cx="216024" cy="288032"/>
          </a:xfrm>
          <a:prstGeom prst="wedgeRectCallout">
            <a:avLst>
              <a:gd name="adj1" fmla="val 111277"/>
              <a:gd name="adj2" fmla="val 16018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283968" y="5445224"/>
            <a:ext cx="216024" cy="288032"/>
          </a:xfrm>
          <a:prstGeom prst="wedgeRectCallout">
            <a:avLst>
              <a:gd name="adj1" fmla="val -100366"/>
              <a:gd name="adj2" fmla="val -30965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5457602" y="2641834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2440948" y="3846750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008416" y="2667688"/>
            <a:ext cx="465716" cy="295434"/>
          </a:xfrm>
          <a:prstGeom prst="wedgeRectCallout">
            <a:avLst>
              <a:gd name="adj1" fmla="val 37979"/>
              <a:gd name="adj2" fmla="val 11692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2999264" y="5476836"/>
            <a:ext cx="474868" cy="489536"/>
          </a:xfrm>
          <a:prstGeom prst="wedgeRectCallout">
            <a:avLst>
              <a:gd name="adj1" fmla="val 81250"/>
              <a:gd name="adj2" fmla="val -6026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5197304" y="4408510"/>
            <a:ext cx="465716" cy="410962"/>
          </a:xfrm>
          <a:prstGeom prst="wedgeRectCallout">
            <a:avLst>
              <a:gd name="adj1" fmla="val -71973"/>
              <a:gd name="adj2" fmla="val -106302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Šestiúhelník 1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92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pPr algn="ctr"/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1070337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/>
              <a:t>Jezera: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Hořejší jezero – největší v SA a druhé největší na světě (velké asi jako ČR)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Michiganské jezero – jediné ležící celé v USA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Huronské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Erijské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Ontarijské </a:t>
            </a:r>
            <a:r>
              <a:rPr lang="cs-CZ" dirty="0" smtClean="0"/>
              <a:t>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Winnipežské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Athabaska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Velké Otročí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Velké Medvědí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Velké Solné </a:t>
            </a:r>
            <a:r>
              <a:rPr lang="cs-CZ" dirty="0"/>
              <a:t>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Jezero Nicaragua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934768" y="1412776"/>
            <a:ext cx="331532" cy="1688886"/>
          </a:xfrm>
          <a:prstGeom prst="rightBrace">
            <a:avLst>
              <a:gd name="adj1" fmla="val 8333"/>
              <a:gd name="adj2" fmla="val 540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77549" y="1776556"/>
            <a:ext cx="28438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Velká kanadsko-</a:t>
            </a:r>
            <a:r>
              <a:rPr lang="cs-CZ" dirty="0" err="1" smtClean="0"/>
              <a:t>amer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jezera, největší</a:t>
            </a:r>
          </a:p>
          <a:p>
            <a:r>
              <a:rPr lang="cs-CZ" dirty="0" smtClean="0"/>
              <a:t> sladkovodní plocha světa, cca 250 000 km</a:t>
            </a:r>
            <a:r>
              <a:rPr lang="cs-CZ" baseline="30000" dirty="0" smtClean="0"/>
              <a:t>2</a:t>
            </a:r>
            <a:endParaRPr lang="cs-CZ" dirty="0"/>
          </a:p>
        </p:txBody>
      </p:sp>
      <p:pic>
        <p:nvPicPr>
          <p:cNvPr id="8" name="Picture 4" descr="http://data6.superhry.cz/TSO_40e1f8z/800/007/7497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87" y="-21863"/>
            <a:ext cx="2381133" cy="17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61117" y="13271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</a:rPr>
              <a:t>Hořejší jezero</a:t>
            </a:r>
            <a:endParaRPr lang="cs-CZ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1" y="3254806"/>
            <a:ext cx="4889231" cy="3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0256" r="6667" b="12820"/>
          <a:stretch/>
        </p:blipFill>
        <p:spPr bwMode="auto">
          <a:xfrm>
            <a:off x="458924" y="4816408"/>
            <a:ext cx="2654070" cy="2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6479360"/>
            <a:ext cx="43204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vodní plochy.</a:t>
            </a:r>
          </a:p>
        </p:txBody>
      </p:sp>
      <p:sp>
        <p:nvSpPr>
          <p:cNvPr id="3" name="Vývojový diagram: spojnice 2"/>
          <p:cNvSpPr/>
          <p:nvPr/>
        </p:nvSpPr>
        <p:spPr>
          <a:xfrm>
            <a:off x="1775208" y="5373215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12" name="Vývojový diagram: spojnice 11"/>
          <p:cNvSpPr/>
          <p:nvPr/>
        </p:nvSpPr>
        <p:spPr>
          <a:xfrm>
            <a:off x="5364088" y="3717032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3" name="Vývojový diagram: spojnice 12"/>
          <p:cNvSpPr/>
          <p:nvPr/>
        </p:nvSpPr>
        <p:spPr>
          <a:xfrm>
            <a:off x="8008333" y="5156966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4" name="Vývojový diagram: spojnice 13"/>
          <p:cNvSpPr/>
          <p:nvPr/>
        </p:nvSpPr>
        <p:spPr>
          <a:xfrm>
            <a:off x="6652423" y="4816408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</a:t>
            </a:r>
            <a:endParaRPr lang="cs-CZ" b="1" dirty="0"/>
          </a:p>
        </p:txBody>
      </p:sp>
      <p:sp>
        <p:nvSpPr>
          <p:cNvPr id="15" name="Vývojový diagram: spojnice 14"/>
          <p:cNvSpPr/>
          <p:nvPr/>
        </p:nvSpPr>
        <p:spPr>
          <a:xfrm>
            <a:off x="5296513" y="5102327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F</a:t>
            </a:r>
            <a:endParaRPr lang="cs-CZ" b="1" dirty="0"/>
          </a:p>
        </p:txBody>
      </p:sp>
      <p:sp>
        <p:nvSpPr>
          <p:cNvPr id="16" name="Vývojový diagram: spojnice 15"/>
          <p:cNvSpPr/>
          <p:nvPr/>
        </p:nvSpPr>
        <p:spPr>
          <a:xfrm>
            <a:off x="7131362" y="5846173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</a:t>
            </a:r>
            <a:endParaRPr lang="cs-CZ" b="1" dirty="0"/>
          </a:p>
        </p:txBody>
      </p:sp>
      <p:sp>
        <p:nvSpPr>
          <p:cNvPr id="17" name="Šestiúhelník 1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79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14285" r="5407" b="19716"/>
          <a:stretch/>
        </p:blipFill>
        <p:spPr bwMode="auto">
          <a:xfrm>
            <a:off x="6047656" y="1988840"/>
            <a:ext cx="2844316" cy="1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velká jezera v severní amer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8470" r="6086" b="11060"/>
          <a:stretch/>
        </p:blipFill>
        <p:spPr bwMode="auto">
          <a:xfrm>
            <a:off x="6299684" y="3789040"/>
            <a:ext cx="259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21752" y="6891"/>
            <a:ext cx="6196520" cy="68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26952"/>
            <a:ext cx="59667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Vyhledej a zapiš názvy zobrazených řek a jezer.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7019764" y="5085184"/>
            <a:ext cx="648580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164288" y="2348881"/>
            <a:ext cx="504056" cy="720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97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Sever </a:t>
            </a:r>
          </a:p>
          <a:p>
            <a:pPr lvl="1"/>
            <a:r>
              <a:rPr lang="cs-CZ" dirty="0" smtClean="0"/>
              <a:t>Polární pás – ledovce, </a:t>
            </a:r>
            <a:r>
              <a:rPr lang="cs-CZ" dirty="0"/>
              <a:t>věčný sníh, mrazová </a:t>
            </a:r>
            <a:r>
              <a:rPr lang="cs-CZ" dirty="0" smtClean="0"/>
              <a:t>poušť (</a:t>
            </a:r>
            <a:r>
              <a:rPr lang="cs-CZ" dirty="0"/>
              <a:t>h</a:t>
            </a:r>
            <a:r>
              <a:rPr lang="cs-CZ" dirty="0" smtClean="0"/>
              <a:t>lavně </a:t>
            </a:r>
            <a:r>
              <a:rPr lang="cs-CZ" dirty="0"/>
              <a:t>Grónsko a ostrovy v </a:t>
            </a:r>
            <a:r>
              <a:rPr lang="cs-CZ" dirty="0" smtClean="0"/>
              <a:t>Kanadě)</a:t>
            </a:r>
          </a:p>
          <a:p>
            <a:pPr lvl="1"/>
            <a:r>
              <a:rPr lang="cs-CZ" dirty="0" smtClean="0"/>
              <a:t>Subpolární pás – (</a:t>
            </a:r>
            <a:r>
              <a:rPr lang="cs-CZ" dirty="0"/>
              <a:t>sever Kanady a </a:t>
            </a:r>
            <a:r>
              <a:rPr lang="cs-CZ" dirty="0" smtClean="0"/>
              <a:t>Aljašky)</a:t>
            </a:r>
          </a:p>
          <a:p>
            <a:r>
              <a:rPr lang="cs-CZ" dirty="0" smtClean="0"/>
              <a:t>Střed</a:t>
            </a:r>
          </a:p>
          <a:p>
            <a:pPr lvl="1"/>
            <a:r>
              <a:rPr lang="cs-CZ" dirty="0" smtClean="0"/>
              <a:t>Mírný pás – </a:t>
            </a:r>
            <a:r>
              <a:rPr lang="cs-CZ" sz="2400" dirty="0" smtClean="0"/>
              <a:t>(</a:t>
            </a:r>
            <a:r>
              <a:rPr lang="cs-CZ" dirty="0" smtClean="0"/>
              <a:t>většina </a:t>
            </a:r>
            <a:r>
              <a:rPr lang="cs-CZ" dirty="0"/>
              <a:t>USA a </a:t>
            </a:r>
            <a:r>
              <a:rPr lang="cs-CZ" dirty="0" smtClean="0"/>
              <a:t>Kanady)</a:t>
            </a:r>
          </a:p>
          <a:p>
            <a:pPr lvl="1"/>
            <a:r>
              <a:rPr lang="cs-CZ" dirty="0" smtClean="0"/>
              <a:t>Subtropický pás – (</a:t>
            </a:r>
            <a:r>
              <a:rPr lang="cs-CZ" dirty="0"/>
              <a:t>jih USA, sever </a:t>
            </a:r>
            <a:r>
              <a:rPr lang="cs-CZ" dirty="0" smtClean="0"/>
              <a:t>Mexika)</a:t>
            </a:r>
          </a:p>
          <a:p>
            <a:r>
              <a:rPr lang="cs-CZ" dirty="0" smtClean="0"/>
              <a:t>Jih</a:t>
            </a:r>
          </a:p>
          <a:p>
            <a:pPr lvl="1"/>
            <a:r>
              <a:rPr lang="cs-CZ" dirty="0" smtClean="0"/>
              <a:t>Tropický pás – (</a:t>
            </a:r>
            <a:r>
              <a:rPr lang="cs-CZ" dirty="0"/>
              <a:t>jih Mexika, Střední Amerika, Karibik, </a:t>
            </a:r>
            <a:r>
              <a:rPr lang="cs-CZ" dirty="0" smtClean="0"/>
              <a:t>Florida) </a:t>
            </a:r>
          </a:p>
          <a:p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099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cs-CZ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1) Jak se nazývá hranice mezi Severní a Jižní Amerikou? 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 Panamská šíje</a:t>
            </a:r>
          </a:p>
          <a:p>
            <a:pPr marL="0" indent="0">
              <a:buNone/>
            </a:pPr>
            <a:r>
              <a:rPr lang="cs-CZ" sz="2200" dirty="0" smtClean="0"/>
              <a:t>2) </a:t>
            </a:r>
            <a:r>
              <a:rPr lang="cs-CZ" dirty="0" smtClean="0"/>
              <a:t>V jakém pohoří se nachází nejvyšší hora Severní Ameriky? Jak se nazývá tato hora?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 Leží v Aljašském pohoří, nazývá se Mount </a:t>
            </a:r>
            <a:r>
              <a:rPr lang="cs-CZ" sz="2200" dirty="0" err="1" smtClean="0">
                <a:solidFill>
                  <a:srgbClr val="FF0000"/>
                </a:solidFill>
              </a:rPr>
              <a:t>McKinley</a:t>
            </a:r>
            <a:r>
              <a:rPr lang="cs-CZ" sz="2200" dirty="0" smtClean="0">
                <a:solidFill>
                  <a:srgbClr val="FF0000"/>
                </a:solidFill>
              </a:rPr>
              <a:t> - </a:t>
            </a:r>
            <a:r>
              <a:rPr lang="cs-CZ" sz="2200" dirty="0" err="1" smtClean="0">
                <a:solidFill>
                  <a:srgbClr val="FF0000"/>
                </a:solidFill>
              </a:rPr>
              <a:t>Denali</a:t>
            </a:r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) Golfský proud nejvíce ovlivňuje podnebí těchto území : /doplň/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 Severní </a:t>
            </a:r>
            <a:r>
              <a:rPr lang="cs-CZ" sz="2200" dirty="0">
                <a:solidFill>
                  <a:srgbClr val="FF0000"/>
                </a:solidFill>
              </a:rPr>
              <a:t>Evropy, Britských ostrovů a jižního </a:t>
            </a:r>
            <a:r>
              <a:rPr lang="cs-CZ" sz="2200" dirty="0" smtClean="0">
                <a:solidFill>
                  <a:srgbClr val="FF0000"/>
                </a:solidFill>
              </a:rPr>
              <a:t>Grónska</a:t>
            </a:r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4) V kterém státě USA se nachází Údolí smrti a která prvenství Severní Ameriky drží ?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 V Kalifornii, nejsušší, nejvyšší naměřená teplota,  nejnižší pevninský bod, leží zde jezero </a:t>
            </a:r>
            <a:r>
              <a:rPr lang="cs-CZ" sz="2200" dirty="0" err="1" smtClean="0">
                <a:solidFill>
                  <a:srgbClr val="FF0000"/>
                </a:solidFill>
              </a:rPr>
              <a:t>Badwater</a:t>
            </a:r>
            <a:r>
              <a:rPr lang="cs-CZ" sz="2200" dirty="0" smtClean="0">
                <a:solidFill>
                  <a:srgbClr val="FF0000"/>
                </a:solidFill>
              </a:rPr>
              <a:t>, které </a:t>
            </a:r>
            <a:r>
              <a:rPr lang="cs-CZ" sz="2200" dirty="0">
                <a:solidFill>
                  <a:srgbClr val="FF0000"/>
                </a:solidFill>
              </a:rPr>
              <a:t>leží 86 metrů pod úrovní moře </a:t>
            </a:r>
            <a:r>
              <a:rPr lang="cs-CZ" sz="2200" dirty="0" smtClean="0">
                <a:solidFill>
                  <a:srgbClr val="FF0000"/>
                </a:solidFill>
              </a:rPr>
              <a:t>.</a:t>
            </a:r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5) V jakých státech se rozkládá mírný podnebný pás?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smtClean="0">
                <a:solidFill>
                  <a:srgbClr val="FF0000"/>
                </a:solidFill>
              </a:rPr>
              <a:t>Ve většině USA a v Kanadě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1988840"/>
            <a:ext cx="1800200" cy="292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52126" y="299695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flipV="1">
            <a:off x="891072" y="4072209"/>
            <a:ext cx="296552" cy="45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8679" y="375911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98678" y="4774846"/>
            <a:ext cx="7896337" cy="8216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60848" y="6021288"/>
            <a:ext cx="7896337" cy="510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78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" y="116632"/>
            <a:ext cx="8930308" cy="63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34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401" y="188640"/>
            <a:ext cx="84969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Střední Amerika</a:t>
            </a:r>
            <a:r>
              <a:rPr lang="cs-CZ" dirty="0"/>
              <a:t> je pomyslná </a:t>
            </a:r>
            <a:r>
              <a:rPr lang="cs-CZ" dirty="0" smtClean="0"/>
              <a:t>část amerického kontinentu. </a:t>
            </a:r>
            <a:r>
              <a:rPr lang="cs-CZ" b="1" dirty="0" smtClean="0">
                <a:solidFill>
                  <a:srgbClr val="FF0000"/>
                </a:solidFill>
              </a:rPr>
              <a:t>Pevninskou </a:t>
            </a:r>
            <a:r>
              <a:rPr lang="cs-CZ" b="1" dirty="0">
                <a:solidFill>
                  <a:srgbClr val="FF0000"/>
                </a:solidFill>
              </a:rPr>
              <a:t>Střední Amerikou </a:t>
            </a:r>
            <a:r>
              <a:rPr lang="cs-CZ" dirty="0"/>
              <a:t>se obvykle označuje území </a:t>
            </a:r>
            <a:r>
              <a:rPr lang="cs-CZ" dirty="0">
                <a:solidFill>
                  <a:srgbClr val="FF0000"/>
                </a:solidFill>
              </a:rPr>
              <a:t>sedmi nezávislých </a:t>
            </a:r>
            <a:r>
              <a:rPr lang="cs-CZ" dirty="0" smtClean="0">
                <a:solidFill>
                  <a:srgbClr val="FF0000"/>
                </a:solidFill>
              </a:rPr>
              <a:t>států: Guatemala, Belize, Honduras, Salvador, Nikaragua, Kostarika a Panama.. </a:t>
            </a:r>
            <a:r>
              <a:rPr lang="cs-CZ" dirty="0"/>
              <a:t>Střední Amerika se považuje za součást </a:t>
            </a:r>
            <a:r>
              <a:rPr lang="cs-CZ" b="1" dirty="0" smtClean="0"/>
              <a:t>Severní Ameriky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http://www.zemepis.com/images/slmapy/strda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1860402"/>
            <a:ext cx="7143750" cy="49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771800" y="472514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123728" y="454512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2122308" y="4073691"/>
            <a:ext cx="288032" cy="360040"/>
          </a:xfrm>
          <a:prstGeom prst="wedgeRectCallout">
            <a:avLst>
              <a:gd name="adj1" fmla="val -235542"/>
              <a:gd name="adj2" fmla="val 11436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547664" y="3630487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971600" y="3630487"/>
            <a:ext cx="288032" cy="360040"/>
          </a:xfrm>
          <a:prstGeom prst="wedgeRectCallout">
            <a:avLst>
              <a:gd name="adj1" fmla="val -125119"/>
              <a:gd name="adj2" fmla="val 1498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683568" y="5051513"/>
            <a:ext cx="288032" cy="360040"/>
          </a:xfrm>
          <a:prstGeom prst="wedgeRectCallout">
            <a:avLst>
              <a:gd name="adj1" fmla="val -14696"/>
              <a:gd name="adj2" fmla="val -18377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03549" y="4691473"/>
            <a:ext cx="288032" cy="360040"/>
          </a:xfrm>
          <a:prstGeom prst="wedgeRectCallout">
            <a:avLst>
              <a:gd name="adj1" fmla="val -7795"/>
              <a:gd name="adj2" fmla="val -16721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133" y="6331322"/>
            <a:ext cx="3312368" cy="37590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</a:t>
            </a:r>
            <a:r>
              <a:rPr lang="cs-CZ" b="1" dirty="0" smtClean="0">
                <a:solidFill>
                  <a:schemeClr val="bg1"/>
                </a:solidFill>
              </a:rPr>
              <a:t>státy</a:t>
            </a:r>
            <a:r>
              <a:rPr lang="cs-CZ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4658687" y="3893671"/>
            <a:ext cx="288032" cy="360040"/>
          </a:xfrm>
          <a:prstGeom prst="wedgeRectCallout">
            <a:avLst>
              <a:gd name="adj1" fmla="val 81923"/>
              <a:gd name="adj2" fmla="val -9543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4118857" y="3877343"/>
            <a:ext cx="288032" cy="360040"/>
          </a:xfrm>
          <a:prstGeom prst="wedgeRectCallout">
            <a:avLst>
              <a:gd name="adj1" fmla="val -894"/>
              <a:gd name="adj2" fmla="val -123045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658686" y="2640933"/>
            <a:ext cx="489377" cy="284011"/>
          </a:xfrm>
          <a:prstGeom prst="wedgeRectCallout">
            <a:avLst>
              <a:gd name="adj1" fmla="val -182302"/>
              <a:gd name="adj2" fmla="val 24656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4222710" y="1982515"/>
            <a:ext cx="489377" cy="284011"/>
          </a:xfrm>
          <a:prstGeom prst="wedgeRectCallout">
            <a:avLst>
              <a:gd name="adj1" fmla="val -259479"/>
              <a:gd name="adj2" fmla="val 9258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3019910" y="3837762"/>
            <a:ext cx="489377" cy="284011"/>
          </a:xfrm>
          <a:prstGeom prst="wedgeRectCallout">
            <a:avLst>
              <a:gd name="adj1" fmla="val -68567"/>
              <a:gd name="adj2" fmla="val -9639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2246039" y="3152247"/>
            <a:ext cx="489377" cy="284011"/>
          </a:xfrm>
          <a:prstGeom prst="wedgeRectCallout">
            <a:avLst>
              <a:gd name="adj1" fmla="val -44196"/>
              <a:gd name="adj2" fmla="val -15238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8" name="Šestiúhelník 1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0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táty střední Amer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1" y="0"/>
            <a:ext cx="8421360" cy="67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71800" y="16118"/>
            <a:ext cx="4780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Nezávislé státy pevninské střední Ameriky</a:t>
            </a:r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89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dreamtime.com/carib_wrlat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 bwMode="auto">
          <a:xfrm>
            <a:off x="17657" y="1672162"/>
            <a:ext cx="87647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04664"/>
            <a:ext cx="34195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Ostrovní část střední Ameriky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017" y="959243"/>
            <a:ext cx="53948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Nezávislé státy       </a:t>
            </a:r>
            <a:r>
              <a:rPr lang="cs-CZ" dirty="0" smtClean="0"/>
              <a:t>,</a:t>
            </a:r>
            <a:r>
              <a:rPr lang="cs-CZ" i="1" dirty="0" smtClean="0"/>
              <a:t> závislá území (France) </a:t>
            </a:r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2051720" y="1038412"/>
            <a:ext cx="179878" cy="210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6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8971"/>
            <a:ext cx="7848872" cy="42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Velké Antily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544336"/>
            <a:ext cx="8836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Velké Antily tvoří svojí rozlohou zhruba 90 % </a:t>
            </a:r>
            <a:r>
              <a:rPr lang="cs-CZ" sz="1600" dirty="0" smtClean="0"/>
              <a:t>všech </a:t>
            </a:r>
            <a:r>
              <a:rPr lang="cs-CZ" sz="1600" b="1" dirty="0" smtClean="0"/>
              <a:t>Západoindických ostrovů </a:t>
            </a:r>
            <a:r>
              <a:rPr lang="cs-CZ" sz="1600" dirty="0" smtClean="0"/>
              <a:t>(</a:t>
            </a:r>
            <a:r>
              <a:rPr lang="cs-CZ" sz="1600" dirty="0"/>
              <a:t>zbylých 10 % připadá </a:t>
            </a:r>
            <a:r>
              <a:rPr lang="cs-CZ" sz="1600" dirty="0" smtClean="0"/>
              <a:t>na Malé Antily a Bahamy).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Velké Antily mají stejný geologický původ jako pevninská Amerika, na rozdíl od Malých Antil, které jsou převážně korálového původu.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664" y="1821769"/>
            <a:ext cx="8836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Do tohoto souostroví jsou započítávány ostrovy </a:t>
            </a:r>
            <a:r>
              <a:rPr lang="cs-CZ" sz="1600" b="1" dirty="0" smtClean="0"/>
              <a:t>Kuba, </a:t>
            </a:r>
            <a:r>
              <a:rPr lang="cs-CZ" sz="1600" b="1" dirty="0" err="1" smtClean="0"/>
              <a:t>Hispaniola</a:t>
            </a:r>
            <a:r>
              <a:rPr lang="cs-CZ" sz="1600" b="1" dirty="0" smtClean="0"/>
              <a:t>, Jamajka a Portoriko</a:t>
            </a:r>
            <a:r>
              <a:rPr lang="cs-CZ" sz="1600" dirty="0" smtClean="0"/>
              <a:t>..</a:t>
            </a:r>
            <a:endParaRPr lang="cs-CZ" sz="1600" dirty="0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77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77075"/>
              </p:ext>
            </p:extLst>
          </p:nvPr>
        </p:nvGraphicFramePr>
        <p:xfrm>
          <a:off x="179512" y="836711"/>
          <a:ext cx="8784976" cy="4389183"/>
        </p:xfrm>
        <a:graphic>
          <a:graphicData uri="http://schemas.openxmlformats.org/drawingml/2006/table">
            <a:tbl>
              <a:tblPr/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0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  stát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 rozloha (km²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populace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hustota zalidnění</a:t>
                      </a:r>
                      <a:r>
                        <a:rPr lang="cs-CZ" sz="1100" dirty="0"/>
                        <a:t/>
                      </a:r>
                      <a:br>
                        <a:rPr lang="cs-CZ" sz="1100" dirty="0"/>
                      </a:br>
                      <a:r>
                        <a:rPr lang="cs-CZ" sz="1100" dirty="0"/>
                        <a:t>(obyv./km²)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 hlavní město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 jazyk</a:t>
                      </a:r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100" dirty="0"/>
                        <a:t>Celkem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207 435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36 193 000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174,5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Dominikánská</a:t>
                      </a:r>
                    </a:p>
                    <a:p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rep</a:t>
                      </a:r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48 730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9 366 000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192,2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Santo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Domingo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španělština</a:t>
                      </a:r>
                      <a:endParaRPr lang="cs-CZ" sz="18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0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Haiti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27 750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8 707 000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313,8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Port –au- Prince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francouzština</a:t>
                      </a:r>
                    </a:p>
                    <a:p>
                      <a:r>
                        <a:rPr lang="cs-CZ" sz="1400" dirty="0" smtClean="0"/>
                        <a:t>haitská kreolština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Jamaika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10 991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2 780 000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252,9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Kingston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angličtina</a:t>
                      </a:r>
                      <a:endParaRPr lang="cs-CZ" sz="1100" dirty="0" smtClean="0">
                        <a:effectLst/>
                      </a:endParaRP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66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Kuba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110 860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11 395 000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102,8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Havana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španělština</a:t>
                      </a: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Portoriko</a:t>
                      </a:r>
                    </a:p>
                    <a:p>
                      <a:r>
                        <a:rPr lang="cs-CZ" sz="1400" i="0" dirty="0" smtClean="0"/>
                        <a:t> </a:t>
                      </a:r>
                      <a:r>
                        <a:rPr lang="cs-CZ" sz="1400" i="1" dirty="0" smtClean="0"/>
                        <a:t>(USA)</a:t>
                      </a:r>
                      <a:endParaRPr lang="cs-CZ" sz="1400" i="1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9 104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3 945 000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433,3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San Juan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španělština</a:t>
                      </a:r>
                    </a:p>
                    <a:p>
                      <a:pPr rtl="0" eaLnBrk="1" latinLnBrk="0" hangingPunct="1"/>
                      <a:r>
                        <a:rPr lang="cs-CZ" sz="1800" dirty="0" smtClean="0">
                          <a:effectLst/>
                        </a:rPr>
                        <a:t>angličtina</a:t>
                      </a:r>
                      <a:endParaRPr lang="cs-CZ" sz="1800" dirty="0">
                        <a:effectLst/>
                      </a:endParaRP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3" name="Picture 1" descr="Dominikánská repub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7" y="2029969"/>
            <a:ext cx="567789" cy="3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4" y="2534492"/>
            <a:ext cx="762011" cy="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am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5" y="3140969"/>
            <a:ext cx="665142" cy="3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5" y="3744500"/>
            <a:ext cx="694020" cy="4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lajka Portor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6" y="4483415"/>
            <a:ext cx="648072" cy="4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19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Malé Antily</a:t>
            </a:r>
            <a:r>
              <a:rPr lang="cs-CZ" dirty="0"/>
              <a:t> je pás ostrovů ve východní </a:t>
            </a:r>
            <a:r>
              <a:rPr lang="cs-CZ" dirty="0" smtClean="0"/>
              <a:t>části Karibiku; </a:t>
            </a:r>
            <a:r>
              <a:rPr lang="cs-CZ" dirty="0"/>
              <a:t>součást souostroví </a:t>
            </a:r>
            <a:r>
              <a:rPr lang="cs-CZ" dirty="0" smtClean="0"/>
              <a:t>        Antily </a:t>
            </a:r>
            <a:r>
              <a:rPr lang="cs-CZ" dirty="0"/>
              <a:t>a jsou to sopečné ostrovy.</a:t>
            </a:r>
          </a:p>
          <a:p>
            <a:r>
              <a:rPr lang="cs-CZ" dirty="0"/>
              <a:t>Dělí se na:</a:t>
            </a:r>
          </a:p>
          <a:p>
            <a:r>
              <a:rPr lang="cs-CZ" b="1" u="sng" dirty="0" smtClean="0"/>
              <a:t>Závětrné ostrovy</a:t>
            </a:r>
            <a:r>
              <a:rPr lang="cs-CZ" u="sng" dirty="0" smtClean="0"/>
              <a:t> </a:t>
            </a:r>
            <a:r>
              <a:rPr lang="cs-CZ" dirty="0"/>
              <a:t>(severní větev): </a:t>
            </a:r>
            <a:r>
              <a:rPr lang="cs-CZ" i="1" dirty="0" smtClean="0"/>
              <a:t>Anguilla</a:t>
            </a:r>
            <a:r>
              <a:rPr lang="cs-CZ" dirty="0" smtClean="0"/>
              <a:t>, Antigua, Barbuda, Dominika, </a:t>
            </a:r>
            <a:r>
              <a:rPr lang="cs-CZ" i="1" dirty="0" smtClean="0"/>
              <a:t>Guadeloupe</a:t>
            </a:r>
            <a:r>
              <a:rPr lang="cs-CZ" dirty="0" smtClean="0"/>
              <a:t>, </a:t>
            </a:r>
            <a:r>
              <a:rPr lang="cs-CZ" i="1" dirty="0" err="1" smtClean="0"/>
              <a:t>Monserrat</a:t>
            </a:r>
            <a:r>
              <a:rPr lang="cs-CZ" dirty="0" smtClean="0"/>
              <a:t>, Nevis, </a:t>
            </a:r>
            <a:r>
              <a:rPr lang="cs-CZ" i="1" dirty="0" smtClean="0"/>
              <a:t>Panenské ostrovy</a:t>
            </a:r>
            <a:r>
              <a:rPr lang="cs-CZ" dirty="0" smtClean="0"/>
              <a:t>,</a:t>
            </a:r>
            <a:r>
              <a:rPr lang="cs-CZ" i="1" dirty="0" smtClean="0"/>
              <a:t> </a:t>
            </a:r>
            <a:r>
              <a:rPr lang="cs-CZ" i="1" dirty="0" err="1" smtClean="0"/>
              <a:t>Saba</a:t>
            </a:r>
            <a:r>
              <a:rPr lang="cs-CZ" dirty="0" smtClean="0"/>
              <a:t>, </a:t>
            </a:r>
            <a:r>
              <a:rPr lang="cs-CZ" i="1" dirty="0" smtClean="0"/>
              <a:t>Svatý Bartoloměj</a:t>
            </a:r>
            <a:r>
              <a:rPr lang="cs-CZ" dirty="0" smtClean="0"/>
              <a:t>, </a:t>
            </a:r>
            <a:r>
              <a:rPr lang="cs-CZ" i="1" dirty="0" smtClean="0"/>
              <a:t>Svatý Eustach</a:t>
            </a:r>
            <a:r>
              <a:rPr lang="cs-CZ" dirty="0" smtClean="0"/>
              <a:t>, Svatý </a:t>
            </a:r>
            <a:r>
              <a:rPr lang="cs-CZ" dirty="0" err="1" smtClean="0"/>
              <a:t>Kryštov</a:t>
            </a:r>
            <a:r>
              <a:rPr lang="cs-CZ" dirty="0"/>
              <a:t>, </a:t>
            </a:r>
            <a:r>
              <a:rPr lang="cs-CZ" i="1" dirty="0" smtClean="0"/>
              <a:t>Svatý Martin </a:t>
            </a:r>
          </a:p>
          <a:p>
            <a:endParaRPr lang="cs-CZ" b="1" u="sng" dirty="0"/>
          </a:p>
          <a:p>
            <a:r>
              <a:rPr lang="cs-CZ" b="1" u="sng" dirty="0" smtClean="0"/>
              <a:t>Návětrné ostrovy</a:t>
            </a:r>
            <a:r>
              <a:rPr lang="cs-CZ" u="sng" dirty="0" smtClean="0"/>
              <a:t> </a:t>
            </a:r>
            <a:r>
              <a:rPr lang="cs-CZ" dirty="0"/>
              <a:t>(východní větev</a:t>
            </a:r>
            <a:r>
              <a:rPr lang="cs-CZ" dirty="0" smtClean="0"/>
              <a:t>): Barbados, Grenada, Grenadiny</a:t>
            </a:r>
            <a:r>
              <a:rPr lang="cs-CZ" dirty="0"/>
              <a:t>, </a:t>
            </a:r>
            <a:r>
              <a:rPr lang="cs-CZ" i="1" dirty="0"/>
              <a:t>Martinik</a:t>
            </a:r>
            <a:r>
              <a:rPr lang="cs-CZ" dirty="0"/>
              <a:t>, </a:t>
            </a:r>
            <a:r>
              <a:rPr lang="cs-CZ" i="1" dirty="0" smtClean="0"/>
              <a:t>Svatá Lucie</a:t>
            </a:r>
            <a:r>
              <a:rPr lang="cs-CZ" dirty="0" smtClean="0"/>
              <a:t>, </a:t>
            </a:r>
            <a:r>
              <a:rPr lang="cs-CZ" dirty="0"/>
              <a:t>Svatý</a:t>
            </a:r>
            <a:r>
              <a:rPr lang="cs-CZ" dirty="0" smtClean="0"/>
              <a:t> Vincenc, Tobago, Trinidad</a:t>
            </a:r>
          </a:p>
          <a:p>
            <a:endParaRPr lang="cs-CZ" dirty="0"/>
          </a:p>
          <a:p>
            <a:r>
              <a:rPr lang="cs-CZ" b="1" u="sng" dirty="0" smtClean="0"/>
              <a:t>Závětrné Antily </a:t>
            </a:r>
            <a:r>
              <a:rPr lang="cs-CZ" dirty="0" smtClean="0"/>
              <a:t>(</a:t>
            </a:r>
            <a:r>
              <a:rPr lang="cs-CZ" dirty="0"/>
              <a:t>jižní větev</a:t>
            </a:r>
            <a:r>
              <a:rPr lang="cs-CZ" dirty="0" smtClean="0"/>
              <a:t>): </a:t>
            </a:r>
            <a:r>
              <a:rPr lang="cs-CZ" i="1" dirty="0" smtClean="0"/>
              <a:t>Aruba, </a:t>
            </a:r>
            <a:r>
              <a:rPr lang="cs-CZ" i="1" dirty="0" err="1" smtClean="0"/>
              <a:t>Bonaire</a:t>
            </a:r>
            <a:r>
              <a:rPr lang="cs-CZ" i="1" dirty="0"/>
              <a:t>, </a:t>
            </a:r>
            <a:r>
              <a:rPr lang="cs-CZ" i="1" dirty="0" smtClean="0"/>
              <a:t>Curaçao, </a:t>
            </a:r>
            <a:r>
              <a:rPr lang="cs-CZ" i="1" dirty="0" err="1" smtClean="0"/>
              <a:t>Isla</a:t>
            </a:r>
            <a:r>
              <a:rPr lang="cs-CZ" i="1" dirty="0" smtClean="0"/>
              <a:t> de Margarita</a:t>
            </a:r>
            <a:endParaRPr lang="cs-CZ" dirty="0"/>
          </a:p>
        </p:txBody>
      </p:sp>
      <p:pic>
        <p:nvPicPr>
          <p:cNvPr id="1026" name="Picture 2" descr="https://upload.wikimedia.org/wikipedia/commons/4/41/Caribbean_-_Lesser_Antilles-2010-24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9263"/>
            <a:ext cx="4131866" cy="29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2/21/Caribbean_-_Benedenwindse_eiland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4" y="5338332"/>
            <a:ext cx="2012979" cy="14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a/a3/Caribbean_-_Leeward_Islan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2039909" cy="14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e/Caribbean_-_Bovenwindse_eiland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2" y="5009343"/>
            <a:ext cx="2476812" cy="17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53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11437</TotalTime>
  <Words>1345</Words>
  <Application>Microsoft Office PowerPoint</Application>
  <PresentationFormat>Předvádění na obrazovce (4:3)</PresentationFormat>
  <Paragraphs>333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Arkýř</vt:lpstr>
      <vt:lpstr>Severní Amerika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Poloha </vt:lpstr>
      <vt:lpstr>Členitost</vt:lpstr>
      <vt:lpstr>Členitost</vt:lpstr>
      <vt:lpstr>Povrch</vt:lpstr>
      <vt:lpstr>Povrch</vt:lpstr>
      <vt:lpstr>Prezentace aplikace PowerPoint</vt:lpstr>
      <vt:lpstr>Prezentace aplikace PowerPoint</vt:lpstr>
      <vt:lpstr>Vodstvo</vt:lpstr>
      <vt:lpstr>Vodstvo</vt:lpstr>
      <vt:lpstr>Vodstvo</vt:lpstr>
      <vt:lpstr>Prezentace aplikace PowerPoint</vt:lpstr>
      <vt:lpstr>Vodstvo</vt:lpstr>
      <vt:lpstr>Prezentace aplikace PowerPoint</vt:lpstr>
      <vt:lpstr>Podnebí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Amerika</dc:title>
  <dc:creator>Uživatel</dc:creator>
  <cp:lastModifiedBy>cap</cp:lastModifiedBy>
  <cp:revision>144</cp:revision>
  <dcterms:created xsi:type="dcterms:W3CDTF">2016-05-18T10:35:03Z</dcterms:created>
  <dcterms:modified xsi:type="dcterms:W3CDTF">2022-05-23T19:39:55Z</dcterms:modified>
</cp:coreProperties>
</file>