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88" r:id="rId4"/>
    <p:sldId id="287" r:id="rId5"/>
    <p:sldId id="259" r:id="rId6"/>
    <p:sldId id="277" r:id="rId7"/>
    <p:sldId id="275" r:id="rId8"/>
    <p:sldId id="271" r:id="rId9"/>
    <p:sldId id="265" r:id="rId10"/>
    <p:sldId id="266" r:id="rId11"/>
    <p:sldId id="261" r:id="rId12"/>
    <p:sldId id="260" r:id="rId13"/>
    <p:sldId id="263" r:id="rId14"/>
    <p:sldId id="262" r:id="rId15"/>
    <p:sldId id="269" r:id="rId16"/>
    <p:sldId id="264" r:id="rId17"/>
    <p:sldId id="267" r:id="rId18"/>
    <p:sldId id="282" r:id="rId19"/>
    <p:sldId id="286" r:id="rId20"/>
    <p:sldId id="283" r:id="rId21"/>
    <p:sldId id="284" r:id="rId22"/>
    <p:sldId id="280" r:id="rId23"/>
    <p:sldId id="285" r:id="rId24"/>
    <p:sldId id="281" r:id="rId25"/>
    <p:sldId id="268" r:id="rId26"/>
    <p:sldId id="258" r:id="rId27"/>
    <p:sldId id="270" r:id="rId28"/>
    <p:sldId id="273" r:id="rId29"/>
    <p:sldId id="272" r:id="rId30"/>
    <p:sldId id="276" r:id="rId31"/>
    <p:sldId id="278" r:id="rId32"/>
    <p:sldId id="279" r:id="rId3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32" autoAdjust="0"/>
    <p:restoredTop sz="94717" autoAdjust="0"/>
  </p:normalViewPr>
  <p:slideViewPr>
    <p:cSldViewPr>
      <p:cViewPr varScale="1">
        <p:scale>
          <a:sx n="64" d="100"/>
          <a:sy n="64" d="100"/>
        </p:scale>
        <p:origin x="90" y="3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FA40CB-0A4E-4512-AC43-D05BD86C9C40}" type="datetimeFigureOut">
              <a:rPr lang="cs-CZ" smtClean="0"/>
              <a:pPr/>
              <a:t>06.06.2024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4D8C30-417D-4D20-9E10-DF200E814348}" type="slidenum">
              <a:rPr lang="cs-CZ" smtClean="0"/>
              <a:pPr/>
              <a:t>‹#›</a:t>
            </a:fld>
            <a:endParaRPr lang="cs-CZ"/>
          </a:p>
        </p:txBody>
      </p:sp>
    </p:spTree>
    <p:extLst>
      <p:ext uri="{BB962C8B-B14F-4D97-AF65-F5344CB8AC3E}">
        <p14:creationId xmlns:p14="http://schemas.microsoft.com/office/powerpoint/2010/main" val="332127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cs.wikipedia.org/wiki/1975" TargetMode="External"/><Relationship Id="rId3" Type="http://schemas.openxmlformats.org/officeDocument/2006/relationships/hyperlink" Target="https://cs.wikipedia.org/wiki/Francouz%C5%A1tina" TargetMode="External"/><Relationship Id="rId7" Type="http://schemas.openxmlformats.org/officeDocument/2006/relationships/hyperlink" Target="https://cs.wikipedia.org/wiki/CN_Tower#cite_note-CNTower-1"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cs.wikipedia.org/wiki/Metr" TargetMode="External"/><Relationship Id="rId11" Type="http://schemas.openxmlformats.org/officeDocument/2006/relationships/hyperlink" Target="https://cs.wikipedia.org/wiki/CN_Tower#cite_note-CBCSurpassed-2" TargetMode="External"/><Relationship Id="rId5" Type="http://schemas.openxmlformats.org/officeDocument/2006/relationships/hyperlink" Target="https://cs.wikipedia.org/wiki/Toronto" TargetMode="External"/><Relationship Id="rId10" Type="http://schemas.openxmlformats.org/officeDocument/2006/relationships/hyperlink" Target="https://cs.wikipedia.org/wiki/Burd%C5%BE_Chal%C3%ADfa" TargetMode="External"/><Relationship Id="rId4" Type="http://schemas.openxmlformats.org/officeDocument/2006/relationships/hyperlink" Target="https://cs.wikipedia.org/wiki/Kanada" TargetMode="External"/><Relationship Id="rId9" Type="http://schemas.openxmlformats.org/officeDocument/2006/relationships/hyperlink" Target="https://cs.wikipedia.org/wiki/2007"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CN Tower</a:t>
            </a:r>
            <a:r>
              <a:rPr lang="cs-CZ" dirty="0" smtClean="0"/>
              <a:t> (</a:t>
            </a:r>
            <a:r>
              <a:rPr lang="cs-CZ" dirty="0" smtClean="0">
                <a:hlinkClick r:id="rId3" tooltip="Francouzština"/>
              </a:rPr>
              <a:t>francouzsky</a:t>
            </a:r>
            <a:r>
              <a:rPr lang="cs-CZ" dirty="0" smtClean="0"/>
              <a:t> </a:t>
            </a:r>
            <a:r>
              <a:rPr lang="cs-CZ" b="1" dirty="0" smtClean="0"/>
              <a:t>La Tour CN</a:t>
            </a:r>
            <a:r>
              <a:rPr lang="cs-CZ" dirty="0" smtClean="0"/>
              <a:t>) je telekomunikační a turistická věž v </a:t>
            </a:r>
            <a:r>
              <a:rPr lang="cs-CZ" dirty="0" smtClean="0">
                <a:hlinkClick r:id="rId4" tooltip="Kanada"/>
              </a:rPr>
              <a:t>kanadském</a:t>
            </a:r>
            <a:r>
              <a:rPr lang="cs-CZ" dirty="0" smtClean="0"/>
              <a:t> </a:t>
            </a:r>
            <a:r>
              <a:rPr lang="cs-CZ" dirty="0" smtClean="0">
                <a:hlinkClick r:id="rId5" tooltip="Toronto"/>
              </a:rPr>
              <a:t>Torontu</a:t>
            </a:r>
            <a:r>
              <a:rPr lang="cs-CZ" dirty="0" smtClean="0"/>
              <a:t>, třetí nejvyšší stavba světa. Se svou výškou 553,33 </a:t>
            </a:r>
            <a:r>
              <a:rPr lang="cs-CZ" dirty="0" smtClean="0">
                <a:hlinkClick r:id="rId6" tooltip="Metr"/>
              </a:rPr>
              <a:t>metrů</a:t>
            </a:r>
            <a:r>
              <a:rPr lang="cs-CZ" baseline="30000" dirty="0" smtClean="0">
                <a:hlinkClick r:id="rId7"/>
              </a:rPr>
              <a:t>[1]</a:t>
            </a:r>
            <a:r>
              <a:rPr lang="cs-CZ" dirty="0" smtClean="0"/>
              <a:t> byla od svého dokončení v roce </a:t>
            </a:r>
            <a:r>
              <a:rPr lang="cs-CZ" dirty="0" smtClean="0">
                <a:hlinkClick r:id="rId8" tooltip="1975"/>
              </a:rPr>
              <a:t>1975</a:t>
            </a:r>
            <a:r>
              <a:rPr lang="cs-CZ" dirty="0" smtClean="0"/>
              <a:t> až do roku </a:t>
            </a:r>
            <a:r>
              <a:rPr lang="cs-CZ" dirty="0" smtClean="0">
                <a:hlinkClick r:id="rId9" tooltip="2007"/>
              </a:rPr>
              <a:t>2007</a:t>
            </a:r>
            <a:r>
              <a:rPr lang="cs-CZ" dirty="0" smtClean="0"/>
              <a:t>, kdy ji neoficiálně překonala </a:t>
            </a:r>
            <a:r>
              <a:rPr lang="cs-CZ" dirty="0" err="1" smtClean="0">
                <a:hlinkClick r:id="rId10" tooltip="Burdž Chalífa"/>
              </a:rPr>
              <a:t>Burdž</a:t>
            </a:r>
            <a:r>
              <a:rPr lang="cs-CZ" dirty="0" smtClean="0">
                <a:hlinkClick r:id="rId10" tooltip="Burdž Chalífa"/>
              </a:rPr>
              <a:t> Chalífa</a:t>
            </a:r>
            <a:r>
              <a:rPr lang="cs-CZ" dirty="0" smtClean="0"/>
              <a:t>, nejvyšší volně stojící stavbou s veřejně přístupnou vyhlídkovou plošinou na světě.</a:t>
            </a:r>
            <a:r>
              <a:rPr lang="cs-CZ" baseline="30000" dirty="0" smtClean="0">
                <a:hlinkClick r:id="rId11"/>
              </a:rPr>
              <a:t>[</a:t>
            </a:r>
            <a:endParaRPr lang="cs-CZ" dirty="0"/>
          </a:p>
        </p:txBody>
      </p:sp>
      <p:sp>
        <p:nvSpPr>
          <p:cNvPr id="4" name="Zástupný symbol pro číslo snímku 3"/>
          <p:cNvSpPr>
            <a:spLocks noGrp="1"/>
          </p:cNvSpPr>
          <p:nvPr>
            <p:ph type="sldNum" sz="quarter" idx="10"/>
          </p:nvPr>
        </p:nvSpPr>
        <p:spPr/>
        <p:txBody>
          <a:bodyPr/>
          <a:lstStyle/>
          <a:p>
            <a:fld id="{674D8C30-417D-4D20-9E10-DF200E814348}" type="slidenum">
              <a:rPr lang="cs-CZ" smtClean="0"/>
              <a:pPr/>
              <a:t>4</a:t>
            </a:fld>
            <a:endParaRPr lang="cs-CZ"/>
          </a:p>
        </p:txBody>
      </p:sp>
    </p:spTree>
    <p:extLst>
      <p:ext uri="{BB962C8B-B14F-4D97-AF65-F5344CB8AC3E}">
        <p14:creationId xmlns:p14="http://schemas.microsoft.com/office/powerpoint/2010/main" val="2299400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b="1" dirty="0" smtClean="0">
                <a:solidFill>
                  <a:srgbClr val="FF3333"/>
                </a:solidFill>
                <a:latin typeface="Georgia" pitchFamily="18"/>
              </a:rPr>
              <a:t>5951 m.</a:t>
            </a:r>
            <a:r>
              <a:rPr lang="cs-CZ" b="1" dirty="0" err="1" smtClean="0">
                <a:solidFill>
                  <a:srgbClr val="FF3333"/>
                </a:solidFill>
                <a:latin typeface="Georgia" pitchFamily="18"/>
              </a:rPr>
              <a:t>n.m</a:t>
            </a:r>
            <a:endParaRPr lang="cs-CZ" dirty="0"/>
          </a:p>
        </p:txBody>
      </p:sp>
      <p:sp>
        <p:nvSpPr>
          <p:cNvPr id="4" name="Zástupný symbol pro číslo snímku 3"/>
          <p:cNvSpPr>
            <a:spLocks noGrp="1"/>
          </p:cNvSpPr>
          <p:nvPr>
            <p:ph type="sldNum" sz="quarter" idx="10"/>
          </p:nvPr>
        </p:nvSpPr>
        <p:spPr/>
        <p:txBody>
          <a:bodyPr/>
          <a:lstStyle/>
          <a:p>
            <a:fld id="{674D8C30-417D-4D20-9E10-DF200E814348}" type="slidenum">
              <a:rPr lang="cs-CZ" smtClean="0"/>
              <a:pPr/>
              <a:t>7</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74D8C30-417D-4D20-9E10-DF200E814348}" type="slidenum">
              <a:rPr lang="cs-CZ" smtClean="0"/>
              <a:pPr/>
              <a:t>8</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74D8C30-417D-4D20-9E10-DF200E814348}" type="slidenum">
              <a:rPr lang="cs-CZ" smtClean="0"/>
              <a:pPr/>
              <a:t>21</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55B24882-B9A7-4ED3-8F4A-83437CEAA824}" type="datetimeFigureOut">
              <a:rPr lang="cs-CZ" smtClean="0"/>
              <a:pPr/>
              <a:t>06.06.2024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7BCF549-EF90-493C-94A3-15A195853245}"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5B24882-B9A7-4ED3-8F4A-83437CEAA824}" type="datetimeFigureOut">
              <a:rPr lang="cs-CZ" smtClean="0"/>
              <a:pPr/>
              <a:t>06.06.2024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7BCF549-EF90-493C-94A3-15A195853245}"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5B24882-B9A7-4ED3-8F4A-83437CEAA824}" type="datetimeFigureOut">
              <a:rPr lang="cs-CZ" smtClean="0"/>
              <a:pPr/>
              <a:t>06.06.2024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7BCF549-EF90-493C-94A3-15A195853245}"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5B24882-B9A7-4ED3-8F4A-83437CEAA824}" type="datetimeFigureOut">
              <a:rPr lang="cs-CZ" smtClean="0"/>
              <a:pPr/>
              <a:t>06.06.2024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7BCF549-EF90-493C-94A3-15A195853245}"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55B24882-B9A7-4ED3-8F4A-83437CEAA824}" type="datetimeFigureOut">
              <a:rPr lang="cs-CZ" smtClean="0"/>
              <a:pPr/>
              <a:t>06.06.2024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7BCF549-EF90-493C-94A3-15A195853245}"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55B24882-B9A7-4ED3-8F4A-83437CEAA824}" type="datetimeFigureOut">
              <a:rPr lang="cs-CZ" smtClean="0"/>
              <a:pPr/>
              <a:t>06.06.2024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7BCF549-EF90-493C-94A3-15A195853245}"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55B24882-B9A7-4ED3-8F4A-83437CEAA824}" type="datetimeFigureOut">
              <a:rPr lang="cs-CZ" smtClean="0"/>
              <a:pPr/>
              <a:t>06.06.2024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7BCF549-EF90-493C-94A3-15A195853245}"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55B24882-B9A7-4ED3-8F4A-83437CEAA824}" type="datetimeFigureOut">
              <a:rPr lang="cs-CZ" smtClean="0"/>
              <a:pPr/>
              <a:t>06.06.2024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7BCF549-EF90-493C-94A3-15A195853245}"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5B24882-B9A7-4ED3-8F4A-83437CEAA824}" type="datetimeFigureOut">
              <a:rPr lang="cs-CZ" smtClean="0"/>
              <a:pPr/>
              <a:t>06.06.2024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7BCF549-EF90-493C-94A3-15A195853245}"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55B24882-B9A7-4ED3-8F4A-83437CEAA824}" type="datetimeFigureOut">
              <a:rPr lang="cs-CZ" smtClean="0"/>
              <a:pPr/>
              <a:t>06.06.2024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7BCF549-EF90-493C-94A3-15A195853245}"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55B24882-B9A7-4ED3-8F4A-83437CEAA824}" type="datetimeFigureOut">
              <a:rPr lang="cs-CZ" smtClean="0"/>
              <a:pPr/>
              <a:t>06.06.2024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7BCF549-EF90-493C-94A3-15A195853245}"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24882-B9A7-4ED3-8F4A-83437CEAA824}" type="datetimeFigureOut">
              <a:rPr lang="cs-CZ" smtClean="0"/>
              <a:pPr/>
              <a:t>06.06.2024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CF549-EF90-493C-94A3-15A195853245}"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cs.wikipedia.org/wiki/Newfoundland" TargetMode="External"/><Relationship Id="rId13" Type="http://schemas.openxmlformats.org/officeDocument/2006/relationships/hyperlink" Target="http://cs.wikipedia.org/wiki/Z%C3%A1liv_Fundy" TargetMode="External"/><Relationship Id="rId3" Type="http://schemas.openxmlformats.org/officeDocument/2006/relationships/hyperlink" Target="http://cs.wikipedia.org/wiki/Hudson%C5%AFv_z%C3%A1liv" TargetMode="External"/><Relationship Id="rId7" Type="http://schemas.openxmlformats.org/officeDocument/2006/relationships/hyperlink" Target="http://cs.wikipedia.org/wiki/Z%C3%A1liv_sv._Vav%C5%99ince" TargetMode="External"/><Relationship Id="rId12" Type="http://schemas.openxmlformats.org/officeDocument/2006/relationships/hyperlink" Target="http://cs.wikipedia.org/wiki/Saskatchewan" TargetMode="External"/><Relationship Id="rId17" Type="http://schemas.openxmlformats.org/officeDocument/2006/relationships/hyperlink" Target="http://cs.wikipedia.org/wiki/Britsk%C3%A1_Kolumbie" TargetMode="External"/><Relationship Id="rId2" Type="http://schemas.openxmlformats.org/officeDocument/2006/relationships/hyperlink" Target="http://cs.wikipedia.org/wiki/Kanadsk%C3%BD_%C5%A1t%C3%ADt" TargetMode="External"/><Relationship Id="rId16" Type="http://schemas.openxmlformats.org/officeDocument/2006/relationships/hyperlink" Target="http://cs.wikipedia.org/wiki/Skalist%C3%A9_hory" TargetMode="External"/><Relationship Id="rId1" Type="http://schemas.openxmlformats.org/officeDocument/2006/relationships/slideLayout" Target="../slideLayouts/slideLayout7.xml"/><Relationship Id="rId6" Type="http://schemas.openxmlformats.org/officeDocument/2006/relationships/hyperlink" Target="http://cs.wikipedia.org/wiki/%C5%98eka_sv._Vav%C5%99ince" TargetMode="External"/><Relationship Id="rId11" Type="http://schemas.openxmlformats.org/officeDocument/2006/relationships/hyperlink" Target="http://cs.wikipedia.org/wiki/Alberta" TargetMode="External"/><Relationship Id="rId5" Type="http://schemas.openxmlformats.org/officeDocument/2006/relationships/hyperlink" Target="http://cs.wikipedia.org/wiki/Miner%C3%A1l" TargetMode="External"/><Relationship Id="rId15" Type="http://schemas.openxmlformats.org/officeDocument/2006/relationships/hyperlink" Target="http://cs.wikipedia.org/wiki/Pr%C3%A9rijn%C3%AD_provincie" TargetMode="External"/><Relationship Id="rId10" Type="http://schemas.openxmlformats.org/officeDocument/2006/relationships/hyperlink" Target="http://cs.wikipedia.org/wiki/Pob%C5%99e%C5%BEn%C3%AD_provincie" TargetMode="External"/><Relationship Id="rId4" Type="http://schemas.openxmlformats.org/officeDocument/2006/relationships/hyperlink" Target="http://cs.wikipedia.org/wiki/P%C5%AFda_(pedologie)" TargetMode="External"/><Relationship Id="rId9" Type="http://schemas.openxmlformats.org/officeDocument/2006/relationships/hyperlink" Target="http://cs.wikipedia.org/w/index.php?title=Poloostrov_Gasp%C3%A9&amp;action=edit&amp;redlink=1" TargetMode="External"/><Relationship Id="rId14" Type="http://schemas.openxmlformats.org/officeDocument/2006/relationships/hyperlink" Target="http://cs.wikipedia.org/wiki/Jamesova_z%C3%A1toka"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cs.wikipedia.org/wiki/Nov%C3%A9_Skotsko" TargetMode="External"/><Relationship Id="rId13" Type="http://schemas.openxmlformats.org/officeDocument/2006/relationships/hyperlink" Target="http://cs.wikipedia.org/wiki/Severoz%C3%A1padn%C3%AD_teritoria" TargetMode="External"/><Relationship Id="rId18" Type="http://schemas.openxmlformats.org/officeDocument/2006/relationships/image" Target="../media/image15.png"/><Relationship Id="rId3" Type="http://schemas.openxmlformats.org/officeDocument/2006/relationships/hyperlink" Target="http://cs.wikipedia.org/wiki/Alberta" TargetMode="External"/><Relationship Id="rId7" Type="http://schemas.openxmlformats.org/officeDocument/2006/relationships/hyperlink" Target="http://cs.wikipedia.org/wiki/Newfoundland_a_Labrador" TargetMode="External"/><Relationship Id="rId12" Type="http://schemas.openxmlformats.org/officeDocument/2006/relationships/hyperlink" Target="http://cs.wikipedia.org/wiki/Saskatchewan" TargetMode="External"/><Relationship Id="rId17" Type="http://schemas.openxmlformats.org/officeDocument/2006/relationships/hyperlink" Target="http://upload.wikimedia.org/wikipedia/commons/f/fe/Geopolitical_map_of_Canada.png" TargetMode="External"/><Relationship Id="rId2" Type="http://schemas.openxmlformats.org/officeDocument/2006/relationships/hyperlink" Target="http://cs.wikipedia.org/wiki/Soubor:Geopolitical_map_of_Canada.png" TargetMode="Externa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cs.wikipedia.org/wiki/Nov%C3%BD_Brun%C5%A1vik" TargetMode="External"/><Relationship Id="rId11" Type="http://schemas.openxmlformats.org/officeDocument/2006/relationships/hyperlink" Target="http://cs.wikipedia.org/wiki/Qu%C3%A9bec_(provincie)" TargetMode="External"/><Relationship Id="rId5" Type="http://schemas.openxmlformats.org/officeDocument/2006/relationships/hyperlink" Target="http://cs.wikipedia.org/wiki/Manitoba" TargetMode="External"/><Relationship Id="rId15" Type="http://schemas.openxmlformats.org/officeDocument/2006/relationships/hyperlink" Target="http://cs.wikipedia.org/wiki/Yukon" TargetMode="External"/><Relationship Id="rId10" Type="http://schemas.openxmlformats.org/officeDocument/2006/relationships/hyperlink" Target="http://cs.wikipedia.org/wiki/Ostrov_prince_Edwarda" TargetMode="External"/><Relationship Id="rId4" Type="http://schemas.openxmlformats.org/officeDocument/2006/relationships/hyperlink" Target="http://cs.wikipedia.org/wiki/Britsk%C3%A1_Kolumbie" TargetMode="External"/><Relationship Id="rId9" Type="http://schemas.openxmlformats.org/officeDocument/2006/relationships/hyperlink" Target="http://cs.wikipedia.org/wiki/Ontario_(provincie)" TargetMode="External"/><Relationship Id="rId14" Type="http://schemas.openxmlformats.org/officeDocument/2006/relationships/hyperlink" Target="http://cs.wikipedia.org/wiki/Nunavu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cs.wikipedia.org/w/index.php?title=CFS_Alert&amp;action=edit&amp;redlink=1" TargetMode="External"/><Relationship Id="rId7" Type="http://schemas.openxmlformats.org/officeDocument/2006/relationships/image" Target="../media/image16.jpeg"/><Relationship Id="rId2" Type="http://schemas.openxmlformats.org/officeDocument/2006/relationships/hyperlink" Target="http://cs.wikipedia.org/w/index.php?title=Koridor_Qu%C3%A9bec-Winsdor&amp;action=edit&amp;redlink=1" TargetMode="External"/><Relationship Id="rId1" Type="http://schemas.openxmlformats.org/officeDocument/2006/relationships/slideLayout" Target="../slideLayouts/slideLayout7.xml"/><Relationship Id="rId6" Type="http://schemas.openxmlformats.org/officeDocument/2006/relationships/hyperlink" Target="http://cs.wikipedia.org/wiki/Severn%C3%AD_p%C3%B3l" TargetMode="External"/><Relationship Id="rId5" Type="http://schemas.openxmlformats.org/officeDocument/2006/relationships/hyperlink" Target="http://cs.wikipedia.org/wiki/N%C3%A1mo%C5%99n%C3%AD_m%C3%ADle" TargetMode="External"/><Relationship Id="rId4" Type="http://schemas.openxmlformats.org/officeDocument/2006/relationships/hyperlink" Target="http://cs.wikipedia.org/wiki/Ellesmer%C5%AFv_ostrov"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cs.wikipedia.org/wiki/%C4%8C%C3%AD%C5%88an%C3%A9" TargetMode="External"/><Relationship Id="rId13" Type="http://schemas.openxmlformats.org/officeDocument/2006/relationships/hyperlink" Target="http://cs.wikipedia.org/wiki/Ontario_(provincie)" TargetMode="External"/><Relationship Id="rId18" Type="http://schemas.openxmlformats.org/officeDocument/2006/relationships/hyperlink" Target="http://cs.wikipedia.org/wiki/Saskatchewan" TargetMode="External"/><Relationship Id="rId3" Type="http://schemas.openxmlformats.org/officeDocument/2006/relationships/hyperlink" Target="http://cs.wikipedia.org/wiki/Francouzi" TargetMode="External"/><Relationship Id="rId21" Type="http://schemas.openxmlformats.org/officeDocument/2006/relationships/hyperlink" Target="http://cs.wikipedia.org/wiki/Newfoundland_a_Labrador" TargetMode="External"/><Relationship Id="rId7" Type="http://schemas.openxmlformats.org/officeDocument/2006/relationships/hyperlink" Target="http://cs.wikipedia.org/wiki/Italov%C3%A9" TargetMode="External"/><Relationship Id="rId12" Type="http://schemas.openxmlformats.org/officeDocument/2006/relationships/hyperlink" Target="http://cs.wikipedia.org/wiki/Viditeln%C3%A9_men%C5%A1iny" TargetMode="External"/><Relationship Id="rId17" Type="http://schemas.openxmlformats.org/officeDocument/2006/relationships/hyperlink" Target="http://cs.wikipedia.org/wiki/Manitoba" TargetMode="External"/><Relationship Id="rId25" Type="http://schemas.openxmlformats.org/officeDocument/2006/relationships/hyperlink" Target="http://cs.wikipedia.org/wiki/Nunavut" TargetMode="External"/><Relationship Id="rId2" Type="http://schemas.openxmlformats.org/officeDocument/2006/relationships/hyperlink" Target="http://cs.wikipedia.org/wiki/Angli%C4%8Dan%C3%A9" TargetMode="External"/><Relationship Id="rId16" Type="http://schemas.openxmlformats.org/officeDocument/2006/relationships/hyperlink" Target="http://cs.wikipedia.org/wiki/Alberta" TargetMode="External"/><Relationship Id="rId20" Type="http://schemas.openxmlformats.org/officeDocument/2006/relationships/hyperlink" Target="http://cs.wikipedia.org/wiki/Nov%C3%BD_Brun%C5%A1vik" TargetMode="External"/><Relationship Id="rId1" Type="http://schemas.openxmlformats.org/officeDocument/2006/relationships/slideLayout" Target="../slideLayouts/slideLayout7.xml"/><Relationship Id="rId6" Type="http://schemas.openxmlformats.org/officeDocument/2006/relationships/hyperlink" Target="http://cs.wikipedia.org/wiki/N%C4%9Bmci" TargetMode="External"/><Relationship Id="rId11" Type="http://schemas.openxmlformats.org/officeDocument/2006/relationships/hyperlink" Target="http://cs.wikipedia.org/wiki/2001" TargetMode="External"/><Relationship Id="rId24" Type="http://schemas.openxmlformats.org/officeDocument/2006/relationships/hyperlink" Target="http://cs.wikipedia.org/wiki/Yukon" TargetMode="External"/><Relationship Id="rId5" Type="http://schemas.openxmlformats.org/officeDocument/2006/relationships/hyperlink" Target="http://cs.wikipedia.org/wiki/Irov%C3%A9" TargetMode="External"/><Relationship Id="rId15" Type="http://schemas.openxmlformats.org/officeDocument/2006/relationships/hyperlink" Target="http://cs.wikipedia.org/wiki/Britsk%C3%A1_Kolumbie" TargetMode="External"/><Relationship Id="rId23" Type="http://schemas.openxmlformats.org/officeDocument/2006/relationships/hyperlink" Target="http://cs.wikipedia.org/wiki/Severoz%C3%A1padn%C3%AD_teritoria" TargetMode="External"/><Relationship Id="rId10" Type="http://schemas.openxmlformats.org/officeDocument/2006/relationships/hyperlink" Target="http://cs.wikipedia.org/wiki/Prvn%C3%AD_n%C3%A1rody" TargetMode="External"/><Relationship Id="rId19" Type="http://schemas.openxmlformats.org/officeDocument/2006/relationships/hyperlink" Target="http://cs.wikipedia.org/wiki/Nov%C3%A9_Skotsko" TargetMode="External"/><Relationship Id="rId4" Type="http://schemas.openxmlformats.org/officeDocument/2006/relationships/hyperlink" Target="http://cs.wikipedia.org/wiki/Skotov%C3%A9" TargetMode="External"/><Relationship Id="rId9" Type="http://schemas.openxmlformats.org/officeDocument/2006/relationships/hyperlink" Target="http://cs.wikipedia.org/wiki/Ukrajinci" TargetMode="External"/><Relationship Id="rId14" Type="http://schemas.openxmlformats.org/officeDocument/2006/relationships/hyperlink" Target="http://cs.wikipedia.org/wiki/Qu%C3%A9bec_(provincie)" TargetMode="External"/><Relationship Id="rId22" Type="http://schemas.openxmlformats.org/officeDocument/2006/relationships/hyperlink" Target="http://cs.wikipedia.org/wiki/Ostrov_prince_Edwarda"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cs.wikipedia.org/wiki/Irov%C3%A9" TargetMode="External"/><Relationship Id="rId13" Type="http://schemas.openxmlformats.org/officeDocument/2006/relationships/image" Target="../media/image17.jpeg"/><Relationship Id="rId3" Type="http://schemas.openxmlformats.org/officeDocument/2006/relationships/image" Target="../media/image14.png"/><Relationship Id="rId7" Type="http://schemas.openxmlformats.org/officeDocument/2006/relationships/hyperlink" Target="http://cs.wikipedia.org/wiki/Francouzi" TargetMode="External"/><Relationship Id="rId12" Type="http://schemas.openxmlformats.org/officeDocument/2006/relationships/hyperlink" Target="http://cs.wikipedia.org/wiki/M%C3%A9dia" TargetMode="External"/><Relationship Id="rId2" Type="http://schemas.openxmlformats.org/officeDocument/2006/relationships/hyperlink" Target="http://cs.wikipedia.org/wiki/Soubor:Throat_singing_1995-06-18.jpg" TargetMode="External"/><Relationship Id="rId1" Type="http://schemas.openxmlformats.org/officeDocument/2006/relationships/slideLayout" Target="../slideLayouts/slideLayout7.xml"/><Relationship Id="rId6" Type="http://schemas.openxmlformats.org/officeDocument/2006/relationships/hyperlink" Target="http://cs.wikipedia.org/wiki/P%C5%99ist%C4%9Bhovalec" TargetMode="External"/><Relationship Id="rId11" Type="http://schemas.openxmlformats.org/officeDocument/2006/relationships/hyperlink" Target="http://cs.wikipedia.org/wiki/Spojen%C3%A9_st%C3%A1ty_americk%C3%A9" TargetMode="External"/><Relationship Id="rId5" Type="http://schemas.openxmlformats.org/officeDocument/2006/relationships/hyperlink" Target="http://cs.wikipedia.org/wiki/Eskym%C3%A1ci" TargetMode="External"/><Relationship Id="rId10" Type="http://schemas.openxmlformats.org/officeDocument/2006/relationships/hyperlink" Target="http://cs.wikipedia.org/wiki/Angli%C4%8Dan%C3%A9" TargetMode="External"/><Relationship Id="rId4" Type="http://schemas.openxmlformats.org/officeDocument/2006/relationships/hyperlink" Target="http://cs.wikipedia.org/wiki/Indi%C3%A1n" TargetMode="External"/><Relationship Id="rId9" Type="http://schemas.openxmlformats.org/officeDocument/2006/relationships/hyperlink" Target="http://cs.wikipedia.org/wiki/Skotov%C3%A9"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cs.wikipedia.org/wiki/1999" TargetMode="External"/><Relationship Id="rId13" Type="http://schemas.openxmlformats.org/officeDocument/2006/relationships/hyperlink" Target="http://cs.wikipedia.org/wiki/Soubor:ARVIAT_(NUNAVUT).jpg" TargetMode="External"/><Relationship Id="rId3" Type="http://schemas.openxmlformats.org/officeDocument/2006/relationships/hyperlink" Target="http://cs.wikipedia.org/wiki/Kanada" TargetMode="External"/><Relationship Id="rId7" Type="http://schemas.openxmlformats.org/officeDocument/2006/relationships/hyperlink" Target="http://cs.wikipedia.org/wiki/1._duben" TargetMode="External"/><Relationship Id="rId12" Type="http://schemas.openxmlformats.org/officeDocument/2006/relationships/image" Target="../media/image18.png"/><Relationship Id="rId2" Type="http://schemas.openxmlformats.org/officeDocument/2006/relationships/hyperlink" Target="http://cs.wikipedia.org/wiki/Teritorium" TargetMode="External"/><Relationship Id="rId1" Type="http://schemas.openxmlformats.org/officeDocument/2006/relationships/slideLayout" Target="../slideLayouts/slideLayout7.xml"/><Relationship Id="rId6" Type="http://schemas.openxmlformats.org/officeDocument/2006/relationships/hyperlink" Target="http://cs.wikipedia.org/wiki/Eskym%C3%A1ci" TargetMode="External"/><Relationship Id="rId11" Type="http://schemas.openxmlformats.org/officeDocument/2006/relationships/hyperlink" Target="http://upload.wikimedia.org/wikipedia/commons/2/25/Nunavut,_Canada.svg" TargetMode="External"/><Relationship Id="rId5" Type="http://schemas.openxmlformats.org/officeDocument/2006/relationships/hyperlink" Target="http://cs.wikipedia.org/wiki/Inuit%C5%A1tina" TargetMode="External"/><Relationship Id="rId10" Type="http://schemas.openxmlformats.org/officeDocument/2006/relationships/hyperlink" Target="http://cs.wikipedia.org/wiki/Zem%C4%9B" TargetMode="External"/><Relationship Id="rId4" Type="http://schemas.openxmlformats.org/officeDocument/2006/relationships/hyperlink" Target="http://cs.wikipedia.org/wiki/Iqaluit" TargetMode="External"/><Relationship Id="rId9" Type="http://schemas.openxmlformats.org/officeDocument/2006/relationships/hyperlink" Target="http://cs.wikipedia.org/wiki/Severoz%C3%A1padn%C3%AD_teritoria" TargetMode="External"/><Relationship Id="rId14" Type="http://schemas.openxmlformats.org/officeDocument/2006/relationships/image" Target="../media/image19.jpeg"/></Relationships>
</file>

<file path=ppt/slides/_rels/slide16.xml.rels><?xml version="1.0" encoding="UTF-8" standalone="yes"?>
<Relationships xmlns="http://schemas.openxmlformats.org/package/2006/relationships"><Relationship Id="rId8" Type="http://schemas.openxmlformats.org/officeDocument/2006/relationships/hyperlink" Target="http://cs.wikipedia.org/wiki/Hrub%C3%BD_dom%C3%A1c%C3%AD_produkt" TargetMode="External"/><Relationship Id="rId13" Type="http://schemas.openxmlformats.org/officeDocument/2006/relationships/hyperlink" Target="http://cs.wikipedia.org/w/index.php?title=Prim%C3%A1rn%C3%AD_sektor&amp;action=edit&amp;redlink=1" TargetMode="External"/><Relationship Id="rId18" Type="http://schemas.openxmlformats.org/officeDocument/2006/relationships/hyperlink" Target="http://cs.wikipedia.org/wiki/Britsk%C3%A1_Kolumbie" TargetMode="External"/><Relationship Id="rId3" Type="http://schemas.openxmlformats.org/officeDocument/2006/relationships/hyperlink" Target="http://cs.wikipedia.org/wiki/G8" TargetMode="External"/><Relationship Id="rId21" Type="http://schemas.openxmlformats.org/officeDocument/2006/relationships/hyperlink" Target="http://cs.wikipedia.org/wiki/Qu%C3%A9bec_(provincie)" TargetMode="External"/><Relationship Id="rId7" Type="http://schemas.openxmlformats.org/officeDocument/2006/relationships/hyperlink" Target="http://cs.wikipedia.org/wiki/Evropa" TargetMode="External"/><Relationship Id="rId12" Type="http://schemas.openxmlformats.org/officeDocument/2006/relationships/hyperlink" Target="http://cs.wikipedia.org/wiki/Labrador" TargetMode="External"/><Relationship Id="rId17" Type="http://schemas.openxmlformats.org/officeDocument/2006/relationships/hyperlink" Target="http://cs.wikipedia.org/wiki/Alberta" TargetMode="External"/><Relationship Id="rId2" Type="http://schemas.openxmlformats.org/officeDocument/2006/relationships/hyperlink" Target="http://cs.wikipedia.org/wiki/Organizace_pro_hospod%C3%A1%C5%99skou_spolupr%C3%A1ci_a_rozvoj" TargetMode="External"/><Relationship Id="rId16" Type="http://schemas.openxmlformats.org/officeDocument/2006/relationships/hyperlink" Target="http://cs.wikipedia.org/wiki/Zemn%C3%AD_plyn" TargetMode="External"/><Relationship Id="rId20" Type="http://schemas.openxmlformats.org/officeDocument/2006/relationships/hyperlink" Target="http://cs.wikipedia.org/wiki/Sa%C3%BAdsk%C3%A1_Ar%C3%A1bie" TargetMode="External"/><Relationship Id="rId1" Type="http://schemas.openxmlformats.org/officeDocument/2006/relationships/slideLayout" Target="../slideLayouts/slideLayout7.xml"/><Relationship Id="rId6" Type="http://schemas.openxmlformats.org/officeDocument/2006/relationships/hyperlink" Target="http://cs.wikipedia.org/wiki/Spojen%C3%A9_st%C3%A1ty_americk%C3%A9" TargetMode="External"/><Relationship Id="rId11" Type="http://schemas.openxmlformats.org/officeDocument/2006/relationships/hyperlink" Target="http://cs.wikipedia.org/wiki/Newfoundland" TargetMode="External"/><Relationship Id="rId24" Type="http://schemas.openxmlformats.org/officeDocument/2006/relationships/hyperlink" Target="http://cs.wikipedia.org/wiki/Vodn%C3%AD_elektr%C3%A1rna" TargetMode="External"/><Relationship Id="rId5" Type="http://schemas.openxmlformats.org/officeDocument/2006/relationships/hyperlink" Target="http://cs.wikipedia.org/wiki/Tr%C5%BEn%C3%AD_ekonomika" TargetMode="External"/><Relationship Id="rId15" Type="http://schemas.openxmlformats.org/officeDocument/2006/relationships/hyperlink" Target="http://cs.wikipedia.org/wiki/Ropa" TargetMode="External"/><Relationship Id="rId23" Type="http://schemas.openxmlformats.org/officeDocument/2006/relationships/hyperlink" Target="http://cs.wikipedia.org/wiki/Manitoba" TargetMode="External"/><Relationship Id="rId10" Type="http://schemas.openxmlformats.org/officeDocument/2006/relationships/hyperlink" Target="http://cs.wikipedia.org/wiki/2006" TargetMode="External"/><Relationship Id="rId19" Type="http://schemas.openxmlformats.org/officeDocument/2006/relationships/hyperlink" Target="http://cs.wikipedia.org/wiki/Saskatchewan" TargetMode="External"/><Relationship Id="rId4" Type="http://schemas.openxmlformats.org/officeDocument/2006/relationships/hyperlink" Target="http://cs.wikipedia.org/wiki/Ekonomika" TargetMode="External"/><Relationship Id="rId9" Type="http://schemas.openxmlformats.org/officeDocument/2006/relationships/hyperlink" Target="http://cs.wikipedia.org/wiki/Nezam%C4%9Bstnanost" TargetMode="External"/><Relationship Id="rId14" Type="http://schemas.openxmlformats.org/officeDocument/2006/relationships/hyperlink" Target="http://cs.wikipedia.org/wiki/D%C5%99evo" TargetMode="External"/><Relationship Id="rId22" Type="http://schemas.openxmlformats.org/officeDocument/2006/relationships/hyperlink" Target="http://cs.wikipedia.org/wiki/Ontario_(provincie)"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cs.wikipedia.org/wiki/Nikl" TargetMode="External"/><Relationship Id="rId13" Type="http://schemas.openxmlformats.org/officeDocument/2006/relationships/hyperlink" Target="http://cs.wikipedia.org/wiki/Mezin%C3%A1rodn%C3%AD_obchod" TargetMode="External"/><Relationship Id="rId18" Type="http://schemas.openxmlformats.org/officeDocument/2006/relationships/hyperlink" Target="http://cs.wikipedia.org/wiki/2001" TargetMode="External"/><Relationship Id="rId3" Type="http://schemas.openxmlformats.org/officeDocument/2006/relationships/hyperlink" Target="http://cs.wikipedia.org/wiki/P%C5%A1enice" TargetMode="External"/><Relationship Id="rId7" Type="http://schemas.openxmlformats.org/officeDocument/2006/relationships/hyperlink" Target="http://cs.wikipedia.org/wiki/Zlata" TargetMode="External"/><Relationship Id="rId12" Type="http://schemas.openxmlformats.org/officeDocument/2006/relationships/hyperlink" Target="http://cs.wikipedia.org/wiki/Automobilov%C3%BD_pr%C5%AFmysl" TargetMode="External"/><Relationship Id="rId17" Type="http://schemas.openxmlformats.org/officeDocument/2006/relationships/hyperlink" Target="http://cs.wikipedia.org/wiki/Mexiko" TargetMode="External"/><Relationship Id="rId2" Type="http://schemas.openxmlformats.org/officeDocument/2006/relationships/hyperlink" Target="http://cs.wikipedia.org/wiki/Pr%C3%A9rie" TargetMode="External"/><Relationship Id="rId16" Type="http://schemas.openxmlformats.org/officeDocument/2006/relationships/hyperlink" Target="http://cs.wikipedia.org/wiki/1994" TargetMode="External"/><Relationship Id="rId1" Type="http://schemas.openxmlformats.org/officeDocument/2006/relationships/slideLayout" Target="../slideLayouts/slideLayout7.xml"/><Relationship Id="rId6" Type="http://schemas.openxmlformats.org/officeDocument/2006/relationships/hyperlink" Target="http://cs.wikipedia.org/wiki/Uran_(prvek)" TargetMode="External"/><Relationship Id="rId11" Type="http://schemas.openxmlformats.org/officeDocument/2006/relationships/hyperlink" Target="http://cs.wikipedia.org/wiki/Ontario_(provincie)" TargetMode="External"/><Relationship Id="rId5" Type="http://schemas.openxmlformats.org/officeDocument/2006/relationships/hyperlink" Target="http://cs.wikipedia.org/wiki/Zinek" TargetMode="External"/><Relationship Id="rId15" Type="http://schemas.openxmlformats.org/officeDocument/2006/relationships/hyperlink" Target="http://cs.wikipedia.org/wiki/Severoamerick%C3%A1_dohoda_o_voln%C3%A9m_obchodu" TargetMode="External"/><Relationship Id="rId10" Type="http://schemas.openxmlformats.org/officeDocument/2006/relationships/hyperlink" Target="http://cs.wikipedia.org/wiki/Olovo" TargetMode="External"/><Relationship Id="rId4" Type="http://schemas.openxmlformats.org/officeDocument/2006/relationships/hyperlink" Target="http://cs.wikipedia.org/wiki/Obilovina" TargetMode="External"/><Relationship Id="rId9" Type="http://schemas.openxmlformats.org/officeDocument/2006/relationships/hyperlink" Target="http://cs.wikipedia.org/wiki/Aluminium" TargetMode="External"/><Relationship Id="rId14" Type="http://schemas.openxmlformats.org/officeDocument/2006/relationships/hyperlink" Target="http://cs.wikipedia.org/wiki/1989"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3" Type="http://schemas.openxmlformats.org/officeDocument/2006/relationships/hyperlink" Target="http://cs.wikipedia.org/wiki/Seznam_st%C3%A1t%C5%AF_sv%C4%9Bta_podle_indexu_lidsk%C3%A9ho_rozvoje" TargetMode="External"/><Relationship Id="rId18" Type="http://schemas.openxmlformats.org/officeDocument/2006/relationships/hyperlink" Target="http://cs.wikipedia.org/wiki/K%C5%99es%C5%A5anstv%C3%AD" TargetMode="External"/><Relationship Id="rId26" Type="http://schemas.openxmlformats.org/officeDocument/2006/relationships/hyperlink" Target="http://cs.wikipedia.org/wiki/1867" TargetMode="External"/><Relationship Id="rId3" Type="http://schemas.openxmlformats.org/officeDocument/2006/relationships/hyperlink" Target="http://cs.wikipedia.org/wiki/Ottawa" TargetMode="External"/><Relationship Id="rId21" Type="http://schemas.openxmlformats.org/officeDocument/2006/relationships/hyperlink" Target="http://cs.wikipedia.org/wiki/Seznam_st%C3%A1t%C5%AF_podle_st%C3%A1tn%C3%ADho_z%C5%99%C3%ADzen%C3%AD" TargetMode="External"/><Relationship Id="rId34" Type="http://schemas.openxmlformats.org/officeDocument/2006/relationships/image" Target="../media/image4.png"/><Relationship Id="rId7" Type="http://schemas.openxmlformats.org/officeDocument/2006/relationships/hyperlink" Target="http://cs.wikipedia.org/wiki/Mount_Logan" TargetMode="External"/><Relationship Id="rId12" Type="http://schemas.openxmlformats.org/officeDocument/2006/relationships/hyperlink" Target="http://cs.wikipedia.org/wiki/Index_lidsk%C3%A9ho_rozvoje" TargetMode="External"/><Relationship Id="rId17" Type="http://schemas.openxmlformats.org/officeDocument/2006/relationships/hyperlink" Target="http://cs.wikipedia.org/wiki/N%C3%A1bo%C5%BEenstv%C3%AD" TargetMode="External"/><Relationship Id="rId25" Type="http://schemas.openxmlformats.org/officeDocument/2006/relationships/hyperlink" Target="http://cs.wikipedia.org/wiki/1._%C4%8Dervenec" TargetMode="External"/><Relationship Id="rId33" Type="http://schemas.openxmlformats.org/officeDocument/2006/relationships/hyperlink" Target="http://upload.wikimedia.org/wikipedia/commons/c/cf/Flag_of_Canada.svg" TargetMode="External"/><Relationship Id="rId2" Type="http://schemas.openxmlformats.org/officeDocument/2006/relationships/hyperlink" Target="http://cs.wikipedia.org/wiki/Hlavn%C3%AD_m%C4%9Bsto" TargetMode="External"/><Relationship Id="rId16" Type="http://schemas.openxmlformats.org/officeDocument/2006/relationships/hyperlink" Target="http://cs.wikipedia.org/wiki/Francouz%C5%A1tina" TargetMode="External"/><Relationship Id="rId20" Type="http://schemas.openxmlformats.org/officeDocument/2006/relationships/hyperlink" Target="http://cs.wikipedia.org/wiki/Sjednocen%C3%A1_c%C3%ADrkev_Kanady" TargetMode="External"/><Relationship Id="rId29" Type="http://schemas.openxmlformats.org/officeDocument/2006/relationships/hyperlink" Target="http://cs.wikipedia.org/wiki/Kanadsk%C3%BD_dolar" TargetMode="External"/><Relationship Id="rId1" Type="http://schemas.openxmlformats.org/officeDocument/2006/relationships/slideLayout" Target="../slideLayouts/slideLayout7.xml"/><Relationship Id="rId6" Type="http://schemas.openxmlformats.org/officeDocument/2006/relationships/hyperlink" Target="http://cs.wikipedia.org/wiki/Seznam_st%C3%A1t%C5%AF_sv%C4%9Bta_podle_nejvy%C5%A1%C5%A1%C3%ADch_hor" TargetMode="External"/><Relationship Id="rId11" Type="http://schemas.openxmlformats.org/officeDocument/2006/relationships/hyperlink" Target="http://cs.wikipedia.org/wiki/Hustota_zalidn%C4%9Bn%C3%AD" TargetMode="External"/><Relationship Id="rId24" Type="http://schemas.openxmlformats.org/officeDocument/2006/relationships/hyperlink" Target="http://cs.wikipedia.org/wiki/Seznam_st%C3%A1t%C5%AF_sv%C4%9Bta_podle_data_vzniku" TargetMode="External"/><Relationship Id="rId32" Type="http://schemas.openxmlformats.org/officeDocument/2006/relationships/image" Target="../media/image3.png"/><Relationship Id="rId5" Type="http://schemas.openxmlformats.org/officeDocument/2006/relationships/hyperlink" Target="http://cs.wikipedia.org/wiki/Seznam_st%C3%A1t%C5%AF_sv%C4%9Bta_podle_rozlohy" TargetMode="External"/><Relationship Id="rId15" Type="http://schemas.openxmlformats.org/officeDocument/2006/relationships/hyperlink" Target="http://cs.wikipedia.org/wiki/Angli%C4%8Dtina" TargetMode="External"/><Relationship Id="rId23" Type="http://schemas.openxmlformats.org/officeDocument/2006/relationships/hyperlink" Target="http://cs.wikipedia.org/wiki/Konstitu%C4%8Dn%C3%AD_monarchie" TargetMode="External"/><Relationship Id="rId28" Type="http://schemas.openxmlformats.org/officeDocument/2006/relationships/hyperlink" Target="http://cs.wikipedia.org/wiki/Seznam_m%C4%9Bn" TargetMode="External"/><Relationship Id="rId10" Type="http://schemas.openxmlformats.org/officeDocument/2006/relationships/hyperlink" Target="http://cs.wikipedia.org/wiki/Obyvatelstvo" TargetMode="External"/><Relationship Id="rId19" Type="http://schemas.openxmlformats.org/officeDocument/2006/relationships/hyperlink" Target="http://cs.wikipedia.org/wiki/%C5%98%C3%ADmskokatolick%C3%A1_c%C3%ADrkev" TargetMode="External"/><Relationship Id="rId31" Type="http://schemas.openxmlformats.org/officeDocument/2006/relationships/hyperlink" Target="http://upload.wikimedia.org/wikipedia/commons/8/85/Canadian_Coat_of_Arms_Shield.svg" TargetMode="External"/><Relationship Id="rId4" Type="http://schemas.openxmlformats.org/officeDocument/2006/relationships/hyperlink" Target="http://cs.wikipedia.org/wiki/Rozloha" TargetMode="External"/><Relationship Id="rId9" Type="http://schemas.openxmlformats.org/officeDocument/2006/relationships/hyperlink" Target="http://cs.wikipedia.org/wiki/%C4%8Casov%C3%A9_p%C3%A1smo" TargetMode="External"/><Relationship Id="rId14" Type="http://schemas.openxmlformats.org/officeDocument/2006/relationships/hyperlink" Target="http://cs.wikipedia.org/wiki/Jazyk_(lingvistika)" TargetMode="External"/><Relationship Id="rId22" Type="http://schemas.openxmlformats.org/officeDocument/2006/relationships/hyperlink" Target="http://cs.wikipedia.org/wiki/Federace" TargetMode="External"/><Relationship Id="rId27" Type="http://schemas.openxmlformats.org/officeDocument/2006/relationships/hyperlink" Target="http://cs.wikipedia.org/wiki/Spojen%C3%A9_kr%C3%A1lovstv%C3%AD" TargetMode="External"/><Relationship Id="rId30" Type="http://schemas.openxmlformats.org/officeDocument/2006/relationships/image" Target="../media/image2.png"/><Relationship Id="rId8" Type="http://schemas.openxmlformats.org/officeDocument/2006/relationships/hyperlink" Target="http://cs.wikipedia.org/wiki/Yukon"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18" Type="http://schemas.openxmlformats.org/officeDocument/2006/relationships/image" Target="../media/image37.jpeg"/><Relationship Id="rId26" Type="http://schemas.openxmlformats.org/officeDocument/2006/relationships/image" Target="../media/image45.png"/><Relationship Id="rId3" Type="http://schemas.openxmlformats.org/officeDocument/2006/relationships/image" Target="../media/image22.jpeg"/><Relationship Id="rId21" Type="http://schemas.openxmlformats.org/officeDocument/2006/relationships/image" Target="../media/image40.png"/><Relationship Id="rId7" Type="http://schemas.openxmlformats.org/officeDocument/2006/relationships/image" Target="../media/image26.jpeg"/><Relationship Id="rId12" Type="http://schemas.openxmlformats.org/officeDocument/2006/relationships/image" Target="../media/image31.jpeg"/><Relationship Id="rId17" Type="http://schemas.openxmlformats.org/officeDocument/2006/relationships/image" Target="../media/image36.jpeg"/><Relationship Id="rId25" Type="http://schemas.openxmlformats.org/officeDocument/2006/relationships/image" Target="../media/image44.png"/><Relationship Id="rId2" Type="http://schemas.openxmlformats.org/officeDocument/2006/relationships/notesSlide" Target="../notesSlides/notesSlide4.xml"/><Relationship Id="rId16" Type="http://schemas.openxmlformats.org/officeDocument/2006/relationships/image" Target="../media/image35.jpeg"/><Relationship Id="rId20" Type="http://schemas.openxmlformats.org/officeDocument/2006/relationships/image" Target="../media/image39.gif"/><Relationship Id="rId29"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30.jpeg"/><Relationship Id="rId24" Type="http://schemas.openxmlformats.org/officeDocument/2006/relationships/image" Target="../media/image43.png"/><Relationship Id="rId5" Type="http://schemas.openxmlformats.org/officeDocument/2006/relationships/image" Target="../media/image24.jpeg"/><Relationship Id="rId15" Type="http://schemas.openxmlformats.org/officeDocument/2006/relationships/image" Target="../media/image34.jpeg"/><Relationship Id="rId23" Type="http://schemas.openxmlformats.org/officeDocument/2006/relationships/image" Target="../media/image42.png"/><Relationship Id="rId28" Type="http://schemas.openxmlformats.org/officeDocument/2006/relationships/hyperlink" Target="http://maps.google.com/maps?ll=51.315164,-115.697021&amp;spn=0.686687,1.428223&amp;t=p&amp;z=9&amp;key=ABQIAAAAbCF42eic9tYshTHeYDwcFhTym4xsbLCIGNOzvhCcEPCc6mbuLBQVIqntMN9TWhO30eKSsZ5VEbIZJA&amp;mapclient=jsapi&amp;oi=map_misc&amp;ct=api_logo" TargetMode="External"/><Relationship Id="rId10" Type="http://schemas.openxmlformats.org/officeDocument/2006/relationships/image" Target="../media/image29.jpeg"/><Relationship Id="rId19" Type="http://schemas.openxmlformats.org/officeDocument/2006/relationships/image" Target="../media/image38.pn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jpeg"/><Relationship Id="rId22" Type="http://schemas.openxmlformats.org/officeDocument/2006/relationships/image" Target="../media/image41.gif"/><Relationship Id="rId27" Type="http://schemas.openxmlformats.org/officeDocument/2006/relationships/image" Target="../media/image46.png"/><Relationship Id="rId30" Type="http://schemas.openxmlformats.org/officeDocument/2006/relationships/image" Target="../media/image48.jpeg"/></Relationships>
</file>

<file path=ppt/slides/_rels/slide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upload.wikimedia.org/wikipedia/commons/2/25/Nunavut,_Canada.sv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z/url?sa=i&amp;rct=j&amp;q=&amp;esrc=s&amp;source=images&amp;cd=&amp;cad=rja&amp;uact=8&amp;docid=W9IT4KaKtGBb2M&amp;tbnid=jB6yPwZoz6b27M:&amp;ved=0CAUQjRw&amp;url=http://divysveta.webz.cz/samerika/tower.htm&amp;ei=v9NwU4_qFsGGOPaCgKgE&amp;bvm=bv.66330100,d.bGE&amp;psig=AFQjCNFLNbce94ITeVytSJ2A2ohgncnsrQ&amp;ust=139998954932293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hyperlink" Target="http://cs.wikipedia.org/wiki/Z%C3%A1kon_o_Britsk%C3%A9_Severn%C3%AD_Americe" TargetMode="External"/><Relationship Id="rId13" Type="http://schemas.openxmlformats.org/officeDocument/2006/relationships/hyperlink" Target="http://cs.wikipedia.org/wiki/Provincie" TargetMode="External"/><Relationship Id="rId18" Type="http://schemas.openxmlformats.org/officeDocument/2006/relationships/hyperlink" Target="http://cs.wikipedia.org/wiki/Gr%C3%B3nsko" TargetMode="External"/><Relationship Id="rId3" Type="http://schemas.openxmlformats.org/officeDocument/2006/relationships/hyperlink" Target="http://cs.wikipedia.org/wiki/Eskym%C3%A1ci" TargetMode="External"/><Relationship Id="rId21" Type="http://schemas.openxmlformats.org/officeDocument/2006/relationships/image" Target="../media/image6.jpeg"/><Relationship Id="rId7" Type="http://schemas.openxmlformats.org/officeDocument/2006/relationships/hyperlink" Target="http://cs.wikipedia.org/wiki/Francie" TargetMode="External"/><Relationship Id="rId12" Type="http://schemas.openxmlformats.org/officeDocument/2006/relationships/hyperlink" Target="http://cs.wikipedia.org/wiki/Federace" TargetMode="External"/><Relationship Id="rId17" Type="http://schemas.openxmlformats.org/officeDocument/2006/relationships/hyperlink" Target="http://cs.wikipedia.org/wiki/D%C3%A1nsko" TargetMode="External"/><Relationship Id="rId2" Type="http://schemas.openxmlformats.org/officeDocument/2006/relationships/hyperlink" Target="http://cs.wikipedia.org/wiki/Indi%C3%A1n" TargetMode="External"/><Relationship Id="rId16" Type="http://schemas.openxmlformats.org/officeDocument/2006/relationships/hyperlink" Target="http://cs.wikipedia.org/wiki/Konstitu%C4%8Dn%C3%AD_monarchie" TargetMode="External"/><Relationship Id="rId20" Type="http://schemas.openxmlformats.org/officeDocument/2006/relationships/hyperlink" Target="http://cs.wikipedia.org/wiki/Pr%C5%AFliv" TargetMode="External"/><Relationship Id="rId1" Type="http://schemas.openxmlformats.org/officeDocument/2006/relationships/slideLayout" Target="../slideLayouts/slideLayout7.xml"/><Relationship Id="rId6" Type="http://schemas.openxmlformats.org/officeDocument/2006/relationships/hyperlink" Target="http://cs.wikipedia.org/wiki/Kolonie" TargetMode="External"/><Relationship Id="rId11" Type="http://schemas.openxmlformats.org/officeDocument/2006/relationships/hyperlink" Target="http://cs.wikipedia.org/wiki/1982" TargetMode="External"/><Relationship Id="rId24" Type="http://schemas.openxmlformats.org/officeDocument/2006/relationships/hyperlink" Target="http://cs.wikipedia.org/wiki/%C4%8Ce%C5%A1tina" TargetMode="External"/><Relationship Id="rId5" Type="http://schemas.openxmlformats.org/officeDocument/2006/relationships/hyperlink" Target="http://cs.wikipedia.org/wiki/Teritorium" TargetMode="External"/><Relationship Id="rId15" Type="http://schemas.openxmlformats.org/officeDocument/2006/relationships/hyperlink" Target="http://cs.wikipedia.org/wiki/Parlamentarismus" TargetMode="External"/><Relationship Id="rId23" Type="http://schemas.openxmlformats.org/officeDocument/2006/relationships/hyperlink" Target="http://cs.wikipedia.org/wiki/Huroni" TargetMode="External"/><Relationship Id="rId10" Type="http://schemas.openxmlformats.org/officeDocument/2006/relationships/hyperlink" Target="http://cs.wikipedia.org/wiki/Canada_Act" TargetMode="External"/><Relationship Id="rId19" Type="http://schemas.openxmlformats.org/officeDocument/2006/relationships/hyperlink" Target="http://cs.wikipedia.org/wiki/Arktida" TargetMode="External"/><Relationship Id="rId4" Type="http://schemas.openxmlformats.org/officeDocument/2006/relationships/hyperlink" Target="http://cs.wikipedia.org/wiki/Spojen%C3%A9_kr%C3%A1lovstv%C3%AD" TargetMode="External"/><Relationship Id="rId9" Type="http://schemas.openxmlformats.org/officeDocument/2006/relationships/hyperlink" Target="http://cs.wikipedia.org/wiki/1867" TargetMode="External"/><Relationship Id="rId14" Type="http://schemas.openxmlformats.org/officeDocument/2006/relationships/hyperlink" Target="http://cs.wikipedia.org/wiki/Spolkov%C3%A9_teritorium" TargetMode="External"/><Relationship Id="rId22" Type="http://schemas.openxmlformats.org/officeDocument/2006/relationships/hyperlink" Target="http://cs.wikipedia.org/wiki/Prvn%C3%AD_n%C3%A1rod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mapaonline.cz/pictures/38_o.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img6.ceskatelevize.cz/program/porady/10150336138/foto09/208382539990002_01.jpg" TargetMode="External"/><Relationship Id="rId7" Type="http://schemas.openxmlformats.org/officeDocument/2006/relationships/hyperlink" Target="http://img6.ceskatelevize.cz/program/porady/10150336138/foto09/208382539990002_03.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img6.ceskatelevize.cz/program/porady/10150336138/foto09/208382539990002_02.jpg" TargetMode="External"/><Relationship Id="rId4" Type="http://schemas.openxmlformats.org/officeDocument/2006/relationships/image" Target="../media/image9.jpe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hyperlink" Target="http://cs.wikipedia.org/wiki/Velk%C3%A1_jezera" TargetMode="External"/><Relationship Id="rId3" Type="http://schemas.openxmlformats.org/officeDocument/2006/relationships/hyperlink" Target="http://cs.wikipedia.org/wiki/Podneb%C3%AD" TargetMode="External"/><Relationship Id="rId7" Type="http://schemas.openxmlformats.org/officeDocument/2006/relationships/hyperlink" Target="http://cs.wikipedia.org/wiki/Pr%C3%A9rie" TargetMode="External"/><Relationship Id="rId2" Type="http://schemas.openxmlformats.org/officeDocument/2006/relationships/hyperlink" Target="http://cs.wikipedia.org/wiki/Vegetace" TargetMode="External"/><Relationship Id="rId1" Type="http://schemas.openxmlformats.org/officeDocument/2006/relationships/slideLayout" Target="../slideLayouts/slideLayout7.xml"/><Relationship Id="rId6" Type="http://schemas.openxmlformats.org/officeDocument/2006/relationships/hyperlink" Target="http://cs.wikipedia.org/wiki/Seversk%C3%BD_jehli%C4%8Dnat%C3%BD_les" TargetMode="External"/><Relationship Id="rId11" Type="http://schemas.openxmlformats.org/officeDocument/2006/relationships/image" Target="../media/image13.jpeg"/><Relationship Id="rId5" Type="http://schemas.openxmlformats.org/officeDocument/2006/relationships/hyperlink" Target="http://cs.wikipedia.org/wiki/Tundra" TargetMode="External"/><Relationship Id="rId10" Type="http://schemas.openxmlformats.org/officeDocument/2006/relationships/hyperlink" Target="http://cs.wikipedia.org/wiki/Niagarsk%C3%BD_poloostrov" TargetMode="External"/><Relationship Id="rId4" Type="http://schemas.openxmlformats.org/officeDocument/2006/relationships/hyperlink" Target="http://cs.wikipedia.org/wiki/Arktida" TargetMode="External"/><Relationship Id="rId9" Type="http://schemas.openxmlformats.org/officeDocument/2006/relationships/hyperlink" Target="http://cs.wikipedia.org/wiki/Mikroklim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Kanada</a:t>
            </a:r>
            <a:endParaRPr lang="cs-CZ"/>
          </a:p>
        </p:txBody>
      </p:sp>
      <p:sp>
        <p:nvSpPr>
          <p:cNvPr id="5" name="Zástupný symbol pro obsah 4"/>
          <p:cNvSpPr>
            <a:spLocks noGrp="1"/>
          </p:cNvSpPr>
          <p:nvPr>
            <p:ph idx="1"/>
          </p:nvPr>
        </p:nvSpPr>
        <p:spPr/>
        <p:txBody>
          <a:bodyPr/>
          <a:lstStyle/>
          <a:p>
            <a:endParaRPr lang="cs-CZ"/>
          </a:p>
        </p:txBody>
      </p:sp>
      <p:pic>
        <p:nvPicPr>
          <p:cNvPr id="1026" name="Picture 2" descr="http://www.rekreace.jannemec.com/tips/173.jpg"/>
          <p:cNvPicPr>
            <a:picLocks noChangeAspect="1" noChangeArrowheads="1"/>
          </p:cNvPicPr>
          <p:nvPr/>
        </p:nvPicPr>
        <p:blipFill>
          <a:blip r:embed="rId2" cstate="print"/>
          <a:srcRect/>
          <a:stretch>
            <a:fillRect/>
          </a:stretch>
        </p:blipFill>
        <p:spPr bwMode="auto">
          <a:xfrm>
            <a:off x="251520" y="1268760"/>
            <a:ext cx="8712968" cy="522007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536" y="0"/>
            <a:ext cx="7992888" cy="5078313"/>
          </a:xfrm>
          <a:prstGeom prst="rect">
            <a:avLst/>
          </a:prstGeom>
        </p:spPr>
        <p:txBody>
          <a:bodyPr wrap="square">
            <a:spAutoFit/>
          </a:bodyPr>
          <a:lstStyle/>
          <a:p>
            <a:r>
              <a:rPr lang="cs-CZ" dirty="0" smtClean="0"/>
              <a:t>Středo-severní část Kanady tvoří tzv. </a:t>
            </a:r>
            <a:r>
              <a:rPr lang="cs-CZ" dirty="0" smtClean="0">
                <a:hlinkClick r:id="rId2" action="ppaction://hlinkfile"/>
              </a:rPr>
              <a:t>Kanadský štít</a:t>
            </a:r>
            <a:r>
              <a:rPr lang="cs-CZ" dirty="0" smtClean="0"/>
              <a:t>, který obklopuje </a:t>
            </a:r>
            <a:r>
              <a:rPr lang="cs-CZ" dirty="0" err="1" smtClean="0">
                <a:hlinkClick r:id="rId3" action="ppaction://hlinkfile"/>
              </a:rPr>
              <a:t>Hudsonův</a:t>
            </a:r>
            <a:r>
              <a:rPr lang="cs-CZ" dirty="0" smtClean="0">
                <a:hlinkClick r:id="rId3" action="ppaction://hlinkfile"/>
              </a:rPr>
              <a:t> záliv</a:t>
            </a:r>
            <a:r>
              <a:rPr lang="cs-CZ" dirty="0" smtClean="0"/>
              <a:t>. Jde o oblast skal odřených předchozí činností ledovců. Je zde jen slabá vrstva </a:t>
            </a:r>
            <a:r>
              <a:rPr lang="cs-CZ" dirty="0" smtClean="0">
                <a:hlinkClick r:id="rId4" action="ppaction://hlinkfile" tooltip="Půda (pedologie)"/>
              </a:rPr>
              <a:t>půdy</a:t>
            </a:r>
            <a:r>
              <a:rPr lang="cs-CZ" dirty="0" smtClean="0"/>
              <a:t> (pokud vůbec), bohatě </a:t>
            </a:r>
            <a:r>
              <a:rPr lang="cs-CZ" dirty="0" smtClean="0">
                <a:hlinkClick r:id="rId5" action="ppaction://hlinkfile" tooltip="Minerál"/>
              </a:rPr>
              <a:t>minerálů</a:t>
            </a:r>
            <a:r>
              <a:rPr lang="cs-CZ" dirty="0" smtClean="0"/>
              <a:t> a řada jezer a řek. Celkově je </a:t>
            </a:r>
            <a:r>
              <a:rPr lang="cs-CZ" b="1" dirty="0" smtClean="0">
                <a:solidFill>
                  <a:srgbClr val="FF0000"/>
                </a:solidFill>
              </a:rPr>
              <a:t>Kanada zemí s největším počtem jezer na světě a v těchto jezerech se nachází též největší světová zásoba sladké povrchové vody.</a:t>
            </a:r>
          </a:p>
          <a:p>
            <a:r>
              <a:rPr lang="cs-CZ" dirty="0" smtClean="0"/>
              <a:t>Ve východní části Kanady ústí </a:t>
            </a:r>
            <a:r>
              <a:rPr lang="cs-CZ" dirty="0" smtClean="0">
                <a:hlinkClick r:id="rId6" action="ppaction://hlinkfile" tooltip="Řeka sv. Vavřince"/>
              </a:rPr>
              <a:t>řeka sv. Vavřince</a:t>
            </a:r>
            <a:r>
              <a:rPr lang="cs-CZ" dirty="0" smtClean="0"/>
              <a:t> do Atlantiku největším nálevkovitým ústím na světě. V podstatě za ně lze považovat celý </a:t>
            </a:r>
            <a:r>
              <a:rPr lang="cs-CZ" dirty="0" smtClean="0">
                <a:hlinkClick r:id="rId7" action="ppaction://hlinkfile" tooltip="Záliv sv. Vavřince"/>
              </a:rPr>
              <a:t>záliv sv. Vavřince</a:t>
            </a:r>
            <a:r>
              <a:rPr lang="cs-CZ" dirty="0" smtClean="0"/>
              <a:t>. Na konci zálivu leží ostrov </a:t>
            </a:r>
            <a:r>
              <a:rPr lang="cs-CZ" dirty="0" smtClean="0">
                <a:hlinkClick r:id="rId8" action="ppaction://hlinkfile"/>
              </a:rPr>
              <a:t>Newfoundland</a:t>
            </a:r>
            <a:r>
              <a:rPr lang="cs-CZ" dirty="0" smtClean="0"/>
              <a:t>. Jižně od zálivu a </a:t>
            </a:r>
            <a:r>
              <a:rPr lang="cs-CZ" dirty="0" smtClean="0">
                <a:hlinkClick r:id="rId9" action="ppaction://hlinkfile" tooltip="Poloostrov Gaspé (stránka neexistuje)"/>
              </a:rPr>
              <a:t>poloostrova </a:t>
            </a:r>
            <a:r>
              <a:rPr lang="cs-CZ" dirty="0" err="1" smtClean="0">
                <a:hlinkClick r:id="rId9" action="ppaction://hlinkfile" tooltip="Poloostrov Gaspé (stránka neexistuje)"/>
              </a:rPr>
              <a:t>Gaspé</a:t>
            </a:r>
            <a:r>
              <a:rPr lang="cs-CZ" dirty="0" smtClean="0"/>
              <a:t> leží tzv. Přímořské nebo </a:t>
            </a:r>
            <a:r>
              <a:rPr lang="cs-CZ" dirty="0" smtClean="0">
                <a:hlinkClick r:id="rId10" action="ppaction://hlinkfile"/>
              </a:rPr>
              <a:t>Pobřežní provincie</a:t>
            </a:r>
            <a:r>
              <a:rPr lang="cs-CZ" dirty="0" smtClean="0"/>
              <a:t>. Faktem je, že tento název by se dal teoreticky použít pro každou provincii vyjma </a:t>
            </a:r>
            <a:r>
              <a:rPr lang="cs-CZ" dirty="0" smtClean="0">
                <a:hlinkClick r:id="rId11" action="ppaction://hlinkfile" tooltip="Alberta"/>
              </a:rPr>
              <a:t>Alberty</a:t>
            </a:r>
            <a:r>
              <a:rPr lang="cs-CZ" dirty="0" smtClean="0"/>
              <a:t> a </a:t>
            </a:r>
            <a:r>
              <a:rPr lang="cs-CZ" dirty="0" smtClean="0">
                <a:hlinkClick r:id="rId12" action="ppaction://hlinkfile" tooltip="Saskatchewan"/>
              </a:rPr>
              <a:t>Saskatchewanu</a:t>
            </a:r>
            <a:r>
              <a:rPr lang="cs-CZ" dirty="0" smtClean="0"/>
              <a:t>, ovšem označují se tak zpravidla pouze tyto tři, které nemají žádné hluboké vnitrozemí. Nový Brunšvik a Nové Skotsko jsou zde rozděleny </a:t>
            </a:r>
            <a:r>
              <a:rPr lang="cs-CZ" dirty="0" smtClean="0">
                <a:hlinkClick r:id="rId13" action="ppaction://hlinkfile" tooltip="Záliv Fundy"/>
              </a:rPr>
              <a:t>zálivem Fundy</a:t>
            </a:r>
            <a:r>
              <a:rPr lang="cs-CZ" dirty="0" smtClean="0"/>
              <a:t>, který je známý vysokým rozpětím mezi přílivem a odlivem.</a:t>
            </a:r>
          </a:p>
          <a:p>
            <a:r>
              <a:rPr lang="cs-CZ" dirty="0" smtClean="0"/>
              <a:t>Střed Kanady je z klimatického i tranzitního hlediska silně ovlivněn na severu hluboko do severoamerické pevniny se </a:t>
            </a:r>
            <a:r>
              <a:rPr lang="cs-CZ" dirty="0" err="1" smtClean="0"/>
              <a:t>vlamujícím</a:t>
            </a:r>
            <a:r>
              <a:rPr lang="cs-CZ" dirty="0" smtClean="0"/>
              <a:t> </a:t>
            </a:r>
            <a:r>
              <a:rPr lang="cs-CZ" dirty="0" err="1" smtClean="0">
                <a:hlinkClick r:id="rId3" action="ppaction://hlinkfile" tooltip="Hudsonův záliv"/>
              </a:rPr>
              <a:t>Hudsonovým</a:t>
            </a:r>
            <a:r>
              <a:rPr lang="cs-CZ" dirty="0" smtClean="0">
                <a:hlinkClick r:id="rId3" action="ppaction://hlinkfile" tooltip="Hudsonův záliv"/>
              </a:rPr>
              <a:t> zálivem</a:t>
            </a:r>
            <a:r>
              <a:rPr lang="cs-CZ" dirty="0" smtClean="0"/>
              <a:t> a </a:t>
            </a:r>
            <a:r>
              <a:rPr lang="cs-CZ" dirty="0" err="1" smtClean="0">
                <a:hlinkClick r:id="rId14" action="ppaction://hlinkfile" tooltip="Jamesova zátoka"/>
              </a:rPr>
              <a:t>Jamesovou</a:t>
            </a:r>
            <a:r>
              <a:rPr lang="cs-CZ" dirty="0" smtClean="0">
                <a:hlinkClick r:id="rId14" action="ppaction://hlinkfile" tooltip="Jamesova zátoka"/>
              </a:rPr>
              <a:t> zátokou</a:t>
            </a:r>
            <a:r>
              <a:rPr lang="cs-CZ" dirty="0" smtClean="0"/>
              <a:t>, na jihu systémem Velkých jezer. Na západě se pak nacházejí jednak prérie se třemi tzv. </a:t>
            </a:r>
            <a:r>
              <a:rPr lang="cs-CZ" dirty="0" smtClean="0">
                <a:hlinkClick r:id="rId15" action="ppaction://hlinkfile" tooltip="Prérijní provincie"/>
              </a:rPr>
              <a:t>Prérijními provinciemi</a:t>
            </a:r>
            <a:r>
              <a:rPr lang="cs-CZ" dirty="0" smtClean="0"/>
              <a:t>, které </a:t>
            </a:r>
            <a:r>
              <a:rPr lang="cs-CZ" dirty="0" smtClean="0">
                <a:hlinkClick r:id="rId16" action="ppaction://hlinkfile" tooltip="Skalisté hory"/>
              </a:rPr>
              <a:t>Skalisté hory</a:t>
            </a:r>
            <a:r>
              <a:rPr lang="cs-CZ" dirty="0" smtClean="0"/>
              <a:t> odtínají od jediné „pacifické“ provincie, </a:t>
            </a:r>
            <a:r>
              <a:rPr lang="cs-CZ" dirty="0" smtClean="0">
                <a:hlinkClick r:id="rId17" action="ppaction://hlinkfile" tooltip="Britská Kolumbie"/>
              </a:rPr>
              <a:t>Britské Kolumbie</a:t>
            </a:r>
            <a:r>
              <a:rPr lang="cs-CZ" dirty="0" smtClean="0"/>
              <a:t>.</a:t>
            </a:r>
            <a:endParaRPr lang="cs-C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6660232" y="692696"/>
            <a:ext cx="2483768"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smtClean="0">
                <a:ln>
                  <a:noFill/>
                </a:ln>
                <a:solidFill>
                  <a:srgbClr val="666699"/>
                </a:solidFill>
                <a:effectLst/>
                <a:latin typeface="Arial" pitchFamily="34" charset="0"/>
                <a:hlinkClick r:id="rId2" tooltip="Zvětšit"/>
              </a:rPr>
              <a:t>  </a:t>
            </a:r>
            <a:endParaRPr kumimoji="0" lang="cs-CZ"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dirty="0" smtClean="0">
                <a:ln>
                  <a:noFill/>
                </a:ln>
                <a:solidFill>
                  <a:srgbClr val="666699"/>
                </a:solidFill>
                <a:effectLst/>
                <a:latin typeface="Arial" pitchFamily="34" charset="0"/>
              </a:rPr>
              <a:t>Kanada je rozčleněna na 10 provincií a 3 spolková teritoria</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dirty="0" smtClean="0">
                <a:ln>
                  <a:noFill/>
                </a:ln>
                <a:solidFill>
                  <a:srgbClr val="666699"/>
                </a:solidFill>
                <a:effectLst/>
                <a:latin typeface="Arial" pitchFamily="34" charset="0"/>
              </a:rPr>
              <a:t>Provincie jsou </a:t>
            </a:r>
            <a:r>
              <a:rPr kumimoji="0" lang="cs-CZ" sz="1600" b="1" i="0" u="none" strike="noStrike" cap="none" normalizeH="0" baseline="0" dirty="0" smtClean="0">
                <a:ln>
                  <a:noFill/>
                </a:ln>
                <a:solidFill>
                  <a:srgbClr val="666699"/>
                </a:solidFill>
                <a:effectLst/>
                <a:latin typeface="Arial" pitchFamily="34" charset="0"/>
                <a:hlinkClick r:id="rId3"/>
              </a:rPr>
              <a:t>Alberta</a:t>
            </a:r>
            <a:r>
              <a:rPr kumimoji="0" lang="cs-CZ" sz="1600" b="1" i="0" u="none" strike="noStrike" cap="none" normalizeH="0" baseline="0" dirty="0" smtClean="0">
                <a:ln>
                  <a:noFill/>
                </a:ln>
                <a:solidFill>
                  <a:srgbClr val="666699"/>
                </a:solidFill>
                <a:effectLst/>
                <a:latin typeface="Arial" pitchFamily="34" charset="0"/>
              </a:rPr>
              <a:t>, </a:t>
            </a:r>
            <a:r>
              <a:rPr kumimoji="0" lang="cs-CZ" sz="1600" b="1" i="0" u="none" strike="noStrike" cap="none" normalizeH="0" baseline="0" dirty="0" smtClean="0">
                <a:ln>
                  <a:noFill/>
                </a:ln>
                <a:solidFill>
                  <a:srgbClr val="666699"/>
                </a:solidFill>
                <a:effectLst/>
                <a:latin typeface="Arial" pitchFamily="34" charset="0"/>
                <a:hlinkClick r:id="rId4"/>
              </a:rPr>
              <a:t>Britská Kolumbie</a:t>
            </a:r>
            <a:r>
              <a:rPr kumimoji="0" lang="cs-CZ" sz="1600" b="1" i="0" u="none" strike="noStrike" cap="none" normalizeH="0" baseline="0" dirty="0" smtClean="0">
                <a:ln>
                  <a:noFill/>
                </a:ln>
                <a:solidFill>
                  <a:srgbClr val="666699"/>
                </a:solidFill>
                <a:effectLst/>
                <a:latin typeface="Arial" pitchFamily="34" charset="0"/>
              </a:rPr>
              <a:t>, </a:t>
            </a:r>
            <a:r>
              <a:rPr kumimoji="0" lang="cs-CZ" sz="1600" b="1" i="0" u="none" strike="noStrike" cap="none" normalizeH="0" baseline="0" dirty="0" err="1" smtClean="0">
                <a:ln>
                  <a:noFill/>
                </a:ln>
                <a:solidFill>
                  <a:srgbClr val="666699"/>
                </a:solidFill>
                <a:effectLst/>
                <a:latin typeface="Arial" pitchFamily="34" charset="0"/>
                <a:hlinkClick r:id="rId5"/>
              </a:rPr>
              <a:t>Manitoba</a:t>
            </a:r>
            <a:r>
              <a:rPr kumimoji="0" lang="cs-CZ" sz="1600" b="1" i="0" u="none" strike="noStrike" cap="none" normalizeH="0" baseline="0" dirty="0" smtClean="0">
                <a:ln>
                  <a:noFill/>
                </a:ln>
                <a:solidFill>
                  <a:srgbClr val="666699"/>
                </a:solidFill>
                <a:effectLst/>
                <a:latin typeface="Arial" pitchFamily="34" charset="0"/>
              </a:rPr>
              <a:t>, </a:t>
            </a:r>
            <a:r>
              <a:rPr kumimoji="0" lang="cs-CZ" sz="1600" b="1" i="0" u="none" strike="noStrike" cap="none" normalizeH="0" baseline="0" dirty="0" smtClean="0">
                <a:ln>
                  <a:noFill/>
                </a:ln>
                <a:solidFill>
                  <a:srgbClr val="666699"/>
                </a:solidFill>
                <a:effectLst/>
                <a:latin typeface="Arial" pitchFamily="34" charset="0"/>
                <a:hlinkClick r:id="rId6"/>
              </a:rPr>
              <a:t>Nový Brunšvik</a:t>
            </a:r>
            <a:r>
              <a:rPr kumimoji="0" lang="cs-CZ" sz="1600" b="1" i="0" u="none" strike="noStrike" cap="none" normalizeH="0" baseline="0" dirty="0" smtClean="0">
                <a:ln>
                  <a:noFill/>
                </a:ln>
                <a:solidFill>
                  <a:srgbClr val="666699"/>
                </a:solidFill>
                <a:effectLst/>
                <a:latin typeface="Arial" pitchFamily="34" charset="0"/>
              </a:rPr>
              <a:t>, </a:t>
            </a:r>
            <a:r>
              <a:rPr kumimoji="0" lang="cs-CZ" sz="1600" b="1" i="0" u="none" strike="noStrike" cap="none" normalizeH="0" baseline="0" dirty="0" smtClean="0">
                <a:ln>
                  <a:noFill/>
                </a:ln>
                <a:solidFill>
                  <a:srgbClr val="666699"/>
                </a:solidFill>
                <a:effectLst/>
                <a:latin typeface="Arial" pitchFamily="34" charset="0"/>
                <a:hlinkClick r:id="rId7"/>
              </a:rPr>
              <a:t>Newfoundland a Labrador</a:t>
            </a:r>
            <a:r>
              <a:rPr kumimoji="0" lang="cs-CZ" sz="1600" b="1" i="0" u="none" strike="noStrike" cap="none" normalizeH="0" baseline="0" dirty="0" smtClean="0">
                <a:ln>
                  <a:noFill/>
                </a:ln>
                <a:solidFill>
                  <a:srgbClr val="666699"/>
                </a:solidFill>
                <a:effectLst/>
                <a:latin typeface="Arial" pitchFamily="34" charset="0"/>
              </a:rPr>
              <a:t>, </a:t>
            </a:r>
            <a:r>
              <a:rPr kumimoji="0" lang="cs-CZ" sz="1600" b="1" i="0" u="none" strike="noStrike" cap="none" normalizeH="0" baseline="0" dirty="0" smtClean="0">
                <a:ln>
                  <a:noFill/>
                </a:ln>
                <a:solidFill>
                  <a:srgbClr val="666699"/>
                </a:solidFill>
                <a:effectLst/>
                <a:latin typeface="Arial" pitchFamily="34" charset="0"/>
                <a:hlinkClick r:id="rId8"/>
              </a:rPr>
              <a:t>Nové Skotsko</a:t>
            </a:r>
            <a:r>
              <a:rPr kumimoji="0" lang="cs-CZ" sz="1600" b="1" i="0" u="none" strike="noStrike" cap="none" normalizeH="0" baseline="0" dirty="0" smtClean="0">
                <a:ln>
                  <a:noFill/>
                </a:ln>
                <a:solidFill>
                  <a:srgbClr val="666699"/>
                </a:solidFill>
                <a:effectLst/>
                <a:latin typeface="Arial" pitchFamily="34" charset="0"/>
              </a:rPr>
              <a:t>, </a:t>
            </a:r>
            <a:r>
              <a:rPr kumimoji="0" lang="cs-CZ" sz="1600" b="1" i="0" u="none" strike="noStrike" cap="none" normalizeH="0" baseline="0" dirty="0" smtClean="0">
                <a:ln>
                  <a:noFill/>
                </a:ln>
                <a:solidFill>
                  <a:srgbClr val="666699"/>
                </a:solidFill>
                <a:effectLst/>
                <a:latin typeface="Arial" pitchFamily="34" charset="0"/>
                <a:hlinkClick r:id="rId9" tooltip="Ontario (provincie)"/>
              </a:rPr>
              <a:t>Ontario</a:t>
            </a:r>
            <a:r>
              <a:rPr kumimoji="0" lang="cs-CZ" sz="1600" b="1" i="0" u="none" strike="noStrike" cap="none" normalizeH="0" baseline="0" dirty="0" smtClean="0">
                <a:ln>
                  <a:noFill/>
                </a:ln>
                <a:solidFill>
                  <a:srgbClr val="666699"/>
                </a:solidFill>
                <a:effectLst/>
                <a:latin typeface="Arial" pitchFamily="34" charset="0"/>
              </a:rPr>
              <a:t>, </a:t>
            </a:r>
            <a:r>
              <a:rPr kumimoji="0" lang="cs-CZ" sz="1600" b="1" i="0" u="none" strike="noStrike" cap="none" normalizeH="0" baseline="0" dirty="0" smtClean="0">
                <a:ln>
                  <a:noFill/>
                </a:ln>
                <a:solidFill>
                  <a:srgbClr val="666699"/>
                </a:solidFill>
                <a:effectLst/>
                <a:latin typeface="Arial" pitchFamily="34" charset="0"/>
                <a:hlinkClick r:id="rId10"/>
              </a:rPr>
              <a:t>Ostrov prince Edwarda</a:t>
            </a:r>
            <a:r>
              <a:rPr kumimoji="0" lang="cs-CZ" sz="1600" b="1" i="0" u="none" strike="noStrike" cap="none" normalizeH="0" baseline="0" dirty="0" smtClean="0">
                <a:ln>
                  <a:noFill/>
                </a:ln>
                <a:solidFill>
                  <a:srgbClr val="666699"/>
                </a:solidFill>
                <a:effectLst/>
                <a:latin typeface="Arial" pitchFamily="34" charset="0"/>
              </a:rPr>
              <a:t>, </a:t>
            </a:r>
            <a:r>
              <a:rPr kumimoji="0" lang="cs-CZ" sz="1600" b="1" i="0" u="none" strike="noStrike" cap="none" normalizeH="0" baseline="0" dirty="0" err="1" smtClean="0">
                <a:ln>
                  <a:noFill/>
                </a:ln>
                <a:solidFill>
                  <a:srgbClr val="666699"/>
                </a:solidFill>
                <a:effectLst/>
                <a:latin typeface="Arial" pitchFamily="34" charset="0"/>
                <a:hlinkClick r:id="rId11" tooltip="Québec (provincie)"/>
              </a:rPr>
              <a:t>Québec</a:t>
            </a:r>
            <a:r>
              <a:rPr kumimoji="0" lang="cs-CZ" sz="1600" b="1" i="0" u="none" strike="noStrike" cap="none" normalizeH="0" baseline="0" dirty="0" smtClean="0">
                <a:ln>
                  <a:noFill/>
                </a:ln>
                <a:solidFill>
                  <a:srgbClr val="666699"/>
                </a:solidFill>
                <a:effectLst/>
                <a:latin typeface="Arial" pitchFamily="34" charset="0"/>
              </a:rPr>
              <a:t> a </a:t>
            </a:r>
            <a:r>
              <a:rPr kumimoji="0" lang="cs-CZ" sz="1600" b="1" i="0" u="none" strike="noStrike" cap="none" normalizeH="0" baseline="0" dirty="0" smtClean="0">
                <a:ln>
                  <a:noFill/>
                </a:ln>
                <a:solidFill>
                  <a:srgbClr val="666699"/>
                </a:solidFill>
                <a:effectLst/>
                <a:latin typeface="Arial" pitchFamily="34" charset="0"/>
                <a:hlinkClick r:id="rId12"/>
              </a:rPr>
              <a:t>Saskatchewan</a:t>
            </a:r>
            <a:r>
              <a:rPr kumimoji="0" lang="cs-CZ" sz="1600" b="1" i="0" u="none" strike="noStrike" cap="none" normalizeH="0" baseline="0" dirty="0" smtClean="0">
                <a:ln>
                  <a:noFill/>
                </a:ln>
                <a:solidFill>
                  <a:srgbClr val="666699"/>
                </a:solidFill>
                <a:effectLst/>
                <a:latin typeface="Arial" pitchFamily="34" charset="0"/>
              </a:rPr>
              <a:t>. Teritoria jsou </a:t>
            </a:r>
            <a:r>
              <a:rPr kumimoji="0" lang="cs-CZ" sz="1600" b="1" i="0" u="none" strike="noStrike" cap="none" normalizeH="0" baseline="0" dirty="0" smtClean="0">
                <a:ln>
                  <a:noFill/>
                </a:ln>
                <a:solidFill>
                  <a:srgbClr val="666699"/>
                </a:solidFill>
                <a:effectLst/>
                <a:latin typeface="Arial" pitchFamily="34" charset="0"/>
                <a:hlinkClick r:id="rId13"/>
              </a:rPr>
              <a:t>Severozápadní teritoria</a:t>
            </a:r>
            <a:r>
              <a:rPr kumimoji="0" lang="cs-CZ" sz="1600" b="1" i="0" u="none" strike="noStrike" cap="none" normalizeH="0" baseline="0" dirty="0" smtClean="0">
                <a:ln>
                  <a:noFill/>
                </a:ln>
                <a:solidFill>
                  <a:srgbClr val="666699"/>
                </a:solidFill>
                <a:effectLst/>
                <a:latin typeface="Arial" pitchFamily="34" charset="0"/>
              </a:rPr>
              <a:t>, </a:t>
            </a:r>
            <a:r>
              <a:rPr kumimoji="0" lang="cs-CZ" sz="1600" b="1" i="0" u="none" strike="noStrike" cap="none" normalizeH="0" baseline="0" dirty="0" err="1" smtClean="0">
                <a:ln>
                  <a:noFill/>
                </a:ln>
                <a:solidFill>
                  <a:srgbClr val="666699"/>
                </a:solidFill>
                <a:effectLst/>
                <a:latin typeface="Arial" pitchFamily="34" charset="0"/>
                <a:hlinkClick r:id="rId14"/>
              </a:rPr>
              <a:t>Nunavut</a:t>
            </a:r>
            <a:r>
              <a:rPr kumimoji="0" lang="cs-CZ" sz="1600" b="1" i="0" u="none" strike="noStrike" cap="none" normalizeH="0" baseline="0" dirty="0" smtClean="0">
                <a:ln>
                  <a:noFill/>
                </a:ln>
                <a:solidFill>
                  <a:srgbClr val="666699"/>
                </a:solidFill>
                <a:effectLst/>
                <a:latin typeface="Arial" pitchFamily="34" charset="0"/>
              </a:rPr>
              <a:t> a </a:t>
            </a:r>
            <a:r>
              <a:rPr kumimoji="0" lang="cs-CZ" sz="1600" b="1" i="0" u="none" strike="noStrike" cap="none" normalizeH="0" baseline="0" dirty="0" err="1" smtClean="0">
                <a:ln>
                  <a:noFill/>
                </a:ln>
                <a:solidFill>
                  <a:srgbClr val="666699"/>
                </a:solidFill>
                <a:effectLst/>
                <a:latin typeface="Arial" pitchFamily="34" charset="0"/>
                <a:hlinkClick r:id="rId15"/>
              </a:rPr>
              <a:t>Yukon</a:t>
            </a:r>
            <a:r>
              <a:rPr kumimoji="0" lang="cs-CZ" sz="1600" b="1" i="0" u="none" strike="noStrike" cap="none" normalizeH="0" baseline="0" dirty="0" smtClean="0">
                <a:ln>
                  <a:noFill/>
                </a:ln>
                <a:solidFill>
                  <a:srgbClr val="666699"/>
                </a:solidFill>
                <a:effectLst/>
                <a:latin typeface="Arial" pitchFamily="34" charset="0"/>
              </a:rPr>
              <a:t>. Provincie mají vysoký stupeň autonomie, teritoria poněkud menší.</a:t>
            </a:r>
            <a:endParaRPr kumimoji="0" lang="cs-CZ" sz="1200" b="1" i="0" u="none" strike="noStrike" cap="none" normalizeH="0" baseline="0" dirty="0" smtClean="0">
              <a:ln>
                <a:noFill/>
              </a:ln>
              <a:solidFill>
                <a:srgbClr val="666699"/>
              </a:solidFill>
              <a:effectLst/>
              <a:latin typeface="Arial" pitchFamily="34" charset="0"/>
            </a:endParaRPr>
          </a:p>
        </p:txBody>
      </p:sp>
      <p:pic>
        <p:nvPicPr>
          <p:cNvPr id="20483" name="Picture 3" descr="http://bits.wikimedia.org/skins-1.17/common/images/magnify-clip.png">
            <a:hlinkClick r:id="rId2" tooltip="Zvětšit"/>
          </p:cNvPr>
          <p:cNvPicPr>
            <a:picLocks noChangeAspect="1" noChangeArrowheads="1"/>
          </p:cNvPicPr>
          <p:nvPr/>
        </p:nvPicPr>
        <p:blipFill>
          <a:blip r:embed="rId16" cstate="print"/>
          <a:srcRect/>
          <a:stretch>
            <a:fillRect/>
          </a:stretch>
        </p:blipFill>
        <p:spPr bwMode="auto">
          <a:xfrm>
            <a:off x="155575" y="1143000"/>
            <a:ext cx="142875" cy="104775"/>
          </a:xfrm>
          <a:prstGeom prst="rect">
            <a:avLst/>
          </a:prstGeom>
          <a:noFill/>
        </p:spPr>
      </p:pic>
      <p:pic>
        <p:nvPicPr>
          <p:cNvPr id="20485" name="Picture 5" descr="Soubor:Geopolitical map of Canada.png">
            <a:hlinkClick r:id="rId17"/>
          </p:cNvPr>
          <p:cNvPicPr>
            <a:picLocks noChangeAspect="1" noChangeArrowheads="1"/>
          </p:cNvPicPr>
          <p:nvPr/>
        </p:nvPicPr>
        <p:blipFill>
          <a:blip r:embed="rId18" cstate="print"/>
          <a:srcRect/>
          <a:stretch>
            <a:fillRect/>
          </a:stretch>
        </p:blipFill>
        <p:spPr bwMode="auto">
          <a:xfrm>
            <a:off x="0" y="1152524"/>
            <a:ext cx="6444208" cy="5705476"/>
          </a:xfrm>
          <a:prstGeom prst="rect">
            <a:avLst/>
          </a:prstGeom>
          <a:noFill/>
        </p:spPr>
      </p:pic>
      <p:sp>
        <p:nvSpPr>
          <p:cNvPr id="7" name="Obdélník 6"/>
          <p:cNvSpPr/>
          <p:nvPr/>
        </p:nvSpPr>
        <p:spPr>
          <a:xfrm>
            <a:off x="323528" y="404664"/>
            <a:ext cx="2204450" cy="369332"/>
          </a:xfrm>
          <a:prstGeom prst="rect">
            <a:avLst/>
          </a:prstGeom>
        </p:spPr>
        <p:txBody>
          <a:bodyPr wrap="none">
            <a:spAutoFit/>
          </a:bodyPr>
          <a:lstStyle/>
          <a:p>
            <a:pPr lvl="0" fontAlgn="base">
              <a:spcBef>
                <a:spcPct val="0"/>
              </a:spcBef>
              <a:spcAft>
                <a:spcPct val="0"/>
              </a:spcAft>
            </a:pPr>
            <a:r>
              <a:rPr lang="cs-CZ" sz="1600" b="1" dirty="0" smtClean="0">
                <a:solidFill>
                  <a:prstClr val="black"/>
                </a:solidFill>
                <a:latin typeface="Arial" pitchFamily="34" charset="0"/>
              </a:rPr>
              <a:t>Územní uspořádání</a:t>
            </a:r>
            <a:r>
              <a:rPr lang="cs-CZ" b="1" dirty="0" smtClean="0">
                <a:solidFill>
                  <a:srgbClr val="666699"/>
                </a:solidFill>
                <a:latin typeface="Arial" pitchFamily="34" charset="0"/>
                <a:hlinkClick r:id="rId2" tooltip="Zvětšit"/>
              </a:rPr>
              <a:t>  </a:t>
            </a:r>
            <a:endParaRPr lang="cs-CZ" sz="600" dirty="0" smtClean="0">
              <a:solidFill>
                <a:prstClr val="black"/>
              </a:solidFill>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3528" y="332656"/>
            <a:ext cx="8820472" cy="1754326"/>
          </a:xfrm>
          <a:prstGeom prst="rect">
            <a:avLst/>
          </a:prstGeom>
        </p:spPr>
        <p:txBody>
          <a:bodyPr wrap="square">
            <a:spAutoFit/>
          </a:bodyPr>
          <a:lstStyle/>
          <a:p>
            <a:r>
              <a:rPr lang="cs-CZ" dirty="0" smtClean="0"/>
              <a:t>Hustota osídlení kanadského území je 3,26 obyvatel/km² (jedna z nejnižších na světě), ale rozmístění obyvatelstva je velmi nerovnoměrné. Většina obyvatel je soustředěna v jižní a východní části země, zejména ve 160 km dlouhém pásu okolo amerických hranic a v </a:t>
            </a:r>
            <a:r>
              <a:rPr lang="cs-CZ" dirty="0" smtClean="0">
                <a:hlinkClick r:id="rId2" action="ppaction://hlinkfile" tooltip="Koridor Québec-Winsdor (stránka neexistuje)"/>
              </a:rPr>
              <a:t>koridoru </a:t>
            </a:r>
            <a:r>
              <a:rPr lang="cs-CZ" dirty="0" err="1" smtClean="0">
                <a:hlinkClick r:id="rId2" action="ppaction://hlinkfile" tooltip="Koridor Québec-Winsdor (stránka neexistuje)"/>
              </a:rPr>
              <a:t>Québec</a:t>
            </a:r>
            <a:r>
              <a:rPr lang="cs-CZ" dirty="0" smtClean="0">
                <a:hlinkClick r:id="rId2" action="ppaction://hlinkfile" tooltip="Koridor Québec-Winsdor (stránka neexistuje)"/>
              </a:rPr>
              <a:t>-</a:t>
            </a:r>
            <a:r>
              <a:rPr lang="cs-CZ" dirty="0" err="1" smtClean="0">
                <a:hlinkClick r:id="rId2" action="ppaction://hlinkfile" tooltip="Koridor Québec-Winsdor (stránka neexistuje)"/>
              </a:rPr>
              <a:t>Winsdor</a:t>
            </a:r>
            <a:r>
              <a:rPr lang="cs-CZ" dirty="0" smtClean="0"/>
              <a:t>. Nejsevernějším trvale osídleným místem Kanady (a světa) je </a:t>
            </a:r>
            <a:r>
              <a:rPr lang="cs-CZ" dirty="0" smtClean="0">
                <a:hlinkClick r:id="rId3" action="ppaction://hlinkfile" tooltip="CFS Alert (stránka neexistuje)"/>
              </a:rPr>
              <a:t>CFS </a:t>
            </a:r>
            <a:r>
              <a:rPr lang="cs-CZ" dirty="0" err="1" smtClean="0">
                <a:hlinkClick r:id="rId3" action="ppaction://hlinkfile" tooltip="CFS Alert (stránka neexistuje)"/>
              </a:rPr>
              <a:t>Alert</a:t>
            </a:r>
            <a:r>
              <a:rPr lang="cs-CZ" dirty="0" smtClean="0"/>
              <a:t> (stanice kanadských sil </a:t>
            </a:r>
            <a:r>
              <a:rPr lang="cs-CZ" dirty="0" err="1" smtClean="0"/>
              <a:t>Alert</a:t>
            </a:r>
            <a:r>
              <a:rPr lang="cs-CZ" dirty="0" smtClean="0"/>
              <a:t>) na severním výběžku </a:t>
            </a:r>
            <a:r>
              <a:rPr lang="cs-CZ" dirty="0" err="1" smtClean="0">
                <a:hlinkClick r:id="rId4" action="ppaction://hlinkfile" tooltip="Ellesmerův ostrov"/>
              </a:rPr>
              <a:t>Ellesmerova</a:t>
            </a:r>
            <a:r>
              <a:rPr lang="cs-CZ" dirty="0" smtClean="0">
                <a:hlinkClick r:id="rId4" action="ppaction://hlinkfile" tooltip="Ellesmerův ostrov"/>
              </a:rPr>
              <a:t> ostrova</a:t>
            </a:r>
            <a:r>
              <a:rPr lang="cs-CZ" dirty="0" smtClean="0"/>
              <a:t>, 450 </a:t>
            </a:r>
            <a:r>
              <a:rPr lang="cs-CZ" dirty="0" smtClean="0">
                <a:hlinkClick r:id="rId5" action="ppaction://hlinkfile" tooltip="Námořní míle"/>
              </a:rPr>
              <a:t>námořních mil</a:t>
            </a:r>
            <a:r>
              <a:rPr lang="cs-CZ" dirty="0" smtClean="0"/>
              <a:t> od </a:t>
            </a:r>
            <a:r>
              <a:rPr lang="cs-CZ" dirty="0" smtClean="0">
                <a:hlinkClick r:id="rId6" action="ppaction://hlinkfile" tooltip="Severní pól"/>
              </a:rPr>
              <a:t>severního pólu</a:t>
            </a:r>
            <a:r>
              <a:rPr lang="cs-CZ" dirty="0" smtClean="0"/>
              <a:t>.</a:t>
            </a:r>
            <a:endParaRPr lang="cs-CZ" dirty="0"/>
          </a:p>
        </p:txBody>
      </p:sp>
      <p:pic>
        <p:nvPicPr>
          <p:cNvPr id="17410" name="Picture 2" descr="http://upload.wikimedia.org/wikipedia/commons/a/ae/Canada-satellite.jpg"/>
          <p:cNvPicPr>
            <a:picLocks noChangeAspect="1" noChangeArrowheads="1"/>
          </p:cNvPicPr>
          <p:nvPr/>
        </p:nvPicPr>
        <p:blipFill>
          <a:blip r:embed="rId7" cstate="print"/>
          <a:srcRect/>
          <a:stretch>
            <a:fillRect/>
          </a:stretch>
        </p:blipFill>
        <p:spPr bwMode="auto">
          <a:xfrm>
            <a:off x="467544" y="2085975"/>
            <a:ext cx="7639050" cy="47720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332656"/>
            <a:ext cx="4355976" cy="5539978"/>
          </a:xfrm>
          <a:prstGeom prst="rect">
            <a:avLst/>
          </a:prstGeom>
        </p:spPr>
        <p:txBody>
          <a:bodyPr wrap="square">
            <a:spAutoFit/>
          </a:bodyPr>
          <a:lstStyle/>
          <a:p>
            <a:r>
              <a:rPr lang="cs-CZ" b="1" dirty="0" smtClean="0"/>
              <a:t>Etnické složení</a:t>
            </a:r>
          </a:p>
          <a:p>
            <a:r>
              <a:rPr lang="cs-CZ" sz="1600" dirty="0" smtClean="0"/>
              <a:t>Kanada je etnicky velice různorodá. Dle sčítání z roku 2001 zde existuje 34 etnických skupin, k nimž se hlásí minimálně 100 000 obyvatel. Řada obyvatel (zejména francouzsky mluvících) navíc o sobě mluví jako o Kanaďanech i jako o např. Francouzích a ve sčítání udávají obě tato etnická zařazení.</a:t>
            </a:r>
          </a:p>
          <a:p>
            <a:r>
              <a:rPr lang="cs-CZ" sz="1600" dirty="0" smtClean="0"/>
              <a:t>Největší etnické skupiny jsou Kanaďané (39,4 %), </a:t>
            </a:r>
            <a:r>
              <a:rPr lang="cs-CZ" sz="1600" dirty="0" smtClean="0">
                <a:hlinkClick r:id="rId2" action="ppaction://hlinkfile"/>
              </a:rPr>
              <a:t>Angličané</a:t>
            </a:r>
            <a:r>
              <a:rPr lang="cs-CZ" sz="1600" dirty="0" smtClean="0"/>
              <a:t> (20,2 %), </a:t>
            </a:r>
            <a:r>
              <a:rPr lang="cs-CZ" sz="1600" dirty="0" smtClean="0">
                <a:hlinkClick r:id="rId3" action="ppaction://hlinkfile"/>
              </a:rPr>
              <a:t>Francouzi</a:t>
            </a:r>
            <a:r>
              <a:rPr lang="cs-CZ" sz="1600" dirty="0" smtClean="0"/>
              <a:t> (15,8 %), </a:t>
            </a:r>
            <a:r>
              <a:rPr lang="cs-CZ" sz="1600" dirty="0" smtClean="0">
                <a:hlinkClick r:id="rId4" action="ppaction://hlinkfile"/>
              </a:rPr>
              <a:t>Skotové</a:t>
            </a:r>
            <a:r>
              <a:rPr lang="cs-CZ" sz="1600" dirty="0" smtClean="0"/>
              <a:t> (14,0 %), </a:t>
            </a:r>
            <a:r>
              <a:rPr lang="cs-CZ" sz="1600" dirty="0" smtClean="0">
                <a:hlinkClick r:id="rId5" action="ppaction://hlinkfile"/>
              </a:rPr>
              <a:t>Irové</a:t>
            </a:r>
            <a:r>
              <a:rPr lang="cs-CZ" sz="1600" dirty="0" smtClean="0"/>
              <a:t> (12,9 %), </a:t>
            </a:r>
            <a:r>
              <a:rPr lang="cs-CZ" sz="1600" dirty="0" smtClean="0">
                <a:hlinkClick r:id="rId6" action="ppaction://hlinkfile"/>
              </a:rPr>
              <a:t>Němci</a:t>
            </a:r>
            <a:r>
              <a:rPr lang="cs-CZ" sz="1600" dirty="0" smtClean="0"/>
              <a:t> (9,3 %), </a:t>
            </a:r>
            <a:r>
              <a:rPr lang="cs-CZ" sz="1600" dirty="0" smtClean="0">
                <a:hlinkClick r:id="rId7" action="ppaction://hlinkfile"/>
              </a:rPr>
              <a:t>Italové</a:t>
            </a:r>
            <a:r>
              <a:rPr lang="cs-CZ" sz="1600" dirty="0" smtClean="0"/>
              <a:t> (4,3 %), </a:t>
            </a:r>
            <a:r>
              <a:rPr lang="cs-CZ" sz="1600" dirty="0" smtClean="0">
                <a:hlinkClick r:id="rId8" action="ppaction://hlinkfile"/>
              </a:rPr>
              <a:t>Číňané</a:t>
            </a:r>
            <a:r>
              <a:rPr lang="cs-CZ" sz="1600" dirty="0" smtClean="0"/>
              <a:t> (3,7 %), </a:t>
            </a:r>
            <a:r>
              <a:rPr lang="cs-CZ" sz="1600" dirty="0" smtClean="0">
                <a:hlinkClick r:id="rId9" action="ppaction://hlinkfile"/>
              </a:rPr>
              <a:t>Ukrajinci</a:t>
            </a:r>
            <a:r>
              <a:rPr lang="cs-CZ" sz="1600" dirty="0" smtClean="0"/>
              <a:t> (3,6 %) a </a:t>
            </a:r>
            <a:r>
              <a:rPr lang="cs-CZ" sz="1600" dirty="0" smtClean="0">
                <a:hlinkClick r:id="rId10" action="ppaction://hlinkfile"/>
              </a:rPr>
              <a:t>První národy</a:t>
            </a:r>
            <a:r>
              <a:rPr lang="cs-CZ" sz="1600" dirty="0" smtClean="0"/>
              <a:t> (3,4 %).</a:t>
            </a:r>
          </a:p>
          <a:p>
            <a:r>
              <a:rPr lang="cs-CZ" sz="1600" dirty="0" smtClean="0"/>
              <a:t>Francouzsky mluvící populace je soustředěna zejména </a:t>
            </a:r>
            <a:r>
              <a:rPr lang="cs-CZ" sz="1600" b="1" dirty="0" smtClean="0">
                <a:solidFill>
                  <a:srgbClr val="FF0000"/>
                </a:solidFill>
              </a:rPr>
              <a:t>v </a:t>
            </a:r>
            <a:r>
              <a:rPr lang="cs-CZ" sz="1600" b="1" dirty="0" err="1" smtClean="0">
                <a:solidFill>
                  <a:srgbClr val="FF0000"/>
                </a:solidFill>
              </a:rPr>
              <a:t>Québecu</a:t>
            </a:r>
            <a:r>
              <a:rPr lang="cs-CZ" sz="1600" b="1" dirty="0" smtClean="0">
                <a:solidFill>
                  <a:srgbClr val="FF0000"/>
                </a:solidFill>
              </a:rPr>
              <a:t> a existují v ní silné separatistické tendence</a:t>
            </a:r>
            <a:r>
              <a:rPr lang="cs-CZ" sz="1600" dirty="0" smtClean="0"/>
              <a:t>. Eskymáci jsou soustředěni zejména na severu, </a:t>
            </a:r>
            <a:r>
              <a:rPr lang="cs-CZ" sz="1600" b="1" dirty="0" smtClean="0">
                <a:solidFill>
                  <a:srgbClr val="FF0000"/>
                </a:solidFill>
              </a:rPr>
              <a:t>první národy  ve středu země na jihu (prérijní provincie)</a:t>
            </a:r>
            <a:r>
              <a:rPr lang="cs-CZ" sz="1600" dirty="0" smtClean="0"/>
              <a:t>. Populace těchto tří původních etnik roste více než dvakrát rychleji než zbytek kanadské populace. V roce </a:t>
            </a:r>
            <a:r>
              <a:rPr lang="cs-CZ" sz="1600" dirty="0" smtClean="0">
                <a:hlinkClick r:id="rId11" action="ppaction://hlinkfile"/>
              </a:rPr>
              <a:t>2001</a:t>
            </a:r>
            <a:r>
              <a:rPr lang="cs-CZ" sz="1600" dirty="0" smtClean="0"/>
              <a:t> pak patřilo 13,4 % populace k tzv. </a:t>
            </a:r>
            <a:r>
              <a:rPr lang="cs-CZ" sz="1600" dirty="0" smtClean="0">
                <a:hlinkClick r:id="rId12" action="ppaction://hlinkfile" tooltip="Viditelné menšiny"/>
              </a:rPr>
              <a:t>viditelným menšinám</a:t>
            </a:r>
            <a:r>
              <a:rPr lang="cs-CZ" sz="1600" dirty="0" smtClean="0"/>
              <a:t>.</a:t>
            </a:r>
            <a:endParaRPr lang="cs-CZ" sz="1600" dirty="0"/>
          </a:p>
        </p:txBody>
      </p:sp>
      <p:graphicFrame>
        <p:nvGraphicFramePr>
          <p:cNvPr id="3" name="Tabulka 2"/>
          <p:cNvGraphicFramePr>
            <a:graphicFrameLocks noGrp="1"/>
          </p:cNvGraphicFramePr>
          <p:nvPr/>
        </p:nvGraphicFramePr>
        <p:xfrm>
          <a:off x="4499990" y="260648"/>
          <a:ext cx="4399710" cy="6597353"/>
        </p:xfrm>
        <a:graphic>
          <a:graphicData uri="http://schemas.openxmlformats.org/drawingml/2006/table">
            <a:tbl>
              <a:tblPr/>
              <a:tblGrid>
                <a:gridCol w="733285">
                  <a:extLst>
                    <a:ext uri="{9D8B030D-6E8A-4147-A177-3AD203B41FA5}">
                      <a16:colId xmlns:a16="http://schemas.microsoft.com/office/drawing/2014/main" val="20000"/>
                    </a:ext>
                  </a:extLst>
                </a:gridCol>
                <a:gridCol w="733285">
                  <a:extLst>
                    <a:ext uri="{9D8B030D-6E8A-4147-A177-3AD203B41FA5}">
                      <a16:colId xmlns:a16="http://schemas.microsoft.com/office/drawing/2014/main" val="20001"/>
                    </a:ext>
                  </a:extLst>
                </a:gridCol>
                <a:gridCol w="733285">
                  <a:extLst>
                    <a:ext uri="{9D8B030D-6E8A-4147-A177-3AD203B41FA5}">
                      <a16:colId xmlns:a16="http://schemas.microsoft.com/office/drawing/2014/main" val="20002"/>
                    </a:ext>
                  </a:extLst>
                </a:gridCol>
                <a:gridCol w="733285">
                  <a:extLst>
                    <a:ext uri="{9D8B030D-6E8A-4147-A177-3AD203B41FA5}">
                      <a16:colId xmlns:a16="http://schemas.microsoft.com/office/drawing/2014/main" val="20003"/>
                    </a:ext>
                  </a:extLst>
                </a:gridCol>
                <a:gridCol w="733285">
                  <a:extLst>
                    <a:ext uri="{9D8B030D-6E8A-4147-A177-3AD203B41FA5}">
                      <a16:colId xmlns:a16="http://schemas.microsoft.com/office/drawing/2014/main" val="20004"/>
                    </a:ext>
                  </a:extLst>
                </a:gridCol>
                <a:gridCol w="733285">
                  <a:extLst>
                    <a:ext uri="{9D8B030D-6E8A-4147-A177-3AD203B41FA5}">
                      <a16:colId xmlns:a16="http://schemas.microsoft.com/office/drawing/2014/main" val="20005"/>
                    </a:ext>
                  </a:extLst>
                </a:gridCol>
              </a:tblGrid>
              <a:tr h="559228">
                <a:tc>
                  <a:txBody>
                    <a:bodyPr/>
                    <a:lstStyle/>
                    <a:p>
                      <a:pPr algn="ctr"/>
                      <a:r>
                        <a:rPr lang="cs-CZ" sz="1100" dirty="0"/>
                        <a:t>Provincie/Teritorium</a:t>
                      </a:r>
                    </a:p>
                  </a:txBody>
                  <a:tcPr marL="32512" marR="32512" marT="16256" marB="16256" anchor="ctr">
                    <a:lnL>
                      <a:noFill/>
                    </a:lnL>
                    <a:lnR>
                      <a:noFill/>
                    </a:lnR>
                    <a:lnT>
                      <a:noFill/>
                    </a:lnT>
                    <a:lnB>
                      <a:noFill/>
                    </a:lnB>
                  </a:tcPr>
                </a:tc>
                <a:tc>
                  <a:txBody>
                    <a:bodyPr/>
                    <a:lstStyle/>
                    <a:p>
                      <a:pPr algn="ctr"/>
                      <a:r>
                        <a:rPr lang="cs-CZ" sz="1100"/>
                        <a:t>Celková populace</a:t>
                      </a:r>
                    </a:p>
                  </a:txBody>
                  <a:tcPr marL="32512" marR="32512" marT="16256" marB="16256" anchor="ctr">
                    <a:lnL>
                      <a:noFill/>
                    </a:lnL>
                    <a:lnR>
                      <a:noFill/>
                    </a:lnR>
                    <a:lnT>
                      <a:noFill/>
                    </a:lnT>
                    <a:lnB>
                      <a:noFill/>
                    </a:lnB>
                  </a:tcPr>
                </a:tc>
                <a:tc>
                  <a:txBody>
                    <a:bodyPr/>
                    <a:lstStyle/>
                    <a:p>
                      <a:pPr algn="ctr"/>
                      <a:r>
                        <a:rPr lang="cs-CZ" sz="1100"/>
                        <a:t>Angličtina</a:t>
                      </a:r>
                    </a:p>
                  </a:txBody>
                  <a:tcPr marL="32512" marR="32512" marT="16256" marB="16256" anchor="ctr">
                    <a:lnL>
                      <a:noFill/>
                    </a:lnL>
                    <a:lnR>
                      <a:noFill/>
                    </a:lnR>
                    <a:lnT>
                      <a:noFill/>
                    </a:lnT>
                    <a:lnB>
                      <a:noFill/>
                    </a:lnB>
                  </a:tcPr>
                </a:tc>
                <a:tc>
                  <a:txBody>
                    <a:bodyPr/>
                    <a:lstStyle/>
                    <a:p>
                      <a:pPr algn="ctr"/>
                      <a:r>
                        <a:rPr lang="cs-CZ" sz="1100"/>
                        <a:t>Francouzština</a:t>
                      </a:r>
                    </a:p>
                  </a:txBody>
                  <a:tcPr marL="32512" marR="32512" marT="16256" marB="16256" anchor="ctr">
                    <a:lnL>
                      <a:noFill/>
                    </a:lnL>
                    <a:lnR>
                      <a:noFill/>
                    </a:lnR>
                    <a:lnT>
                      <a:noFill/>
                    </a:lnT>
                    <a:lnB>
                      <a:noFill/>
                    </a:lnB>
                  </a:tcPr>
                </a:tc>
                <a:tc>
                  <a:txBody>
                    <a:bodyPr/>
                    <a:lstStyle/>
                    <a:p>
                      <a:pPr algn="ctr"/>
                      <a:r>
                        <a:rPr lang="cs-CZ" sz="1100"/>
                        <a:t>Jiná řeč</a:t>
                      </a:r>
                    </a:p>
                  </a:txBody>
                  <a:tcPr marL="32512" marR="32512" marT="16256" marB="16256" anchor="ctr">
                    <a:lnL>
                      <a:noFill/>
                    </a:lnL>
                    <a:lnR>
                      <a:noFill/>
                    </a:lnR>
                    <a:lnT>
                      <a:noFill/>
                    </a:lnT>
                    <a:lnB>
                      <a:noFill/>
                    </a:lnB>
                  </a:tcPr>
                </a:tc>
                <a:tc>
                  <a:txBody>
                    <a:bodyPr/>
                    <a:lstStyle/>
                    <a:p>
                      <a:pPr algn="ctr"/>
                      <a:r>
                        <a:rPr lang="cs-CZ" sz="1100" dirty="0"/>
                        <a:t>Hlavní města</a:t>
                      </a:r>
                    </a:p>
                  </a:txBody>
                  <a:tcPr marL="32512" marR="32512" marT="16256" marB="16256" anchor="ctr">
                    <a:lnL>
                      <a:noFill/>
                    </a:lnL>
                    <a:lnR>
                      <a:noFill/>
                    </a:lnR>
                    <a:lnT>
                      <a:noFill/>
                    </a:lnT>
                    <a:lnB>
                      <a:noFill/>
                    </a:lnB>
                  </a:tcPr>
                </a:tc>
                <a:extLst>
                  <a:ext uri="{0D108BD9-81ED-4DB2-BD59-A6C34878D82A}">
                    <a16:rowId xmlns:a16="http://schemas.microsoft.com/office/drawing/2014/main" val="10000"/>
                  </a:ext>
                </a:extLst>
              </a:tr>
              <a:tr h="493366">
                <a:tc>
                  <a:txBody>
                    <a:bodyPr/>
                    <a:lstStyle/>
                    <a:p>
                      <a:pPr algn="ctr"/>
                      <a:r>
                        <a:rPr lang="cs-CZ" sz="1100">
                          <a:hlinkClick r:id="rId13" action="ppaction://hlinkfile" tooltip="Ontario (provincie)"/>
                        </a:rPr>
                        <a:t>Ontario</a:t>
                      </a:r>
                      <a:endParaRPr lang="cs-CZ" sz="1100"/>
                    </a:p>
                  </a:txBody>
                  <a:tcPr marL="32512" marR="32512" marT="16256" marB="16256" anchor="ctr">
                    <a:lnL>
                      <a:noFill/>
                    </a:lnL>
                    <a:lnR>
                      <a:noFill/>
                    </a:lnR>
                    <a:lnT>
                      <a:noFill/>
                    </a:lnT>
                    <a:lnB>
                      <a:noFill/>
                    </a:lnB>
                  </a:tcPr>
                </a:tc>
                <a:tc>
                  <a:txBody>
                    <a:bodyPr/>
                    <a:lstStyle/>
                    <a:p>
                      <a:pPr algn="ctr"/>
                      <a:r>
                        <a:rPr lang="cs-CZ" sz="1100"/>
                        <a:t>11 285 550</a:t>
                      </a:r>
                    </a:p>
                  </a:txBody>
                  <a:tcPr marL="32512" marR="32512" marT="16256" marB="16256" anchor="ctr">
                    <a:lnL>
                      <a:noFill/>
                    </a:lnL>
                    <a:lnR>
                      <a:noFill/>
                    </a:lnR>
                    <a:lnT>
                      <a:noFill/>
                    </a:lnT>
                    <a:lnB>
                      <a:noFill/>
                    </a:lnB>
                  </a:tcPr>
                </a:tc>
                <a:tc>
                  <a:txBody>
                    <a:bodyPr/>
                    <a:lstStyle/>
                    <a:p>
                      <a:pPr algn="ctr"/>
                      <a:r>
                        <a:rPr lang="cs-CZ" sz="1100"/>
                        <a:t>8 079 500 (71.6%)</a:t>
                      </a:r>
                    </a:p>
                  </a:txBody>
                  <a:tcPr marL="32512" marR="32512" marT="16256" marB="16256" anchor="ctr">
                    <a:lnL>
                      <a:noFill/>
                    </a:lnL>
                    <a:lnR>
                      <a:noFill/>
                    </a:lnR>
                    <a:lnT>
                      <a:noFill/>
                    </a:lnT>
                    <a:lnB>
                      <a:noFill/>
                    </a:lnB>
                  </a:tcPr>
                </a:tc>
                <a:tc>
                  <a:txBody>
                    <a:bodyPr/>
                    <a:lstStyle/>
                    <a:p>
                      <a:pPr algn="ctr"/>
                      <a:r>
                        <a:rPr lang="cs-CZ" sz="1100"/>
                        <a:t>493 630 (4.4%)</a:t>
                      </a:r>
                    </a:p>
                  </a:txBody>
                  <a:tcPr marL="32512" marR="32512" marT="16256" marB="16256" anchor="ctr">
                    <a:lnL>
                      <a:noFill/>
                    </a:lnL>
                    <a:lnR>
                      <a:noFill/>
                    </a:lnR>
                    <a:lnT>
                      <a:noFill/>
                    </a:lnT>
                    <a:lnB>
                      <a:noFill/>
                    </a:lnB>
                  </a:tcPr>
                </a:tc>
                <a:tc>
                  <a:txBody>
                    <a:bodyPr/>
                    <a:lstStyle/>
                    <a:p>
                      <a:pPr algn="ctr"/>
                      <a:r>
                        <a:rPr lang="cs-CZ" sz="1100"/>
                        <a:t>2 672 080 (23.7%)</a:t>
                      </a:r>
                    </a:p>
                  </a:txBody>
                  <a:tcPr marL="32512" marR="32512" marT="16256" marB="16256" anchor="ctr">
                    <a:lnL>
                      <a:noFill/>
                    </a:lnL>
                    <a:lnR>
                      <a:noFill/>
                    </a:lnR>
                    <a:lnT>
                      <a:noFill/>
                    </a:lnT>
                    <a:lnB>
                      <a:noFill/>
                    </a:lnB>
                  </a:tcPr>
                </a:tc>
                <a:tc>
                  <a:txBody>
                    <a:bodyPr/>
                    <a:lstStyle/>
                    <a:p>
                      <a:pPr algn="ctr"/>
                      <a:r>
                        <a:rPr lang="cs-CZ" sz="1100"/>
                        <a:t>Toronto</a:t>
                      </a:r>
                    </a:p>
                  </a:txBody>
                  <a:tcPr marL="32512" marR="32512" marT="16256" marB="16256" anchor="ctr">
                    <a:lnL>
                      <a:noFill/>
                    </a:lnL>
                    <a:lnR>
                      <a:noFill/>
                    </a:lnR>
                    <a:lnT>
                      <a:noFill/>
                    </a:lnT>
                    <a:lnB>
                      <a:noFill/>
                    </a:lnB>
                  </a:tcPr>
                </a:tc>
                <a:extLst>
                  <a:ext uri="{0D108BD9-81ED-4DB2-BD59-A6C34878D82A}">
                    <a16:rowId xmlns:a16="http://schemas.microsoft.com/office/drawing/2014/main" val="10001"/>
                  </a:ext>
                </a:extLst>
              </a:tr>
              <a:tr h="493366">
                <a:tc>
                  <a:txBody>
                    <a:bodyPr/>
                    <a:lstStyle/>
                    <a:p>
                      <a:pPr algn="ctr"/>
                      <a:r>
                        <a:rPr lang="cs-CZ" sz="1100">
                          <a:hlinkClick r:id="rId14" action="ppaction://hlinkfile" tooltip="Québec (provincie)"/>
                        </a:rPr>
                        <a:t>Québec</a:t>
                      </a:r>
                      <a:endParaRPr lang="cs-CZ" sz="1100"/>
                    </a:p>
                  </a:txBody>
                  <a:tcPr marL="32512" marR="32512" marT="16256" marB="16256" anchor="ctr">
                    <a:lnL>
                      <a:noFill/>
                    </a:lnL>
                    <a:lnR>
                      <a:noFill/>
                    </a:lnR>
                    <a:lnT>
                      <a:noFill/>
                    </a:lnT>
                    <a:lnB>
                      <a:noFill/>
                    </a:lnB>
                  </a:tcPr>
                </a:tc>
                <a:tc>
                  <a:txBody>
                    <a:bodyPr/>
                    <a:lstStyle/>
                    <a:p>
                      <a:pPr algn="ctr"/>
                      <a:r>
                        <a:rPr lang="cs-CZ" sz="1100"/>
                        <a:t>7 506 581</a:t>
                      </a:r>
                    </a:p>
                  </a:txBody>
                  <a:tcPr marL="32512" marR="32512" marT="16256" marB="16256" anchor="ctr">
                    <a:lnL>
                      <a:noFill/>
                    </a:lnL>
                    <a:lnR>
                      <a:noFill/>
                    </a:lnR>
                    <a:lnT>
                      <a:noFill/>
                    </a:lnT>
                    <a:lnB>
                      <a:noFill/>
                    </a:lnB>
                  </a:tcPr>
                </a:tc>
                <a:tc>
                  <a:txBody>
                    <a:bodyPr/>
                    <a:lstStyle/>
                    <a:p>
                      <a:pPr algn="ctr"/>
                      <a:r>
                        <a:rPr lang="cs-CZ" sz="1100"/>
                        <a:t>450 394 (6.0%)</a:t>
                      </a:r>
                    </a:p>
                  </a:txBody>
                  <a:tcPr marL="32512" marR="32512" marT="16256" marB="16256" anchor="ctr">
                    <a:lnL>
                      <a:noFill/>
                    </a:lnL>
                    <a:lnR>
                      <a:noFill/>
                    </a:lnR>
                    <a:lnT>
                      <a:noFill/>
                    </a:lnT>
                    <a:lnB>
                      <a:noFill/>
                    </a:lnB>
                  </a:tcPr>
                </a:tc>
                <a:tc>
                  <a:txBody>
                    <a:bodyPr/>
                    <a:lstStyle/>
                    <a:p>
                      <a:pPr algn="ctr"/>
                      <a:r>
                        <a:rPr lang="cs-CZ" sz="1100"/>
                        <a:t>5 577 877 (81.0%)</a:t>
                      </a:r>
                    </a:p>
                  </a:txBody>
                  <a:tcPr marL="32512" marR="32512" marT="16256" marB="16256" anchor="ctr">
                    <a:lnL>
                      <a:noFill/>
                    </a:lnL>
                    <a:lnR>
                      <a:noFill/>
                    </a:lnR>
                    <a:lnT>
                      <a:noFill/>
                    </a:lnT>
                    <a:lnB>
                      <a:noFill/>
                    </a:lnB>
                  </a:tcPr>
                </a:tc>
                <a:tc>
                  <a:txBody>
                    <a:bodyPr/>
                    <a:lstStyle/>
                    <a:p>
                      <a:pPr algn="ctr"/>
                      <a:r>
                        <a:rPr lang="cs-CZ" sz="1100"/>
                        <a:t>532 967 (7.1%)</a:t>
                      </a:r>
                    </a:p>
                  </a:txBody>
                  <a:tcPr marL="32512" marR="32512" marT="16256" marB="16256" anchor="ctr">
                    <a:lnL>
                      <a:noFill/>
                    </a:lnL>
                    <a:lnR>
                      <a:noFill/>
                    </a:lnR>
                    <a:lnT>
                      <a:noFill/>
                    </a:lnT>
                    <a:lnB>
                      <a:noFill/>
                    </a:lnB>
                  </a:tcPr>
                </a:tc>
                <a:tc>
                  <a:txBody>
                    <a:bodyPr/>
                    <a:lstStyle/>
                    <a:p>
                      <a:pPr algn="ctr"/>
                      <a:r>
                        <a:rPr lang="cs-CZ" sz="1100"/>
                        <a:t>Québec</a:t>
                      </a:r>
                    </a:p>
                  </a:txBody>
                  <a:tcPr marL="32512" marR="32512" marT="16256" marB="16256" anchor="ctr">
                    <a:lnL>
                      <a:noFill/>
                    </a:lnL>
                    <a:lnR>
                      <a:noFill/>
                    </a:lnR>
                    <a:lnT>
                      <a:noFill/>
                    </a:lnT>
                    <a:lnB>
                      <a:noFill/>
                    </a:lnB>
                  </a:tcPr>
                </a:tc>
                <a:extLst>
                  <a:ext uri="{0D108BD9-81ED-4DB2-BD59-A6C34878D82A}">
                    <a16:rowId xmlns:a16="http://schemas.microsoft.com/office/drawing/2014/main" val="10002"/>
                  </a:ext>
                </a:extLst>
              </a:tr>
              <a:tr h="493366">
                <a:tc>
                  <a:txBody>
                    <a:bodyPr/>
                    <a:lstStyle/>
                    <a:p>
                      <a:pPr algn="ctr"/>
                      <a:r>
                        <a:rPr lang="cs-CZ" sz="1100">
                          <a:hlinkClick r:id="rId15" action="ppaction://hlinkfile"/>
                        </a:rPr>
                        <a:t>Britská Kolumbie</a:t>
                      </a:r>
                      <a:endParaRPr lang="cs-CZ" sz="1100"/>
                    </a:p>
                  </a:txBody>
                  <a:tcPr marL="32512" marR="32512" marT="16256" marB="16256" anchor="ctr">
                    <a:lnL>
                      <a:noFill/>
                    </a:lnL>
                    <a:lnR>
                      <a:noFill/>
                    </a:lnR>
                    <a:lnT>
                      <a:noFill/>
                    </a:lnT>
                    <a:lnB>
                      <a:noFill/>
                    </a:lnB>
                  </a:tcPr>
                </a:tc>
                <a:tc>
                  <a:txBody>
                    <a:bodyPr/>
                    <a:lstStyle/>
                    <a:p>
                      <a:pPr algn="ctr"/>
                      <a:r>
                        <a:rPr lang="cs-CZ" sz="1100"/>
                        <a:t>3 868 875</a:t>
                      </a:r>
                    </a:p>
                  </a:txBody>
                  <a:tcPr marL="32512" marR="32512" marT="16256" marB="16256" anchor="ctr">
                    <a:lnL>
                      <a:noFill/>
                    </a:lnL>
                    <a:lnR>
                      <a:noFill/>
                    </a:lnR>
                    <a:lnT>
                      <a:noFill/>
                    </a:lnT>
                    <a:lnB>
                      <a:noFill/>
                    </a:lnB>
                  </a:tcPr>
                </a:tc>
                <a:tc>
                  <a:txBody>
                    <a:bodyPr/>
                    <a:lstStyle/>
                    <a:p>
                      <a:pPr algn="ctr"/>
                      <a:r>
                        <a:rPr lang="cs-CZ" sz="1100"/>
                        <a:t>2 865 300 (74.1%)</a:t>
                      </a:r>
                    </a:p>
                  </a:txBody>
                  <a:tcPr marL="32512" marR="32512" marT="16256" marB="16256" anchor="ctr">
                    <a:lnL>
                      <a:noFill/>
                    </a:lnL>
                    <a:lnR>
                      <a:noFill/>
                    </a:lnR>
                    <a:lnT>
                      <a:noFill/>
                    </a:lnT>
                    <a:lnB>
                      <a:noFill/>
                    </a:lnB>
                  </a:tcPr>
                </a:tc>
                <a:tc>
                  <a:txBody>
                    <a:bodyPr/>
                    <a:lstStyle/>
                    <a:p>
                      <a:pPr algn="ctr"/>
                      <a:r>
                        <a:rPr lang="cs-CZ" sz="1100"/>
                        <a:t>56 100 (1.5%)</a:t>
                      </a:r>
                    </a:p>
                  </a:txBody>
                  <a:tcPr marL="32512" marR="32512" marT="16256" marB="16256" anchor="ctr">
                    <a:lnL>
                      <a:noFill/>
                    </a:lnL>
                    <a:lnR>
                      <a:noFill/>
                    </a:lnR>
                    <a:lnT>
                      <a:noFill/>
                    </a:lnT>
                    <a:lnB>
                      <a:noFill/>
                    </a:lnB>
                  </a:tcPr>
                </a:tc>
                <a:tc>
                  <a:txBody>
                    <a:bodyPr/>
                    <a:lstStyle/>
                    <a:p>
                      <a:pPr algn="ctr"/>
                      <a:r>
                        <a:rPr lang="cs-CZ" sz="1100"/>
                        <a:t>939 945 (24.3%)</a:t>
                      </a:r>
                    </a:p>
                  </a:txBody>
                  <a:tcPr marL="32512" marR="32512" marT="16256" marB="16256" anchor="ctr">
                    <a:lnL>
                      <a:noFill/>
                    </a:lnL>
                    <a:lnR>
                      <a:noFill/>
                    </a:lnR>
                    <a:lnT>
                      <a:noFill/>
                    </a:lnT>
                    <a:lnB>
                      <a:noFill/>
                    </a:lnB>
                  </a:tcPr>
                </a:tc>
                <a:tc>
                  <a:txBody>
                    <a:bodyPr/>
                    <a:lstStyle/>
                    <a:p>
                      <a:pPr algn="ctr"/>
                      <a:r>
                        <a:rPr lang="cs-CZ" sz="1100"/>
                        <a:t>Victoria</a:t>
                      </a:r>
                    </a:p>
                  </a:txBody>
                  <a:tcPr marL="32512" marR="32512" marT="16256" marB="16256" anchor="ctr">
                    <a:lnL>
                      <a:noFill/>
                    </a:lnL>
                    <a:lnR>
                      <a:noFill/>
                    </a:lnR>
                    <a:lnT>
                      <a:noFill/>
                    </a:lnT>
                    <a:lnB>
                      <a:noFill/>
                    </a:lnB>
                  </a:tcPr>
                </a:tc>
                <a:extLst>
                  <a:ext uri="{0D108BD9-81ED-4DB2-BD59-A6C34878D82A}">
                    <a16:rowId xmlns:a16="http://schemas.microsoft.com/office/drawing/2014/main" val="10003"/>
                  </a:ext>
                </a:extLst>
              </a:tr>
              <a:tr h="493366">
                <a:tc>
                  <a:txBody>
                    <a:bodyPr/>
                    <a:lstStyle/>
                    <a:p>
                      <a:pPr algn="ctr"/>
                      <a:r>
                        <a:rPr lang="cs-CZ" sz="1100" dirty="0">
                          <a:hlinkClick r:id="rId16" action="ppaction://hlinkfile"/>
                        </a:rPr>
                        <a:t>Alberta</a:t>
                      </a:r>
                      <a:endParaRPr lang="cs-CZ" sz="1100" dirty="0"/>
                    </a:p>
                  </a:txBody>
                  <a:tcPr marL="32512" marR="32512" marT="16256" marB="16256" anchor="ctr">
                    <a:lnL>
                      <a:noFill/>
                    </a:lnL>
                    <a:lnR>
                      <a:noFill/>
                    </a:lnR>
                    <a:lnT>
                      <a:noFill/>
                    </a:lnT>
                    <a:lnB>
                      <a:noFill/>
                    </a:lnB>
                  </a:tcPr>
                </a:tc>
                <a:tc>
                  <a:txBody>
                    <a:bodyPr/>
                    <a:lstStyle/>
                    <a:p>
                      <a:pPr algn="ctr"/>
                      <a:r>
                        <a:rPr lang="cs-CZ" sz="1100"/>
                        <a:t>2 941 150</a:t>
                      </a:r>
                    </a:p>
                  </a:txBody>
                  <a:tcPr marL="32512" marR="32512" marT="16256" marB="16256" anchor="ctr">
                    <a:lnL>
                      <a:noFill/>
                    </a:lnL>
                    <a:lnR>
                      <a:noFill/>
                    </a:lnR>
                    <a:lnT>
                      <a:noFill/>
                    </a:lnT>
                    <a:lnB>
                      <a:noFill/>
                    </a:lnB>
                  </a:tcPr>
                </a:tc>
                <a:tc>
                  <a:txBody>
                    <a:bodyPr/>
                    <a:lstStyle/>
                    <a:p>
                      <a:pPr algn="ctr"/>
                      <a:r>
                        <a:rPr lang="cs-CZ" sz="1100"/>
                        <a:t>2 405 935 (81.8%)</a:t>
                      </a:r>
                    </a:p>
                  </a:txBody>
                  <a:tcPr marL="32512" marR="32512" marT="16256" marB="16256" anchor="ctr">
                    <a:lnL>
                      <a:noFill/>
                    </a:lnL>
                    <a:lnR>
                      <a:noFill/>
                    </a:lnR>
                    <a:lnT>
                      <a:noFill/>
                    </a:lnT>
                    <a:lnB>
                      <a:noFill/>
                    </a:lnB>
                  </a:tcPr>
                </a:tc>
                <a:tc>
                  <a:txBody>
                    <a:bodyPr/>
                    <a:lstStyle/>
                    <a:p>
                      <a:pPr algn="ctr"/>
                      <a:r>
                        <a:rPr lang="cs-CZ" sz="1100"/>
                        <a:t>59 735 (2.0%)</a:t>
                      </a:r>
                    </a:p>
                  </a:txBody>
                  <a:tcPr marL="32512" marR="32512" marT="16256" marB="16256" anchor="ctr">
                    <a:lnL>
                      <a:noFill/>
                    </a:lnL>
                    <a:lnR>
                      <a:noFill/>
                    </a:lnR>
                    <a:lnT>
                      <a:noFill/>
                    </a:lnT>
                    <a:lnB>
                      <a:noFill/>
                    </a:lnB>
                  </a:tcPr>
                </a:tc>
                <a:tc>
                  <a:txBody>
                    <a:bodyPr/>
                    <a:lstStyle/>
                    <a:p>
                      <a:pPr algn="ctr"/>
                      <a:r>
                        <a:rPr lang="cs-CZ" sz="1100"/>
                        <a:t>469 225 (16.0%)</a:t>
                      </a:r>
                    </a:p>
                  </a:txBody>
                  <a:tcPr marL="32512" marR="32512" marT="16256" marB="16256" anchor="ctr">
                    <a:lnL>
                      <a:noFill/>
                    </a:lnL>
                    <a:lnR>
                      <a:noFill/>
                    </a:lnR>
                    <a:lnT>
                      <a:noFill/>
                    </a:lnT>
                    <a:lnB>
                      <a:noFill/>
                    </a:lnB>
                  </a:tcPr>
                </a:tc>
                <a:tc>
                  <a:txBody>
                    <a:bodyPr/>
                    <a:lstStyle/>
                    <a:p>
                      <a:pPr algn="ctr"/>
                      <a:r>
                        <a:rPr lang="cs-CZ" sz="1100"/>
                        <a:t>Edmonton</a:t>
                      </a:r>
                    </a:p>
                  </a:txBody>
                  <a:tcPr marL="32512" marR="32512" marT="16256" marB="16256" anchor="ctr">
                    <a:lnL>
                      <a:noFill/>
                    </a:lnL>
                    <a:lnR>
                      <a:noFill/>
                    </a:lnR>
                    <a:lnT>
                      <a:noFill/>
                    </a:lnT>
                    <a:lnB>
                      <a:noFill/>
                    </a:lnB>
                  </a:tcPr>
                </a:tc>
                <a:extLst>
                  <a:ext uri="{0D108BD9-81ED-4DB2-BD59-A6C34878D82A}">
                    <a16:rowId xmlns:a16="http://schemas.microsoft.com/office/drawing/2014/main" val="10004"/>
                  </a:ext>
                </a:extLst>
              </a:tr>
              <a:tr h="384138">
                <a:tc>
                  <a:txBody>
                    <a:bodyPr/>
                    <a:lstStyle/>
                    <a:p>
                      <a:pPr algn="ctr"/>
                      <a:r>
                        <a:rPr lang="cs-CZ" sz="1100">
                          <a:hlinkClick r:id="rId17" action="ppaction://hlinkfile"/>
                        </a:rPr>
                        <a:t>Manitoba</a:t>
                      </a:r>
                      <a:endParaRPr lang="cs-CZ" sz="1100"/>
                    </a:p>
                  </a:txBody>
                  <a:tcPr marL="32512" marR="32512" marT="16256" marB="16256" anchor="ctr">
                    <a:lnL>
                      <a:noFill/>
                    </a:lnL>
                    <a:lnR>
                      <a:noFill/>
                    </a:lnR>
                    <a:lnT>
                      <a:noFill/>
                    </a:lnT>
                    <a:lnB>
                      <a:noFill/>
                    </a:lnB>
                  </a:tcPr>
                </a:tc>
                <a:tc>
                  <a:txBody>
                    <a:bodyPr/>
                    <a:lstStyle/>
                    <a:p>
                      <a:pPr algn="ctr"/>
                      <a:r>
                        <a:rPr lang="cs-CZ" sz="1100"/>
                        <a:t>1 103 700</a:t>
                      </a:r>
                    </a:p>
                  </a:txBody>
                  <a:tcPr marL="32512" marR="32512" marT="16256" marB="16256" anchor="ctr">
                    <a:lnL>
                      <a:noFill/>
                    </a:lnL>
                    <a:lnR>
                      <a:noFill/>
                    </a:lnR>
                    <a:lnT>
                      <a:noFill/>
                    </a:lnT>
                    <a:lnB>
                      <a:noFill/>
                    </a:lnB>
                  </a:tcPr>
                </a:tc>
                <a:tc>
                  <a:txBody>
                    <a:bodyPr/>
                    <a:lstStyle/>
                    <a:p>
                      <a:pPr algn="ctr"/>
                      <a:r>
                        <a:rPr lang="cs-CZ" sz="1100"/>
                        <a:t>863 980 (75.8%)</a:t>
                      </a:r>
                    </a:p>
                  </a:txBody>
                  <a:tcPr marL="32512" marR="32512" marT="16256" marB="16256" anchor="ctr">
                    <a:lnL>
                      <a:noFill/>
                    </a:lnL>
                    <a:lnR>
                      <a:noFill/>
                    </a:lnR>
                    <a:lnT>
                      <a:noFill/>
                    </a:lnT>
                    <a:lnB>
                      <a:noFill/>
                    </a:lnB>
                  </a:tcPr>
                </a:tc>
                <a:tc>
                  <a:txBody>
                    <a:bodyPr/>
                    <a:lstStyle/>
                    <a:p>
                      <a:pPr algn="ctr"/>
                      <a:r>
                        <a:rPr lang="cs-CZ" sz="1100"/>
                        <a:t>44 775 (4.1%)</a:t>
                      </a:r>
                    </a:p>
                  </a:txBody>
                  <a:tcPr marL="32512" marR="32512" marT="16256" marB="16256" anchor="ctr">
                    <a:lnL>
                      <a:noFill/>
                    </a:lnL>
                    <a:lnR>
                      <a:noFill/>
                    </a:lnR>
                    <a:lnT>
                      <a:noFill/>
                    </a:lnT>
                    <a:lnB>
                      <a:noFill/>
                    </a:lnB>
                  </a:tcPr>
                </a:tc>
                <a:tc>
                  <a:txBody>
                    <a:bodyPr/>
                    <a:lstStyle/>
                    <a:p>
                      <a:pPr algn="ctr"/>
                      <a:r>
                        <a:rPr lang="cs-CZ" sz="1100"/>
                        <a:t>219 160 (19.9%)</a:t>
                      </a:r>
                    </a:p>
                  </a:txBody>
                  <a:tcPr marL="32512" marR="32512" marT="16256" marB="16256" anchor="ctr">
                    <a:lnL>
                      <a:noFill/>
                    </a:lnL>
                    <a:lnR>
                      <a:noFill/>
                    </a:lnR>
                    <a:lnT>
                      <a:noFill/>
                    </a:lnT>
                    <a:lnB>
                      <a:noFill/>
                    </a:lnB>
                  </a:tcPr>
                </a:tc>
                <a:tc>
                  <a:txBody>
                    <a:bodyPr/>
                    <a:lstStyle/>
                    <a:p>
                      <a:pPr algn="ctr"/>
                      <a:r>
                        <a:rPr lang="cs-CZ" sz="1100"/>
                        <a:t>Winnipeg</a:t>
                      </a:r>
                    </a:p>
                  </a:txBody>
                  <a:tcPr marL="32512" marR="32512" marT="16256" marB="16256" anchor="ctr">
                    <a:lnL>
                      <a:noFill/>
                    </a:lnL>
                    <a:lnR>
                      <a:noFill/>
                    </a:lnR>
                    <a:lnT>
                      <a:noFill/>
                    </a:lnT>
                    <a:lnB>
                      <a:noFill/>
                    </a:lnB>
                  </a:tcPr>
                </a:tc>
                <a:extLst>
                  <a:ext uri="{0D108BD9-81ED-4DB2-BD59-A6C34878D82A}">
                    <a16:rowId xmlns:a16="http://schemas.microsoft.com/office/drawing/2014/main" val="10005"/>
                  </a:ext>
                </a:extLst>
              </a:tr>
              <a:tr h="384138">
                <a:tc>
                  <a:txBody>
                    <a:bodyPr/>
                    <a:lstStyle/>
                    <a:p>
                      <a:pPr algn="ctr"/>
                      <a:r>
                        <a:rPr lang="cs-CZ" sz="1100">
                          <a:hlinkClick r:id="rId18" action="ppaction://hlinkfile"/>
                        </a:rPr>
                        <a:t>Saskatchewan</a:t>
                      </a:r>
                      <a:endParaRPr lang="cs-CZ" sz="1100"/>
                    </a:p>
                  </a:txBody>
                  <a:tcPr marL="32512" marR="32512" marT="16256" marB="16256" anchor="ctr">
                    <a:lnL>
                      <a:noFill/>
                    </a:lnL>
                    <a:lnR>
                      <a:noFill/>
                    </a:lnR>
                    <a:lnT>
                      <a:noFill/>
                    </a:lnT>
                    <a:lnB>
                      <a:noFill/>
                    </a:lnB>
                  </a:tcPr>
                </a:tc>
                <a:tc>
                  <a:txBody>
                    <a:bodyPr/>
                    <a:lstStyle/>
                    <a:p>
                      <a:pPr algn="ctr"/>
                      <a:r>
                        <a:rPr lang="cs-CZ" sz="1100"/>
                        <a:t>963 150</a:t>
                      </a:r>
                    </a:p>
                  </a:txBody>
                  <a:tcPr marL="32512" marR="32512" marT="16256" marB="16256" anchor="ctr">
                    <a:lnL>
                      <a:noFill/>
                    </a:lnL>
                    <a:lnR>
                      <a:noFill/>
                    </a:lnR>
                    <a:lnT>
                      <a:noFill/>
                    </a:lnT>
                    <a:lnB>
                      <a:noFill/>
                    </a:lnB>
                  </a:tcPr>
                </a:tc>
                <a:tc>
                  <a:txBody>
                    <a:bodyPr/>
                    <a:lstStyle/>
                    <a:p>
                      <a:pPr algn="ctr"/>
                      <a:r>
                        <a:rPr lang="cs-CZ" sz="1100" dirty="0"/>
                        <a:t>825 865 (85.7%)</a:t>
                      </a:r>
                    </a:p>
                  </a:txBody>
                  <a:tcPr marL="32512" marR="32512" marT="16256" marB="16256" anchor="ctr">
                    <a:lnL>
                      <a:noFill/>
                    </a:lnL>
                    <a:lnR>
                      <a:noFill/>
                    </a:lnR>
                    <a:lnT>
                      <a:noFill/>
                    </a:lnT>
                    <a:lnB>
                      <a:noFill/>
                    </a:lnB>
                  </a:tcPr>
                </a:tc>
                <a:tc>
                  <a:txBody>
                    <a:bodyPr/>
                    <a:lstStyle/>
                    <a:p>
                      <a:pPr algn="ctr"/>
                      <a:r>
                        <a:rPr lang="cs-CZ" sz="1100"/>
                        <a:t>18 035 (1.9%)</a:t>
                      </a:r>
                    </a:p>
                  </a:txBody>
                  <a:tcPr marL="32512" marR="32512" marT="16256" marB="16256" anchor="ctr">
                    <a:lnL>
                      <a:noFill/>
                    </a:lnL>
                    <a:lnR>
                      <a:noFill/>
                    </a:lnR>
                    <a:lnT>
                      <a:noFill/>
                    </a:lnT>
                    <a:lnB>
                      <a:noFill/>
                    </a:lnB>
                  </a:tcPr>
                </a:tc>
                <a:tc>
                  <a:txBody>
                    <a:bodyPr/>
                    <a:lstStyle/>
                    <a:p>
                      <a:pPr algn="ctr"/>
                      <a:r>
                        <a:rPr lang="cs-CZ" sz="1100"/>
                        <a:t>117 765 (12.2%)</a:t>
                      </a:r>
                    </a:p>
                  </a:txBody>
                  <a:tcPr marL="32512" marR="32512" marT="16256" marB="16256" anchor="ctr">
                    <a:lnL>
                      <a:noFill/>
                    </a:lnL>
                    <a:lnR>
                      <a:noFill/>
                    </a:lnR>
                    <a:lnT>
                      <a:noFill/>
                    </a:lnT>
                    <a:lnB>
                      <a:noFill/>
                    </a:lnB>
                  </a:tcPr>
                </a:tc>
                <a:tc>
                  <a:txBody>
                    <a:bodyPr/>
                    <a:lstStyle/>
                    <a:p>
                      <a:pPr algn="ctr"/>
                      <a:r>
                        <a:rPr lang="cs-CZ" sz="1100" dirty="0"/>
                        <a:t>Regina</a:t>
                      </a:r>
                    </a:p>
                  </a:txBody>
                  <a:tcPr marL="32512" marR="32512" marT="16256" marB="16256" anchor="ctr">
                    <a:lnL>
                      <a:noFill/>
                    </a:lnL>
                    <a:lnR>
                      <a:noFill/>
                    </a:lnR>
                    <a:lnT>
                      <a:noFill/>
                    </a:lnT>
                    <a:lnB>
                      <a:noFill/>
                    </a:lnB>
                  </a:tcPr>
                </a:tc>
                <a:extLst>
                  <a:ext uri="{0D108BD9-81ED-4DB2-BD59-A6C34878D82A}">
                    <a16:rowId xmlns:a16="http://schemas.microsoft.com/office/drawing/2014/main" val="10006"/>
                  </a:ext>
                </a:extLst>
              </a:tr>
              <a:tr h="384138">
                <a:tc>
                  <a:txBody>
                    <a:bodyPr/>
                    <a:lstStyle/>
                    <a:p>
                      <a:pPr algn="ctr"/>
                      <a:r>
                        <a:rPr lang="cs-CZ" sz="1100">
                          <a:hlinkClick r:id="rId19" action="ppaction://hlinkfile"/>
                        </a:rPr>
                        <a:t>Nové Skotsko</a:t>
                      </a:r>
                      <a:endParaRPr lang="cs-CZ" sz="1100"/>
                    </a:p>
                  </a:txBody>
                  <a:tcPr marL="32512" marR="32512" marT="16256" marB="16256" anchor="ctr">
                    <a:lnL>
                      <a:noFill/>
                    </a:lnL>
                    <a:lnR>
                      <a:noFill/>
                    </a:lnR>
                    <a:lnT>
                      <a:noFill/>
                    </a:lnT>
                    <a:lnB>
                      <a:noFill/>
                    </a:lnB>
                  </a:tcPr>
                </a:tc>
                <a:tc>
                  <a:txBody>
                    <a:bodyPr/>
                    <a:lstStyle/>
                    <a:p>
                      <a:pPr algn="ctr"/>
                      <a:r>
                        <a:rPr lang="cs-CZ" sz="1100"/>
                        <a:t>897 570</a:t>
                      </a:r>
                    </a:p>
                  </a:txBody>
                  <a:tcPr marL="32512" marR="32512" marT="16256" marB="16256" anchor="ctr">
                    <a:lnL>
                      <a:noFill/>
                    </a:lnL>
                    <a:lnR>
                      <a:noFill/>
                    </a:lnR>
                    <a:lnT>
                      <a:noFill/>
                    </a:lnT>
                    <a:lnB>
                      <a:noFill/>
                    </a:lnB>
                  </a:tcPr>
                </a:tc>
                <a:tc>
                  <a:txBody>
                    <a:bodyPr/>
                    <a:lstStyle/>
                    <a:p>
                      <a:pPr algn="ctr"/>
                      <a:r>
                        <a:rPr lang="cs-CZ" sz="1100"/>
                        <a:t>834 315 (93.0%)</a:t>
                      </a:r>
                    </a:p>
                  </a:txBody>
                  <a:tcPr marL="32512" marR="32512" marT="16256" marB="16256" anchor="ctr">
                    <a:lnL>
                      <a:noFill/>
                    </a:lnL>
                    <a:lnR>
                      <a:noFill/>
                    </a:lnR>
                    <a:lnT>
                      <a:noFill/>
                    </a:lnT>
                    <a:lnB>
                      <a:noFill/>
                    </a:lnB>
                  </a:tcPr>
                </a:tc>
                <a:tc>
                  <a:txBody>
                    <a:bodyPr/>
                    <a:lstStyle/>
                    <a:p>
                      <a:pPr algn="ctr"/>
                      <a:r>
                        <a:rPr lang="cs-CZ" sz="1100"/>
                        <a:t>34 155 (3.8%)</a:t>
                      </a:r>
                    </a:p>
                  </a:txBody>
                  <a:tcPr marL="32512" marR="32512" marT="16256" marB="16256" anchor="ctr">
                    <a:lnL>
                      <a:noFill/>
                    </a:lnL>
                    <a:lnR>
                      <a:noFill/>
                    </a:lnR>
                    <a:lnT>
                      <a:noFill/>
                    </a:lnT>
                    <a:lnB>
                      <a:noFill/>
                    </a:lnB>
                  </a:tcPr>
                </a:tc>
                <a:tc>
                  <a:txBody>
                    <a:bodyPr/>
                    <a:lstStyle/>
                    <a:p>
                      <a:pPr algn="ctr"/>
                      <a:r>
                        <a:rPr lang="cs-CZ" sz="1100"/>
                        <a:t>26 510 (3.0%)</a:t>
                      </a:r>
                    </a:p>
                  </a:txBody>
                  <a:tcPr marL="32512" marR="32512" marT="16256" marB="16256" anchor="ctr">
                    <a:lnL>
                      <a:noFill/>
                    </a:lnL>
                    <a:lnR>
                      <a:noFill/>
                    </a:lnR>
                    <a:lnT>
                      <a:noFill/>
                    </a:lnT>
                    <a:lnB>
                      <a:noFill/>
                    </a:lnB>
                  </a:tcPr>
                </a:tc>
                <a:tc>
                  <a:txBody>
                    <a:bodyPr/>
                    <a:lstStyle/>
                    <a:p>
                      <a:pPr algn="ctr"/>
                      <a:r>
                        <a:rPr lang="cs-CZ" sz="1100"/>
                        <a:t>Halifax</a:t>
                      </a:r>
                    </a:p>
                  </a:txBody>
                  <a:tcPr marL="32512" marR="32512" marT="16256" marB="16256" anchor="ctr">
                    <a:lnL>
                      <a:noFill/>
                    </a:lnL>
                    <a:lnR>
                      <a:noFill/>
                    </a:lnR>
                    <a:lnT>
                      <a:noFill/>
                    </a:lnT>
                    <a:lnB>
                      <a:noFill/>
                    </a:lnB>
                  </a:tcPr>
                </a:tc>
                <a:extLst>
                  <a:ext uri="{0D108BD9-81ED-4DB2-BD59-A6C34878D82A}">
                    <a16:rowId xmlns:a16="http://schemas.microsoft.com/office/drawing/2014/main" val="10007"/>
                  </a:ext>
                </a:extLst>
              </a:tr>
              <a:tr h="384138">
                <a:tc>
                  <a:txBody>
                    <a:bodyPr/>
                    <a:lstStyle/>
                    <a:p>
                      <a:pPr algn="ctr"/>
                      <a:r>
                        <a:rPr lang="cs-CZ" sz="1100">
                          <a:hlinkClick r:id="rId20" action="ppaction://hlinkfile"/>
                        </a:rPr>
                        <a:t>Nový Brunšvik</a:t>
                      </a:r>
                      <a:endParaRPr lang="cs-CZ" sz="1100"/>
                    </a:p>
                  </a:txBody>
                  <a:tcPr marL="32512" marR="32512" marT="16256" marB="16256" anchor="ctr">
                    <a:lnL>
                      <a:noFill/>
                    </a:lnL>
                    <a:lnR>
                      <a:noFill/>
                    </a:lnR>
                    <a:lnT>
                      <a:noFill/>
                    </a:lnT>
                    <a:lnB>
                      <a:noFill/>
                    </a:lnB>
                  </a:tcPr>
                </a:tc>
                <a:tc>
                  <a:txBody>
                    <a:bodyPr/>
                    <a:lstStyle/>
                    <a:p>
                      <a:pPr algn="ctr"/>
                      <a:r>
                        <a:rPr lang="cs-CZ" sz="1100"/>
                        <a:t>719 710</a:t>
                      </a:r>
                    </a:p>
                  </a:txBody>
                  <a:tcPr marL="32512" marR="32512" marT="16256" marB="16256" anchor="ctr">
                    <a:lnL>
                      <a:noFill/>
                    </a:lnL>
                    <a:lnR>
                      <a:noFill/>
                    </a:lnR>
                    <a:lnT>
                      <a:noFill/>
                    </a:lnT>
                    <a:lnB>
                      <a:noFill/>
                    </a:lnB>
                  </a:tcPr>
                </a:tc>
                <a:tc>
                  <a:txBody>
                    <a:bodyPr/>
                    <a:lstStyle/>
                    <a:p>
                      <a:pPr algn="ctr"/>
                      <a:r>
                        <a:rPr lang="cs-CZ" sz="1100"/>
                        <a:t>465 720 (64.7%)</a:t>
                      </a:r>
                    </a:p>
                  </a:txBody>
                  <a:tcPr marL="32512" marR="32512" marT="16256" marB="16256" anchor="ctr">
                    <a:lnL>
                      <a:noFill/>
                    </a:lnL>
                    <a:lnR>
                      <a:noFill/>
                    </a:lnR>
                    <a:lnT>
                      <a:noFill/>
                    </a:lnT>
                    <a:lnB>
                      <a:noFill/>
                    </a:lnB>
                  </a:tcPr>
                </a:tc>
                <a:tc>
                  <a:txBody>
                    <a:bodyPr/>
                    <a:lstStyle/>
                    <a:p>
                      <a:pPr algn="ctr"/>
                      <a:r>
                        <a:rPr lang="cs-CZ" sz="1100"/>
                        <a:t>236 775 (32.9%)</a:t>
                      </a:r>
                    </a:p>
                  </a:txBody>
                  <a:tcPr marL="32512" marR="32512" marT="16256" marB="16256" anchor="ctr">
                    <a:lnL>
                      <a:noFill/>
                    </a:lnL>
                    <a:lnR>
                      <a:noFill/>
                    </a:lnR>
                    <a:lnT>
                      <a:noFill/>
                    </a:lnT>
                    <a:lnB>
                      <a:noFill/>
                    </a:lnB>
                  </a:tcPr>
                </a:tc>
                <a:tc>
                  <a:txBody>
                    <a:bodyPr/>
                    <a:lstStyle/>
                    <a:p>
                      <a:pPr algn="ctr"/>
                      <a:r>
                        <a:rPr lang="cs-CZ" sz="1100"/>
                        <a:t>11 935 (1.7%)</a:t>
                      </a:r>
                    </a:p>
                  </a:txBody>
                  <a:tcPr marL="32512" marR="32512" marT="16256" marB="16256" anchor="ctr">
                    <a:lnL>
                      <a:noFill/>
                    </a:lnL>
                    <a:lnR>
                      <a:noFill/>
                    </a:lnR>
                    <a:lnT>
                      <a:noFill/>
                    </a:lnT>
                    <a:lnB>
                      <a:noFill/>
                    </a:lnB>
                  </a:tcPr>
                </a:tc>
                <a:tc>
                  <a:txBody>
                    <a:bodyPr/>
                    <a:lstStyle/>
                    <a:p>
                      <a:pPr algn="ctr"/>
                      <a:r>
                        <a:rPr lang="cs-CZ" sz="1100"/>
                        <a:t>Fredericton</a:t>
                      </a:r>
                    </a:p>
                  </a:txBody>
                  <a:tcPr marL="32512" marR="32512" marT="16256" marB="16256" anchor="ctr">
                    <a:lnL>
                      <a:noFill/>
                    </a:lnL>
                    <a:lnR>
                      <a:noFill/>
                    </a:lnR>
                    <a:lnT>
                      <a:noFill/>
                    </a:lnT>
                    <a:lnB>
                      <a:noFill/>
                    </a:lnB>
                  </a:tcPr>
                </a:tc>
                <a:extLst>
                  <a:ext uri="{0D108BD9-81ED-4DB2-BD59-A6C34878D82A}">
                    <a16:rowId xmlns:a16="http://schemas.microsoft.com/office/drawing/2014/main" val="10008"/>
                  </a:ext>
                </a:extLst>
              </a:tr>
              <a:tr h="641377">
                <a:tc>
                  <a:txBody>
                    <a:bodyPr/>
                    <a:lstStyle/>
                    <a:p>
                      <a:pPr algn="ctr"/>
                      <a:r>
                        <a:rPr lang="cs-CZ" sz="1100">
                          <a:hlinkClick r:id="rId21" action="ppaction://hlinkfile"/>
                        </a:rPr>
                        <a:t>Newfoundland a Labrador</a:t>
                      </a:r>
                      <a:endParaRPr lang="cs-CZ" sz="1100"/>
                    </a:p>
                  </a:txBody>
                  <a:tcPr marL="32512" marR="32512" marT="16256" marB="16256" anchor="ctr">
                    <a:lnL>
                      <a:noFill/>
                    </a:lnL>
                    <a:lnR>
                      <a:noFill/>
                    </a:lnR>
                    <a:lnT>
                      <a:noFill/>
                    </a:lnT>
                    <a:lnB>
                      <a:noFill/>
                    </a:lnB>
                  </a:tcPr>
                </a:tc>
                <a:tc>
                  <a:txBody>
                    <a:bodyPr/>
                    <a:lstStyle/>
                    <a:p>
                      <a:pPr algn="ctr"/>
                      <a:r>
                        <a:rPr lang="cs-CZ" sz="1100"/>
                        <a:t>508 075</a:t>
                      </a:r>
                    </a:p>
                  </a:txBody>
                  <a:tcPr marL="32512" marR="32512" marT="16256" marB="16256" anchor="ctr">
                    <a:lnL>
                      <a:noFill/>
                    </a:lnL>
                    <a:lnR>
                      <a:noFill/>
                    </a:lnR>
                    <a:lnT>
                      <a:noFill/>
                    </a:lnT>
                    <a:lnB>
                      <a:noFill/>
                    </a:lnB>
                  </a:tcPr>
                </a:tc>
                <a:tc>
                  <a:txBody>
                    <a:bodyPr/>
                    <a:lstStyle/>
                    <a:p>
                      <a:pPr algn="ctr"/>
                      <a:r>
                        <a:rPr lang="cs-CZ" sz="1100" dirty="0"/>
                        <a:t>500 065 (98.4%)</a:t>
                      </a:r>
                    </a:p>
                  </a:txBody>
                  <a:tcPr marL="32512" marR="32512" marT="16256" marB="16256" anchor="ctr">
                    <a:lnL>
                      <a:noFill/>
                    </a:lnL>
                    <a:lnR>
                      <a:noFill/>
                    </a:lnR>
                    <a:lnT>
                      <a:noFill/>
                    </a:lnT>
                    <a:lnB>
                      <a:noFill/>
                    </a:lnB>
                  </a:tcPr>
                </a:tc>
                <a:tc>
                  <a:txBody>
                    <a:bodyPr/>
                    <a:lstStyle/>
                    <a:p>
                      <a:pPr algn="ctr"/>
                      <a:r>
                        <a:rPr lang="cs-CZ" sz="1100"/>
                        <a:t>2 180 (0.4%)</a:t>
                      </a:r>
                    </a:p>
                  </a:txBody>
                  <a:tcPr marL="32512" marR="32512" marT="16256" marB="16256" anchor="ctr">
                    <a:lnL>
                      <a:noFill/>
                    </a:lnL>
                    <a:lnR>
                      <a:noFill/>
                    </a:lnR>
                    <a:lnT>
                      <a:noFill/>
                    </a:lnT>
                    <a:lnB>
                      <a:noFill/>
                    </a:lnB>
                  </a:tcPr>
                </a:tc>
                <a:tc>
                  <a:txBody>
                    <a:bodyPr/>
                    <a:lstStyle/>
                    <a:p>
                      <a:pPr algn="ctr"/>
                      <a:r>
                        <a:rPr lang="cs-CZ" sz="1100"/>
                        <a:t>5 495 (1.1%)</a:t>
                      </a:r>
                    </a:p>
                  </a:txBody>
                  <a:tcPr marL="32512" marR="32512" marT="16256" marB="16256" anchor="ctr">
                    <a:lnL>
                      <a:noFill/>
                    </a:lnL>
                    <a:lnR>
                      <a:noFill/>
                    </a:lnR>
                    <a:lnT>
                      <a:noFill/>
                    </a:lnT>
                    <a:lnB>
                      <a:noFill/>
                    </a:lnB>
                  </a:tcPr>
                </a:tc>
                <a:tc>
                  <a:txBody>
                    <a:bodyPr/>
                    <a:lstStyle/>
                    <a:p>
                      <a:pPr algn="ctr"/>
                      <a:r>
                        <a:rPr lang="cs-CZ" sz="1100"/>
                        <a:t>St. John's</a:t>
                      </a:r>
                    </a:p>
                  </a:txBody>
                  <a:tcPr marL="32512" marR="32512" marT="16256" marB="16256" anchor="ctr">
                    <a:lnL>
                      <a:noFill/>
                    </a:lnL>
                    <a:lnR>
                      <a:noFill/>
                    </a:lnR>
                    <a:lnT>
                      <a:noFill/>
                    </a:lnT>
                    <a:lnB>
                      <a:noFill/>
                    </a:lnB>
                  </a:tcPr>
                </a:tc>
                <a:extLst>
                  <a:ext uri="{0D108BD9-81ED-4DB2-BD59-A6C34878D82A}">
                    <a16:rowId xmlns:a16="http://schemas.microsoft.com/office/drawing/2014/main" val="10009"/>
                  </a:ext>
                </a:extLst>
              </a:tr>
              <a:tr h="559228">
                <a:tc>
                  <a:txBody>
                    <a:bodyPr/>
                    <a:lstStyle/>
                    <a:p>
                      <a:pPr algn="ctr"/>
                      <a:r>
                        <a:rPr lang="cs-CZ" sz="1100">
                          <a:hlinkClick r:id="rId22" action="ppaction://hlinkfile"/>
                        </a:rPr>
                        <a:t>Ostrov prince Edwarda</a:t>
                      </a:r>
                      <a:endParaRPr lang="cs-CZ" sz="1100"/>
                    </a:p>
                  </a:txBody>
                  <a:tcPr marL="32512" marR="32512" marT="16256" marB="16256" anchor="ctr">
                    <a:lnL>
                      <a:noFill/>
                    </a:lnL>
                    <a:lnR>
                      <a:noFill/>
                    </a:lnR>
                    <a:lnT>
                      <a:noFill/>
                    </a:lnT>
                    <a:lnB>
                      <a:noFill/>
                    </a:lnB>
                  </a:tcPr>
                </a:tc>
                <a:tc>
                  <a:txBody>
                    <a:bodyPr/>
                    <a:lstStyle/>
                    <a:p>
                      <a:pPr algn="ctr"/>
                      <a:r>
                        <a:rPr lang="cs-CZ" sz="1100"/>
                        <a:t>133 385</a:t>
                      </a:r>
                    </a:p>
                  </a:txBody>
                  <a:tcPr marL="32512" marR="32512" marT="16256" marB="16256" anchor="ctr">
                    <a:lnL>
                      <a:noFill/>
                    </a:lnL>
                    <a:lnR>
                      <a:noFill/>
                    </a:lnR>
                    <a:lnT>
                      <a:noFill/>
                    </a:lnT>
                    <a:lnB>
                      <a:noFill/>
                    </a:lnB>
                  </a:tcPr>
                </a:tc>
                <a:tc>
                  <a:txBody>
                    <a:bodyPr/>
                    <a:lstStyle/>
                    <a:p>
                      <a:pPr algn="ctr"/>
                      <a:r>
                        <a:rPr lang="cs-CZ" sz="1100"/>
                        <a:t>125 215 (93.9%)</a:t>
                      </a:r>
                    </a:p>
                  </a:txBody>
                  <a:tcPr marL="32512" marR="32512" marT="16256" marB="16256" anchor="ctr">
                    <a:lnL>
                      <a:noFill/>
                    </a:lnL>
                    <a:lnR>
                      <a:noFill/>
                    </a:lnR>
                    <a:lnT>
                      <a:noFill/>
                    </a:lnT>
                    <a:lnB>
                      <a:noFill/>
                    </a:lnB>
                  </a:tcPr>
                </a:tc>
                <a:tc>
                  <a:txBody>
                    <a:bodyPr/>
                    <a:lstStyle/>
                    <a:p>
                      <a:pPr algn="ctr"/>
                      <a:r>
                        <a:rPr lang="cs-CZ" sz="1100"/>
                        <a:t>5 670 (4.3%)</a:t>
                      </a:r>
                    </a:p>
                  </a:txBody>
                  <a:tcPr marL="32512" marR="32512" marT="16256" marB="16256" anchor="ctr">
                    <a:lnL>
                      <a:noFill/>
                    </a:lnL>
                    <a:lnR>
                      <a:noFill/>
                    </a:lnR>
                    <a:lnT>
                      <a:noFill/>
                    </a:lnT>
                    <a:lnB>
                      <a:noFill/>
                    </a:lnB>
                  </a:tcPr>
                </a:tc>
                <a:tc>
                  <a:txBody>
                    <a:bodyPr/>
                    <a:lstStyle/>
                    <a:p>
                      <a:pPr algn="ctr"/>
                      <a:r>
                        <a:rPr lang="cs-CZ" sz="1100"/>
                        <a:t>2 065 (1.5%)</a:t>
                      </a:r>
                    </a:p>
                  </a:txBody>
                  <a:tcPr marL="32512" marR="32512" marT="16256" marB="16256" anchor="ctr">
                    <a:lnL>
                      <a:noFill/>
                    </a:lnL>
                    <a:lnR>
                      <a:noFill/>
                    </a:lnR>
                    <a:lnT>
                      <a:noFill/>
                    </a:lnT>
                    <a:lnB>
                      <a:noFill/>
                    </a:lnB>
                  </a:tcPr>
                </a:tc>
                <a:tc>
                  <a:txBody>
                    <a:bodyPr/>
                    <a:lstStyle/>
                    <a:p>
                      <a:pPr algn="ctr"/>
                      <a:r>
                        <a:rPr lang="cs-CZ" sz="1100"/>
                        <a:t>Charlottetown</a:t>
                      </a:r>
                    </a:p>
                  </a:txBody>
                  <a:tcPr marL="32512" marR="32512" marT="16256" marB="16256" anchor="ctr">
                    <a:lnL>
                      <a:noFill/>
                    </a:lnL>
                    <a:lnR>
                      <a:noFill/>
                    </a:lnR>
                    <a:lnT>
                      <a:noFill/>
                    </a:lnT>
                    <a:lnB>
                      <a:noFill/>
                    </a:lnB>
                  </a:tcPr>
                </a:tc>
                <a:extLst>
                  <a:ext uri="{0D108BD9-81ED-4DB2-BD59-A6C34878D82A}">
                    <a16:rowId xmlns:a16="http://schemas.microsoft.com/office/drawing/2014/main" val="10010"/>
                  </a:ext>
                </a:extLst>
              </a:tr>
              <a:tr h="559228">
                <a:tc>
                  <a:txBody>
                    <a:bodyPr/>
                    <a:lstStyle/>
                    <a:p>
                      <a:pPr algn="ctr"/>
                      <a:r>
                        <a:rPr lang="cs-CZ" sz="1100">
                          <a:hlinkClick r:id="rId23" action="ppaction://hlinkfile"/>
                        </a:rPr>
                        <a:t>Severozápadní teritoria</a:t>
                      </a:r>
                      <a:endParaRPr lang="cs-CZ" sz="1100"/>
                    </a:p>
                  </a:txBody>
                  <a:tcPr marL="32512" marR="32512" marT="16256" marB="16256" anchor="ctr">
                    <a:lnL>
                      <a:noFill/>
                    </a:lnL>
                    <a:lnR>
                      <a:noFill/>
                    </a:lnR>
                    <a:lnT>
                      <a:noFill/>
                    </a:lnT>
                    <a:lnB>
                      <a:noFill/>
                    </a:lnB>
                  </a:tcPr>
                </a:tc>
                <a:tc>
                  <a:txBody>
                    <a:bodyPr/>
                    <a:lstStyle/>
                    <a:p>
                      <a:pPr algn="ctr"/>
                      <a:r>
                        <a:rPr lang="cs-CZ" sz="1100"/>
                        <a:t>37 105</a:t>
                      </a:r>
                    </a:p>
                  </a:txBody>
                  <a:tcPr marL="32512" marR="32512" marT="16256" marB="16256" anchor="ctr">
                    <a:lnL>
                      <a:noFill/>
                    </a:lnL>
                    <a:lnR>
                      <a:noFill/>
                    </a:lnR>
                    <a:lnT>
                      <a:noFill/>
                    </a:lnT>
                    <a:lnB>
                      <a:noFill/>
                    </a:lnB>
                  </a:tcPr>
                </a:tc>
                <a:tc>
                  <a:txBody>
                    <a:bodyPr/>
                    <a:lstStyle/>
                    <a:p>
                      <a:pPr algn="ctr"/>
                      <a:r>
                        <a:rPr lang="cs-CZ" sz="1100"/>
                        <a:t>28 985 (78.1%)</a:t>
                      </a:r>
                    </a:p>
                  </a:txBody>
                  <a:tcPr marL="32512" marR="32512" marT="16256" marB="16256" anchor="ctr">
                    <a:lnL>
                      <a:noFill/>
                    </a:lnL>
                    <a:lnR>
                      <a:noFill/>
                    </a:lnR>
                    <a:lnT>
                      <a:noFill/>
                    </a:lnT>
                    <a:lnB>
                      <a:noFill/>
                    </a:lnB>
                  </a:tcPr>
                </a:tc>
                <a:tc>
                  <a:txBody>
                    <a:bodyPr/>
                    <a:lstStyle/>
                    <a:p>
                      <a:pPr algn="ctr"/>
                      <a:r>
                        <a:rPr lang="cs-CZ" sz="1100"/>
                        <a:t>965 (2.6%)</a:t>
                      </a:r>
                    </a:p>
                  </a:txBody>
                  <a:tcPr marL="32512" marR="32512" marT="16256" marB="16256" anchor="ctr">
                    <a:lnL>
                      <a:noFill/>
                    </a:lnL>
                    <a:lnR>
                      <a:noFill/>
                    </a:lnR>
                    <a:lnT>
                      <a:noFill/>
                    </a:lnT>
                    <a:lnB>
                      <a:noFill/>
                    </a:lnB>
                  </a:tcPr>
                </a:tc>
                <a:tc>
                  <a:txBody>
                    <a:bodyPr/>
                    <a:lstStyle/>
                    <a:p>
                      <a:pPr algn="ctr"/>
                      <a:r>
                        <a:rPr lang="cs-CZ" sz="1100"/>
                        <a:t>7 065 (19.0%)</a:t>
                      </a:r>
                    </a:p>
                  </a:txBody>
                  <a:tcPr marL="32512" marR="32512" marT="16256" marB="16256" anchor="ctr">
                    <a:lnL>
                      <a:noFill/>
                    </a:lnL>
                    <a:lnR>
                      <a:noFill/>
                    </a:lnR>
                    <a:lnT>
                      <a:noFill/>
                    </a:lnT>
                    <a:lnB>
                      <a:noFill/>
                    </a:lnB>
                  </a:tcPr>
                </a:tc>
                <a:tc>
                  <a:txBody>
                    <a:bodyPr/>
                    <a:lstStyle/>
                    <a:p>
                      <a:pPr algn="ctr"/>
                      <a:r>
                        <a:rPr lang="cs-CZ" sz="1100"/>
                        <a:t>Yelowknife</a:t>
                      </a:r>
                    </a:p>
                  </a:txBody>
                  <a:tcPr marL="32512" marR="32512" marT="16256" marB="16256" anchor="ctr">
                    <a:lnL>
                      <a:noFill/>
                    </a:lnL>
                    <a:lnR>
                      <a:noFill/>
                    </a:lnR>
                    <a:lnT>
                      <a:noFill/>
                    </a:lnT>
                    <a:lnB>
                      <a:noFill/>
                    </a:lnB>
                  </a:tcPr>
                </a:tc>
                <a:extLst>
                  <a:ext uri="{0D108BD9-81ED-4DB2-BD59-A6C34878D82A}">
                    <a16:rowId xmlns:a16="http://schemas.microsoft.com/office/drawing/2014/main" val="10011"/>
                  </a:ext>
                </a:extLst>
              </a:tr>
              <a:tr h="384138">
                <a:tc>
                  <a:txBody>
                    <a:bodyPr/>
                    <a:lstStyle/>
                    <a:p>
                      <a:pPr algn="ctr"/>
                      <a:r>
                        <a:rPr lang="cs-CZ" sz="1100">
                          <a:hlinkClick r:id="rId24" action="ppaction://hlinkfile"/>
                        </a:rPr>
                        <a:t>Yukon</a:t>
                      </a:r>
                      <a:endParaRPr lang="cs-CZ" sz="1100"/>
                    </a:p>
                  </a:txBody>
                  <a:tcPr marL="32512" marR="32512" marT="16256" marB="16256" anchor="ctr">
                    <a:lnL>
                      <a:noFill/>
                    </a:lnL>
                    <a:lnR>
                      <a:noFill/>
                    </a:lnR>
                    <a:lnT>
                      <a:noFill/>
                    </a:lnT>
                    <a:lnB>
                      <a:noFill/>
                    </a:lnB>
                  </a:tcPr>
                </a:tc>
                <a:tc>
                  <a:txBody>
                    <a:bodyPr/>
                    <a:lstStyle/>
                    <a:p>
                      <a:pPr algn="ctr"/>
                      <a:r>
                        <a:rPr lang="cs-CZ" sz="1100"/>
                        <a:t>28 525</a:t>
                      </a:r>
                    </a:p>
                  </a:txBody>
                  <a:tcPr marL="32512" marR="32512" marT="16256" marB="16256" anchor="ctr">
                    <a:lnL>
                      <a:noFill/>
                    </a:lnL>
                    <a:lnR>
                      <a:noFill/>
                    </a:lnR>
                    <a:lnT>
                      <a:noFill/>
                    </a:lnT>
                    <a:lnB>
                      <a:noFill/>
                    </a:lnB>
                  </a:tcPr>
                </a:tc>
                <a:tc>
                  <a:txBody>
                    <a:bodyPr/>
                    <a:lstStyle/>
                    <a:p>
                      <a:pPr algn="ctr"/>
                      <a:r>
                        <a:rPr lang="cs-CZ" sz="1100"/>
                        <a:t>24 840 (87.1%)</a:t>
                      </a:r>
                    </a:p>
                  </a:txBody>
                  <a:tcPr marL="32512" marR="32512" marT="16256" marB="16256" anchor="ctr">
                    <a:lnL>
                      <a:noFill/>
                    </a:lnL>
                    <a:lnR>
                      <a:noFill/>
                    </a:lnR>
                    <a:lnT>
                      <a:noFill/>
                    </a:lnT>
                    <a:lnB>
                      <a:noFill/>
                    </a:lnB>
                  </a:tcPr>
                </a:tc>
                <a:tc>
                  <a:txBody>
                    <a:bodyPr/>
                    <a:lstStyle/>
                    <a:p>
                      <a:pPr algn="ctr"/>
                      <a:r>
                        <a:rPr lang="cs-CZ" sz="1100"/>
                        <a:t>890 (3.1%)</a:t>
                      </a:r>
                    </a:p>
                  </a:txBody>
                  <a:tcPr marL="32512" marR="32512" marT="16256" marB="16256" anchor="ctr">
                    <a:lnL>
                      <a:noFill/>
                    </a:lnL>
                    <a:lnR>
                      <a:noFill/>
                    </a:lnR>
                    <a:lnT>
                      <a:noFill/>
                    </a:lnT>
                    <a:lnB>
                      <a:noFill/>
                    </a:lnB>
                  </a:tcPr>
                </a:tc>
                <a:tc>
                  <a:txBody>
                    <a:bodyPr/>
                    <a:lstStyle/>
                    <a:p>
                      <a:pPr algn="ctr"/>
                      <a:r>
                        <a:rPr lang="cs-CZ" sz="1100"/>
                        <a:t>2 700 (9.5%)</a:t>
                      </a:r>
                    </a:p>
                  </a:txBody>
                  <a:tcPr marL="32512" marR="32512" marT="16256" marB="16256" anchor="ctr">
                    <a:lnL>
                      <a:noFill/>
                    </a:lnL>
                    <a:lnR>
                      <a:noFill/>
                    </a:lnR>
                    <a:lnT>
                      <a:noFill/>
                    </a:lnT>
                    <a:lnB>
                      <a:noFill/>
                    </a:lnB>
                  </a:tcPr>
                </a:tc>
                <a:tc>
                  <a:txBody>
                    <a:bodyPr/>
                    <a:lstStyle/>
                    <a:p>
                      <a:pPr algn="ctr"/>
                      <a:r>
                        <a:rPr lang="cs-CZ" sz="1100"/>
                        <a:t>Whitehorse</a:t>
                      </a:r>
                    </a:p>
                  </a:txBody>
                  <a:tcPr marL="32512" marR="32512" marT="16256" marB="16256" anchor="ctr">
                    <a:lnL>
                      <a:noFill/>
                    </a:lnL>
                    <a:lnR>
                      <a:noFill/>
                    </a:lnR>
                    <a:lnT>
                      <a:noFill/>
                    </a:lnT>
                    <a:lnB>
                      <a:noFill/>
                    </a:lnB>
                  </a:tcPr>
                </a:tc>
                <a:extLst>
                  <a:ext uri="{0D108BD9-81ED-4DB2-BD59-A6C34878D82A}">
                    <a16:rowId xmlns:a16="http://schemas.microsoft.com/office/drawing/2014/main" val="10012"/>
                  </a:ext>
                </a:extLst>
              </a:tr>
              <a:tr h="384138">
                <a:tc>
                  <a:txBody>
                    <a:bodyPr/>
                    <a:lstStyle/>
                    <a:p>
                      <a:pPr algn="ctr"/>
                      <a:r>
                        <a:rPr lang="cs-CZ" sz="1100">
                          <a:hlinkClick r:id="rId25" action="ppaction://hlinkfile"/>
                        </a:rPr>
                        <a:t>Nunavut</a:t>
                      </a:r>
                      <a:endParaRPr lang="cs-CZ" sz="1100"/>
                    </a:p>
                  </a:txBody>
                  <a:tcPr marL="32512" marR="32512" marT="16256" marB="16256" anchor="ctr">
                    <a:lnL>
                      <a:noFill/>
                    </a:lnL>
                    <a:lnR>
                      <a:noFill/>
                    </a:lnR>
                    <a:lnT>
                      <a:noFill/>
                    </a:lnT>
                    <a:lnB>
                      <a:noFill/>
                    </a:lnB>
                  </a:tcPr>
                </a:tc>
                <a:tc>
                  <a:txBody>
                    <a:bodyPr/>
                    <a:lstStyle/>
                    <a:p>
                      <a:pPr algn="ctr"/>
                      <a:r>
                        <a:rPr lang="cs-CZ" sz="1100"/>
                        <a:t>26 665</a:t>
                      </a:r>
                    </a:p>
                  </a:txBody>
                  <a:tcPr marL="32512" marR="32512" marT="16256" marB="16256" anchor="ctr">
                    <a:lnL>
                      <a:noFill/>
                    </a:lnL>
                    <a:lnR>
                      <a:noFill/>
                    </a:lnR>
                    <a:lnT>
                      <a:noFill/>
                    </a:lnT>
                    <a:lnB>
                      <a:noFill/>
                    </a:lnB>
                  </a:tcPr>
                </a:tc>
                <a:tc>
                  <a:txBody>
                    <a:bodyPr/>
                    <a:lstStyle/>
                    <a:p>
                      <a:pPr algn="ctr"/>
                      <a:r>
                        <a:rPr lang="cs-CZ" sz="1100"/>
                        <a:t>7 370 (27.6%)</a:t>
                      </a:r>
                    </a:p>
                  </a:txBody>
                  <a:tcPr marL="32512" marR="32512" marT="16256" marB="16256" anchor="ctr">
                    <a:lnL>
                      <a:noFill/>
                    </a:lnL>
                    <a:lnR>
                      <a:noFill/>
                    </a:lnR>
                    <a:lnT>
                      <a:noFill/>
                    </a:lnT>
                    <a:lnB>
                      <a:noFill/>
                    </a:lnB>
                  </a:tcPr>
                </a:tc>
                <a:tc>
                  <a:txBody>
                    <a:bodyPr/>
                    <a:lstStyle/>
                    <a:p>
                      <a:pPr algn="ctr"/>
                      <a:r>
                        <a:rPr lang="cs-CZ" sz="1100" dirty="0"/>
                        <a:t>400 (1.5%)</a:t>
                      </a:r>
                    </a:p>
                  </a:txBody>
                  <a:tcPr marL="32512" marR="32512" marT="16256" marB="16256" anchor="ctr">
                    <a:lnL>
                      <a:noFill/>
                    </a:lnL>
                    <a:lnR>
                      <a:noFill/>
                    </a:lnR>
                    <a:lnT>
                      <a:noFill/>
                    </a:lnT>
                    <a:lnB>
                      <a:noFill/>
                    </a:lnB>
                  </a:tcPr>
                </a:tc>
                <a:tc>
                  <a:txBody>
                    <a:bodyPr/>
                    <a:lstStyle/>
                    <a:p>
                      <a:pPr algn="ctr"/>
                      <a:r>
                        <a:rPr lang="cs-CZ" sz="1100"/>
                        <a:t>18 875 (70.8%)</a:t>
                      </a:r>
                    </a:p>
                  </a:txBody>
                  <a:tcPr marL="32512" marR="32512" marT="16256" marB="16256" anchor="ctr">
                    <a:lnL>
                      <a:noFill/>
                    </a:lnL>
                    <a:lnR>
                      <a:noFill/>
                    </a:lnR>
                    <a:lnT>
                      <a:noFill/>
                    </a:lnT>
                    <a:lnB>
                      <a:noFill/>
                    </a:lnB>
                  </a:tcPr>
                </a:tc>
                <a:tc>
                  <a:txBody>
                    <a:bodyPr/>
                    <a:lstStyle/>
                    <a:p>
                      <a:pPr algn="ctr"/>
                      <a:r>
                        <a:rPr lang="cs-CZ" sz="1100" dirty="0" err="1"/>
                        <a:t>Iqaluit</a:t>
                      </a:r>
                      <a:endParaRPr lang="cs-CZ" sz="1100" dirty="0"/>
                    </a:p>
                  </a:txBody>
                  <a:tcPr marL="32512" marR="32512" marT="16256" marB="16256" anchor="ctr">
                    <a:lnL>
                      <a:noFill/>
                    </a:lnL>
                    <a:lnR>
                      <a:noFill/>
                    </a:lnR>
                    <a:lnT>
                      <a:noFill/>
                    </a:lnT>
                    <a:lnB>
                      <a:noFill/>
                    </a:lnB>
                  </a:tcPr>
                </a:tc>
                <a:extLst>
                  <a:ext uri="{0D108BD9-81ED-4DB2-BD59-A6C34878D82A}">
                    <a16:rowId xmlns:a16="http://schemas.microsoft.com/office/drawing/2014/main" val="10013"/>
                  </a:ext>
                </a:extLst>
              </a:tr>
            </a:tbl>
          </a:graphicData>
        </a:graphic>
      </p:graphicFrame>
      <p:sp>
        <p:nvSpPr>
          <p:cNvPr id="22529" name="Rectangle 1"/>
          <p:cNvSpPr>
            <a:spLocks noChangeArrowheads="1"/>
          </p:cNvSpPr>
          <p:nvPr/>
        </p:nvSpPr>
        <p:spPr bwMode="auto">
          <a:xfrm>
            <a:off x="6156176" y="0"/>
            <a:ext cx="2125903" cy="2923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300" b="1" i="0" u="none" strike="noStrike" cap="none" normalizeH="0" baseline="0" dirty="0" smtClean="0">
                <a:ln>
                  <a:noFill/>
                </a:ln>
                <a:solidFill>
                  <a:schemeClr val="tx1"/>
                </a:solidFill>
                <a:effectLst/>
                <a:latin typeface="Arial" pitchFamily="34" charset="0"/>
              </a:rPr>
              <a:t>Podíl mateřských jazyků</a:t>
            </a:r>
            <a:endParaRPr kumimoji="0" lang="cs-CZ"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977701"/>
            <a:ext cx="6516216" cy="40780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smtClean="0">
                <a:ln>
                  <a:noFill/>
                </a:ln>
                <a:solidFill>
                  <a:schemeClr val="tx1"/>
                </a:solidFill>
                <a:effectLst/>
                <a:latin typeface="Arial" pitchFamily="34" charset="0"/>
              </a:rPr>
              <a:t>Kultura</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rgbClr val="666699"/>
                </a:solidFill>
                <a:effectLst/>
                <a:latin typeface="Arial" pitchFamily="34" charset="0"/>
                <a:hlinkClick r:id="rId2"/>
              </a:rPr>
              <a:t>  </a:t>
            </a:r>
            <a:r>
              <a:rPr kumimoji="0" lang="cs-CZ" sz="21900" b="0" i="0" u="none" strike="noStrike" cap="none" normalizeH="0" baseline="0" dirty="0" smtClean="0">
                <a:ln>
                  <a:noFill/>
                </a:ln>
                <a:solidFill>
                  <a:schemeClr val="tx1"/>
                </a:solidFill>
                <a:effectLst/>
                <a:latin typeface="Arial" pitchFamily="34" charset="0"/>
              </a:rPr>
              <a:t> </a:t>
            </a:r>
            <a:endParaRPr kumimoji="0" lang="cs-CZ" sz="1800" b="1" i="0" u="none" strike="noStrike" cap="none" normalizeH="0" baseline="0" dirty="0" smtClean="0">
              <a:ln>
                <a:noFill/>
              </a:ln>
              <a:solidFill>
                <a:srgbClr val="666699"/>
              </a:solidFill>
              <a:effectLst/>
              <a:latin typeface="Arial" pitchFamily="34" charset="0"/>
              <a:hlinkClick r:id="rId2" tooltip="Zvětš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1" i="0" u="none" strike="noStrike" cap="none" normalizeH="0" baseline="0" dirty="0" smtClean="0">
                <a:ln>
                  <a:noFill/>
                </a:ln>
                <a:solidFill>
                  <a:srgbClr val="666699"/>
                </a:solidFill>
                <a:effectLst/>
                <a:latin typeface="Arial" pitchFamily="34" charset="0"/>
                <a:hlinkClick r:id="rId2" tooltip="Zvětšit"/>
              </a:rPr>
              <a:t>  </a:t>
            </a:r>
            <a:endParaRPr kumimoji="0" lang="cs-CZ"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600" b="1" i="0" u="none" strike="noStrike" cap="none" normalizeH="0" baseline="0" dirty="0" smtClean="0">
                <a:ln>
                  <a:noFill/>
                </a:ln>
                <a:solidFill>
                  <a:srgbClr val="666699"/>
                </a:solidFill>
                <a:effectLst/>
                <a:latin typeface="Arial" pitchFamily="34" charset="0"/>
              </a:rPr>
              <a:t>.</a:t>
            </a:r>
          </a:p>
        </p:txBody>
      </p:sp>
      <p:pic>
        <p:nvPicPr>
          <p:cNvPr id="21507" name="Picture 3" descr="http://bits.wikimedia.org/skins-1.17/common/images/magnify-clip.png">
            <a:hlinkClick r:id="rId2" tooltip="Zvětšit"/>
          </p:cNvPr>
          <p:cNvPicPr>
            <a:picLocks noChangeAspect="1" noChangeArrowheads="1"/>
          </p:cNvPicPr>
          <p:nvPr/>
        </p:nvPicPr>
        <p:blipFill>
          <a:blip r:embed="rId3" cstate="print"/>
          <a:srcRect/>
          <a:stretch>
            <a:fillRect/>
          </a:stretch>
        </p:blipFill>
        <p:spPr bwMode="auto">
          <a:xfrm>
            <a:off x="155575" y="1744663"/>
            <a:ext cx="142875" cy="104775"/>
          </a:xfrm>
          <a:prstGeom prst="rect">
            <a:avLst/>
          </a:prstGeom>
          <a:noFill/>
        </p:spPr>
      </p:pic>
      <p:sp>
        <p:nvSpPr>
          <p:cNvPr id="21508" name="Rectangle 4"/>
          <p:cNvSpPr>
            <a:spLocks noChangeArrowheads="1"/>
          </p:cNvSpPr>
          <p:nvPr/>
        </p:nvSpPr>
        <p:spPr bwMode="auto">
          <a:xfrm>
            <a:off x="0" y="4741114"/>
            <a:ext cx="91440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smtClean="0">
                <a:ln>
                  <a:noFill/>
                </a:ln>
                <a:solidFill>
                  <a:schemeClr val="tx1"/>
                </a:solidFill>
                <a:effectLst/>
                <a:latin typeface="Arial" pitchFamily="34" charset="0"/>
              </a:rPr>
              <a:t>Kultura</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1" i="0" u="none" strike="noStrike" cap="none" normalizeH="0" baseline="0" dirty="0" smtClean="0">
                <a:ln>
                  <a:noFill/>
                </a:ln>
                <a:solidFill>
                  <a:srgbClr val="666699"/>
                </a:solidFill>
                <a:effectLst/>
                <a:latin typeface="Arial" pitchFamily="34" charset="0"/>
                <a:hlinkClick r:id="rId2" tooltip="Zvětšit"/>
              </a:rPr>
              <a:t>  </a:t>
            </a:r>
            <a:endParaRPr kumimoji="0" lang="cs-CZ"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400" b="1" i="0" u="none" strike="noStrike" cap="none" normalizeH="0" baseline="0" dirty="0" smtClean="0">
                <a:ln>
                  <a:noFill/>
                </a:ln>
                <a:effectLst/>
                <a:latin typeface="Arial" pitchFamily="34" charset="0"/>
              </a:rPr>
              <a:t>Eskymácký hrdelní zpěv.</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400" b="1" i="0" u="none" strike="noStrike" cap="none" normalizeH="0" baseline="0" dirty="0" smtClean="0">
                <a:ln>
                  <a:noFill/>
                </a:ln>
                <a:effectLst/>
                <a:latin typeface="Arial" pitchFamily="34" charset="0"/>
              </a:rPr>
              <a:t>Kanadská kultura představuje velmi nesourodou směs různých tradic a kultur. Přetrvávají v ní zbytky tradice původních obyvatel (</a:t>
            </a:r>
            <a:r>
              <a:rPr kumimoji="0" lang="cs-CZ" sz="1400" b="1" i="0" u="none" strike="noStrike" cap="none" normalizeH="0" baseline="0" dirty="0" smtClean="0">
                <a:ln>
                  <a:noFill/>
                </a:ln>
                <a:effectLst/>
                <a:latin typeface="Arial" pitchFamily="34" charset="0"/>
                <a:hlinkClick r:id="rId4" tooltip="Indián"/>
              </a:rPr>
              <a:t>Indiánů</a:t>
            </a:r>
            <a:r>
              <a:rPr kumimoji="0" lang="cs-CZ" sz="1400" b="0" i="0" u="none" strike="noStrike" cap="none" normalizeH="0" baseline="0" dirty="0" smtClean="0">
                <a:ln>
                  <a:noFill/>
                </a:ln>
                <a:effectLst/>
                <a:latin typeface="Arial" pitchFamily="34" charset="0"/>
              </a:rPr>
              <a:t> a </a:t>
            </a:r>
            <a:r>
              <a:rPr kumimoji="0" lang="cs-CZ" sz="1400" b="1" i="0" u="none" strike="noStrike" cap="none" normalizeH="0" baseline="0" dirty="0" smtClean="0">
                <a:ln>
                  <a:noFill/>
                </a:ln>
                <a:effectLst/>
                <a:latin typeface="Arial" pitchFamily="34" charset="0"/>
                <a:hlinkClick r:id="rId5" tooltip="Eskymáci"/>
              </a:rPr>
              <a:t>Eskymáků</a:t>
            </a:r>
            <a:r>
              <a:rPr kumimoji="0" lang="cs-CZ" sz="1400" b="1" i="0" u="none" strike="noStrike" cap="none" normalizeH="0" baseline="0" dirty="0" smtClean="0">
                <a:ln>
                  <a:noFill/>
                </a:ln>
                <a:effectLst/>
                <a:latin typeface="Arial" pitchFamily="34" charset="0"/>
              </a:rPr>
              <a:t>), tradice </a:t>
            </a:r>
            <a:r>
              <a:rPr kumimoji="0" lang="cs-CZ" sz="1400" b="1" i="0" u="none" strike="noStrike" cap="none" normalizeH="0" baseline="0" dirty="0" smtClean="0">
                <a:ln>
                  <a:noFill/>
                </a:ln>
                <a:effectLst/>
                <a:latin typeface="Arial" pitchFamily="34" charset="0"/>
                <a:hlinkClick r:id="rId6" tooltip="Přistěhovalec"/>
              </a:rPr>
              <a:t>přistěhovalců</a:t>
            </a:r>
            <a:r>
              <a:rPr kumimoji="0" lang="cs-CZ" sz="1400" b="0" i="0" u="none" strike="noStrike" cap="none" normalizeH="0" baseline="0" dirty="0" smtClean="0">
                <a:ln>
                  <a:noFill/>
                </a:ln>
                <a:effectLst/>
                <a:latin typeface="Arial" pitchFamily="34" charset="0"/>
              </a:rPr>
              <a:t>, hlavně </a:t>
            </a:r>
            <a:r>
              <a:rPr kumimoji="0" lang="cs-CZ" sz="1400" b="1" i="0" u="none" strike="noStrike" cap="none" normalizeH="0" baseline="0" dirty="0" smtClean="0">
                <a:ln>
                  <a:noFill/>
                </a:ln>
                <a:effectLst/>
                <a:latin typeface="Arial" pitchFamily="34" charset="0"/>
                <a:hlinkClick r:id="rId7" tooltip="Francouzi"/>
              </a:rPr>
              <a:t>Francouzů</a:t>
            </a:r>
            <a:r>
              <a:rPr kumimoji="0" lang="cs-CZ" sz="1400" b="1" i="0" u="none" strike="noStrike" cap="none" normalizeH="0" baseline="0" dirty="0" smtClean="0">
                <a:ln>
                  <a:noFill/>
                </a:ln>
                <a:effectLst/>
                <a:latin typeface="Arial" pitchFamily="34" charset="0"/>
              </a:rPr>
              <a:t>, </a:t>
            </a:r>
            <a:r>
              <a:rPr kumimoji="0" lang="cs-CZ" sz="1400" b="1" i="0" u="none" strike="noStrike" cap="none" normalizeH="0" baseline="0" dirty="0" smtClean="0">
                <a:ln>
                  <a:noFill/>
                </a:ln>
                <a:effectLst/>
                <a:latin typeface="Arial" pitchFamily="34" charset="0"/>
                <a:hlinkClick r:id="rId8" tooltip="Irové"/>
              </a:rPr>
              <a:t>Irů</a:t>
            </a:r>
            <a:r>
              <a:rPr kumimoji="0" lang="cs-CZ" sz="1400" b="1" i="0" u="none" strike="noStrike" cap="none" normalizeH="0" baseline="0" dirty="0" smtClean="0">
                <a:ln>
                  <a:noFill/>
                </a:ln>
                <a:effectLst/>
                <a:latin typeface="Arial" pitchFamily="34" charset="0"/>
              </a:rPr>
              <a:t> a </a:t>
            </a:r>
            <a:r>
              <a:rPr kumimoji="0" lang="cs-CZ" sz="1400" b="1" i="0" u="none" strike="noStrike" cap="none" normalizeH="0" baseline="0" dirty="0" smtClean="0">
                <a:ln>
                  <a:noFill/>
                </a:ln>
                <a:effectLst/>
                <a:latin typeface="Arial" pitchFamily="34" charset="0"/>
                <a:hlinkClick r:id="rId9" tooltip="Skotové"/>
              </a:rPr>
              <a:t>Skotů</a:t>
            </a:r>
            <a:r>
              <a:rPr kumimoji="0" lang="cs-CZ" sz="1400" b="1" i="0" u="none" strike="noStrike" cap="none" normalizeH="0" baseline="0" dirty="0" smtClean="0">
                <a:ln>
                  <a:noFill/>
                </a:ln>
                <a:effectLst/>
                <a:latin typeface="Arial" pitchFamily="34" charset="0"/>
              </a:rPr>
              <a:t> a </a:t>
            </a:r>
            <a:r>
              <a:rPr kumimoji="0" lang="cs-CZ" sz="1400" b="1" i="0" u="none" strike="noStrike" cap="none" normalizeH="0" baseline="0" dirty="0" smtClean="0">
                <a:ln>
                  <a:noFill/>
                </a:ln>
                <a:effectLst/>
                <a:latin typeface="Arial" pitchFamily="34" charset="0"/>
                <a:hlinkClick r:id="rId10" tooltip="Angličané"/>
              </a:rPr>
              <a:t>Angličanů</a:t>
            </a:r>
            <a:r>
              <a:rPr kumimoji="0" lang="cs-CZ" sz="1400" b="1" i="0" u="none" strike="noStrike" cap="none" normalizeH="0" baseline="0" dirty="0" smtClean="0">
                <a:ln>
                  <a:noFill/>
                </a:ln>
                <a:effectLst/>
                <a:latin typeface="Arial" pitchFamily="34" charset="0"/>
              </a:rPr>
              <a:t>. V moderní době je velice silný vliv </a:t>
            </a:r>
            <a:r>
              <a:rPr kumimoji="0" lang="cs-CZ" sz="1400" b="1" i="0" u="none" strike="noStrike" cap="none" normalizeH="0" baseline="0" dirty="0" smtClean="0">
                <a:ln>
                  <a:noFill/>
                </a:ln>
                <a:effectLst/>
                <a:latin typeface="Arial" pitchFamily="34" charset="0"/>
                <a:hlinkClick r:id="rId11" tooltip="Spojené státy americké"/>
              </a:rPr>
              <a:t>americké</a:t>
            </a:r>
            <a:r>
              <a:rPr kumimoji="0" lang="cs-CZ" sz="1400" b="1" i="0" u="none" strike="noStrike" cap="none" normalizeH="0" baseline="0" dirty="0" smtClean="0">
                <a:ln>
                  <a:noFill/>
                </a:ln>
                <a:effectLst/>
                <a:latin typeface="Arial" pitchFamily="34" charset="0"/>
              </a:rPr>
              <a:t> kultury a amerických </a:t>
            </a:r>
            <a:r>
              <a:rPr kumimoji="0" lang="cs-CZ" sz="1400" b="1" i="0" u="none" strike="noStrike" cap="none" normalizeH="0" baseline="0" dirty="0" smtClean="0">
                <a:ln>
                  <a:noFill/>
                </a:ln>
                <a:effectLst/>
                <a:latin typeface="Arial" pitchFamily="34" charset="0"/>
                <a:hlinkClick r:id="rId12" tooltip="Média"/>
              </a:rPr>
              <a:t>médií</a:t>
            </a:r>
            <a:r>
              <a:rPr kumimoji="0" lang="cs-CZ" sz="1400" b="1" i="0" u="none" strike="noStrike" cap="none" normalizeH="0" baseline="0" dirty="0" smtClean="0">
                <a:ln>
                  <a:noFill/>
                </a:ln>
                <a:effectLst/>
                <a:latin typeface="Arial" pitchFamily="34" charset="0"/>
              </a:rPr>
              <a:t>, zejména na anglicky mluvící část Kanaďanů. V tomto kontextu se mluví o tom, že některé oblasti kultury jsou pro obě země společné. Tvorba a přetrvávání kanadských zvyků a kulturních počinů jsou ovlivňovány a podporovány federálními programy, zákony a institucemi i na úrovni provincií a nižších celků.</a:t>
            </a:r>
          </a:p>
        </p:txBody>
      </p:sp>
      <p:pic>
        <p:nvPicPr>
          <p:cNvPr id="21509" name="Picture 5" descr="http://upload.wikimedia.org/wikipedia/commons/thumb/5/56/Throat_singing_1995-06-18.jpg/250px-Throat_singing_1995-06-18.jpg">
            <a:hlinkClick r:id="rId2"/>
          </p:cNvPr>
          <p:cNvPicPr>
            <a:picLocks noChangeAspect="1" noChangeArrowheads="1"/>
          </p:cNvPicPr>
          <p:nvPr/>
        </p:nvPicPr>
        <p:blipFill>
          <a:blip r:embed="rId13" cstate="print"/>
          <a:srcRect/>
          <a:stretch>
            <a:fillRect/>
          </a:stretch>
        </p:blipFill>
        <p:spPr bwMode="auto">
          <a:xfrm>
            <a:off x="2411760" y="0"/>
            <a:ext cx="4032448" cy="5517232"/>
          </a:xfrm>
          <a:prstGeom prst="rect">
            <a:avLst/>
          </a:prstGeom>
          <a:noFill/>
        </p:spPr>
      </p:pic>
      <p:pic>
        <p:nvPicPr>
          <p:cNvPr id="21510" name="Picture 6" descr="http://bits.wikimedia.org/skins-1.17/common/images/magnify-clip.png">
            <a:hlinkClick r:id="rId2" tooltip="Zvětšit"/>
          </p:cNvPr>
          <p:cNvPicPr>
            <a:picLocks noChangeAspect="1" noChangeArrowheads="1"/>
          </p:cNvPicPr>
          <p:nvPr/>
        </p:nvPicPr>
        <p:blipFill>
          <a:blip r:embed="rId3" cstate="print"/>
          <a:srcRect/>
          <a:stretch>
            <a:fillRect/>
          </a:stretch>
        </p:blipFill>
        <p:spPr bwMode="auto">
          <a:xfrm>
            <a:off x="155575" y="1744663"/>
            <a:ext cx="142875" cy="1047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0648"/>
            <a:ext cx="8496944" cy="2585323"/>
          </a:xfrm>
          <a:prstGeom prst="rect">
            <a:avLst/>
          </a:prstGeom>
        </p:spPr>
        <p:txBody>
          <a:bodyPr wrap="square">
            <a:spAutoFit/>
          </a:bodyPr>
          <a:lstStyle/>
          <a:p>
            <a:r>
              <a:rPr lang="cs-CZ" b="1" dirty="0" err="1" smtClean="0"/>
              <a:t>Nunavut</a:t>
            </a:r>
            <a:r>
              <a:rPr lang="cs-CZ" dirty="0" smtClean="0"/>
              <a:t> je největší a nejsevernější </a:t>
            </a:r>
            <a:r>
              <a:rPr lang="cs-CZ" dirty="0" smtClean="0">
                <a:hlinkClick r:id="rId2" action="ppaction://hlinkfile"/>
              </a:rPr>
              <a:t>teritorium</a:t>
            </a:r>
            <a:r>
              <a:rPr lang="cs-CZ" dirty="0" smtClean="0"/>
              <a:t> </a:t>
            </a:r>
            <a:r>
              <a:rPr lang="cs-CZ" dirty="0" smtClean="0">
                <a:hlinkClick r:id="rId3" action="ppaction://hlinkfile" tooltip="Kanada"/>
              </a:rPr>
              <a:t>Kanady</a:t>
            </a:r>
            <a:r>
              <a:rPr lang="cs-CZ" dirty="0" smtClean="0"/>
              <a:t>. Má rozlohu 2 093 190 km² a něco málo přes 30 000 obyvatel (odhad 2006). Největším a hlavním městem je </a:t>
            </a:r>
            <a:r>
              <a:rPr lang="cs-CZ" dirty="0" err="1" smtClean="0">
                <a:hlinkClick r:id="rId4" action="ppaction://hlinkfile"/>
              </a:rPr>
              <a:t>Iqaluit</a:t>
            </a:r>
            <a:r>
              <a:rPr lang="cs-CZ" dirty="0" smtClean="0"/>
              <a:t>.</a:t>
            </a:r>
          </a:p>
          <a:p>
            <a:r>
              <a:rPr lang="cs-CZ" dirty="0" smtClean="0"/>
              <a:t>Jméno znamená v </a:t>
            </a:r>
            <a:r>
              <a:rPr lang="cs-CZ" dirty="0" err="1" smtClean="0">
                <a:hlinkClick r:id="rId5" action="ppaction://hlinkfile" tooltip="Inuitština"/>
              </a:rPr>
              <a:t>inuitštině</a:t>
            </a:r>
            <a:r>
              <a:rPr lang="cs-CZ" dirty="0" smtClean="0"/>
              <a:t> </a:t>
            </a:r>
            <a:r>
              <a:rPr lang="cs-CZ" i="1" dirty="0" smtClean="0"/>
              <a:t>„Naše zem“</a:t>
            </a:r>
            <a:r>
              <a:rPr lang="cs-CZ" dirty="0" smtClean="0"/>
              <a:t> nebo </a:t>
            </a:r>
            <a:r>
              <a:rPr lang="cs-CZ" i="1" dirty="0" smtClean="0"/>
              <a:t>„Naše vlast“</a:t>
            </a:r>
            <a:r>
              <a:rPr lang="cs-CZ" dirty="0" smtClean="0"/>
              <a:t>. Jde o samosprávné území </a:t>
            </a:r>
            <a:r>
              <a:rPr lang="cs-CZ" dirty="0" smtClean="0">
                <a:hlinkClick r:id="rId6" action="ppaction://hlinkfile" tooltip="Eskymáci"/>
              </a:rPr>
              <a:t>Eskymáků</a:t>
            </a:r>
            <a:r>
              <a:rPr lang="cs-CZ" dirty="0" smtClean="0"/>
              <a:t> s rozsáhlou autonomií vytvořené </a:t>
            </a:r>
            <a:r>
              <a:rPr lang="cs-CZ" dirty="0" smtClean="0">
                <a:hlinkClick r:id="rId7" action="ppaction://hlinkfile" tooltip="1. duben"/>
              </a:rPr>
              <a:t>1. dubna</a:t>
            </a:r>
            <a:r>
              <a:rPr lang="cs-CZ" dirty="0" smtClean="0"/>
              <a:t> </a:t>
            </a:r>
            <a:r>
              <a:rPr lang="cs-CZ" dirty="0" smtClean="0">
                <a:hlinkClick r:id="rId8" action="ppaction://hlinkfile"/>
              </a:rPr>
              <a:t>1999</a:t>
            </a:r>
            <a:r>
              <a:rPr lang="cs-CZ" dirty="0" smtClean="0"/>
              <a:t> odtržením od </a:t>
            </a:r>
            <a:r>
              <a:rPr lang="cs-CZ" dirty="0" smtClean="0">
                <a:hlinkClick r:id="rId9" action="ppaction://hlinkfile" tooltip="Severozápadní teritoria"/>
              </a:rPr>
              <a:t>Severozápadních teritorií</a:t>
            </a:r>
            <a:r>
              <a:rPr lang="cs-CZ" dirty="0" smtClean="0"/>
              <a:t>. Původní obyvatelé tvoří asi 85 % obyvatelstva, v drtivé většině jde o Eskymáky. Něco málo přes 70 % obyvatel deklaruje jako svůj mateřský jazyk některý z eskymáckých jazyků (na rozdíl od Indiánů z provincií, kteří dnes většinou už mluví anglicky). Dva nejrozšířenější z nich jsou vedle francouzštiny a angličtiny úředními jazyky teritoria.</a:t>
            </a:r>
          </a:p>
          <a:p>
            <a:r>
              <a:rPr lang="cs-CZ" dirty="0" smtClean="0"/>
              <a:t>Jde o jedno z nejřidčeji osídlených území na </a:t>
            </a:r>
            <a:r>
              <a:rPr lang="cs-CZ" dirty="0" smtClean="0">
                <a:hlinkClick r:id="rId10" action="ppaction://hlinkfile" tooltip="Země"/>
              </a:rPr>
              <a:t>Zemi</a:t>
            </a:r>
            <a:r>
              <a:rPr lang="cs-CZ" dirty="0" smtClean="0"/>
              <a:t>.</a:t>
            </a:r>
            <a:endParaRPr lang="cs-CZ" dirty="0"/>
          </a:p>
        </p:txBody>
      </p:sp>
      <p:pic>
        <p:nvPicPr>
          <p:cNvPr id="1026" name="Picture 2" descr="Soubor:Nunavut, Canada.svg">
            <a:hlinkClick r:id="rId11"/>
          </p:cNvPr>
          <p:cNvPicPr>
            <a:picLocks noChangeAspect="1" noChangeArrowheads="1"/>
          </p:cNvPicPr>
          <p:nvPr/>
        </p:nvPicPr>
        <p:blipFill>
          <a:blip r:embed="rId12" cstate="print"/>
          <a:srcRect/>
          <a:stretch>
            <a:fillRect/>
          </a:stretch>
        </p:blipFill>
        <p:spPr bwMode="auto">
          <a:xfrm>
            <a:off x="3419872" y="2952724"/>
            <a:ext cx="5212482" cy="3905276"/>
          </a:xfrm>
          <a:prstGeom prst="rect">
            <a:avLst/>
          </a:prstGeom>
          <a:noFill/>
        </p:spPr>
      </p:pic>
      <p:pic>
        <p:nvPicPr>
          <p:cNvPr id="1028" name="Picture 4" descr="http://upload.wikimedia.org/wikipedia/commons/thumb/9/97/ARVIAT_%28NUNAVUT%29.jpg/220px-ARVIAT_%28NUNAVUT%29.jpg">
            <a:hlinkClick r:id="rId13"/>
          </p:cNvPr>
          <p:cNvPicPr>
            <a:picLocks noChangeAspect="1" noChangeArrowheads="1"/>
          </p:cNvPicPr>
          <p:nvPr/>
        </p:nvPicPr>
        <p:blipFill>
          <a:blip r:embed="rId14" cstate="print"/>
          <a:srcRect/>
          <a:stretch>
            <a:fillRect/>
          </a:stretch>
        </p:blipFill>
        <p:spPr bwMode="auto">
          <a:xfrm>
            <a:off x="467544" y="3212976"/>
            <a:ext cx="2095500" cy="281940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536" y="620688"/>
            <a:ext cx="8280920" cy="5909310"/>
          </a:xfrm>
          <a:prstGeom prst="rect">
            <a:avLst/>
          </a:prstGeom>
        </p:spPr>
        <p:txBody>
          <a:bodyPr wrap="square">
            <a:spAutoFit/>
          </a:bodyPr>
          <a:lstStyle/>
          <a:p>
            <a:r>
              <a:rPr lang="cs-CZ" b="1" dirty="0" smtClean="0"/>
              <a:t>Ekonomika</a:t>
            </a:r>
          </a:p>
          <a:p>
            <a:r>
              <a:rPr lang="cs-CZ" dirty="0" smtClean="0"/>
              <a:t>Kanada je jedním z nejbohatších států světa s vysokými příjmy na jednoho obyvatele. Životní úroveň v zemi je tak velmi vysoká. Jedná se o člena </a:t>
            </a:r>
            <a:r>
              <a:rPr lang="cs-CZ" dirty="0" smtClean="0">
                <a:hlinkClick r:id="rId2" action="ppaction://hlinkfile" tooltip="Organizace pro hospodářskou spolupráci a rozvoj"/>
              </a:rPr>
              <a:t>OECD</a:t>
            </a:r>
            <a:r>
              <a:rPr lang="cs-CZ" dirty="0" smtClean="0"/>
              <a:t> a skupiny </a:t>
            </a:r>
            <a:r>
              <a:rPr lang="cs-CZ" dirty="0" smtClean="0">
                <a:hlinkClick r:id="rId3" action="ppaction://hlinkfile"/>
              </a:rPr>
              <a:t>G8</a:t>
            </a:r>
            <a:r>
              <a:rPr lang="cs-CZ" dirty="0" smtClean="0"/>
              <a:t>. Její </a:t>
            </a:r>
            <a:r>
              <a:rPr lang="cs-CZ" dirty="0" smtClean="0">
                <a:hlinkClick r:id="rId4" action="ppaction://hlinkfile"/>
              </a:rPr>
              <a:t>ekonomika</a:t>
            </a:r>
            <a:r>
              <a:rPr lang="cs-CZ" dirty="0" smtClean="0"/>
              <a:t> je </a:t>
            </a:r>
            <a:r>
              <a:rPr lang="cs-CZ" dirty="0" smtClean="0">
                <a:hlinkClick r:id="rId5" action="ppaction://hlinkfile" tooltip="Tržní ekonomika"/>
              </a:rPr>
              <a:t>tržní</a:t>
            </a:r>
            <a:r>
              <a:rPr lang="cs-CZ" dirty="0" smtClean="0"/>
              <a:t> a ač více regulovaná než v sousedních </a:t>
            </a:r>
            <a:r>
              <a:rPr lang="cs-CZ" dirty="0" smtClean="0">
                <a:hlinkClick r:id="rId6" action="ppaction://hlinkfile" tooltip="Spojené státy americké"/>
              </a:rPr>
              <a:t>Spojených státech</a:t>
            </a:r>
            <a:r>
              <a:rPr lang="cs-CZ" dirty="0" smtClean="0"/>
              <a:t>, méně regulovaná než ve většině </a:t>
            </a:r>
            <a:r>
              <a:rPr lang="cs-CZ" dirty="0" smtClean="0">
                <a:hlinkClick r:id="rId7" action="ppaction://hlinkfile" tooltip="Evropa"/>
              </a:rPr>
              <a:t>evropských států</a:t>
            </a:r>
            <a:r>
              <a:rPr lang="cs-CZ" dirty="0" smtClean="0"/>
              <a:t>. Tradičně má nižší </a:t>
            </a:r>
            <a:r>
              <a:rPr lang="cs-CZ" dirty="0" smtClean="0">
                <a:hlinkClick r:id="rId8" action="ppaction://hlinkfile"/>
              </a:rPr>
              <a:t>hrubý domácí produkt</a:t>
            </a:r>
            <a:r>
              <a:rPr lang="cs-CZ" dirty="0" smtClean="0"/>
              <a:t> na obyvatele než její jižní soused (bohatství je však rozděleno rovnoměrněji), také však vyšší než velké rozvinuté západoevropské ekonomiky. V minulém desetiletí její ekonomika celkově rychle rostla a země si zachovala nízkou </a:t>
            </a:r>
            <a:r>
              <a:rPr lang="cs-CZ" dirty="0" smtClean="0">
                <a:hlinkClick r:id="rId9" action="ppaction://hlinkfile"/>
              </a:rPr>
              <a:t>nezaměstnanost</a:t>
            </a:r>
            <a:r>
              <a:rPr lang="cs-CZ" dirty="0" smtClean="0"/>
              <a:t>. V roce </a:t>
            </a:r>
            <a:r>
              <a:rPr lang="cs-CZ" dirty="0" smtClean="0">
                <a:hlinkClick r:id="rId10" action="ppaction://hlinkfile"/>
              </a:rPr>
              <a:t>2006</a:t>
            </a:r>
            <a:r>
              <a:rPr lang="cs-CZ" dirty="0" smtClean="0"/>
              <a:t> byla nezaměstnanost 6,3% což je nejlepší výsledek za posledních 30 let. Nejvyšších hodnot naopak dosahuje na </a:t>
            </a:r>
            <a:r>
              <a:rPr lang="cs-CZ" dirty="0" smtClean="0">
                <a:hlinkClick r:id="rId11" action="ppaction://hlinkfile" tooltip="Newfoundland"/>
              </a:rPr>
              <a:t>Newfoundlandu</a:t>
            </a:r>
            <a:r>
              <a:rPr lang="cs-CZ" dirty="0" smtClean="0"/>
              <a:t> a </a:t>
            </a:r>
            <a:r>
              <a:rPr lang="cs-CZ" dirty="0" smtClean="0">
                <a:hlinkClick r:id="rId12" action="ppaction://hlinkfile" tooltip="Labrador"/>
              </a:rPr>
              <a:t>Labradoru</a:t>
            </a:r>
            <a:r>
              <a:rPr lang="cs-CZ" dirty="0" smtClean="0"/>
              <a:t> a to okolo 14,5%.</a:t>
            </a:r>
          </a:p>
          <a:p>
            <a:r>
              <a:rPr lang="cs-CZ" dirty="0" smtClean="0"/>
              <a:t>V minulém století růst výroby, těžby a služeb přeměnil ekonomiku ze zemědělsky zaměřeného státu na především urbanizovaný průmyslový stát. Stejně jako v ostatních zemích rozvinutého světa </a:t>
            </a:r>
            <a:r>
              <a:rPr lang="cs-CZ" b="1" dirty="0" smtClean="0"/>
              <a:t>v kanadské ekonomice dominuje sektor služeb, jež zaměstnává tři čtvrtiny Kanaďanů.</a:t>
            </a:r>
            <a:r>
              <a:rPr lang="cs-CZ" dirty="0" smtClean="0"/>
              <a:t> Mezi rozvinutými zeměmi je však </a:t>
            </a:r>
            <a:r>
              <a:rPr lang="cs-CZ" b="1" dirty="0" smtClean="0">
                <a:solidFill>
                  <a:srgbClr val="FF0000"/>
                </a:solidFill>
              </a:rPr>
              <a:t>Kanada neobvyklá v míře důležitosti </a:t>
            </a:r>
            <a:r>
              <a:rPr lang="cs-CZ" b="1" dirty="0" smtClean="0">
                <a:solidFill>
                  <a:srgbClr val="FF0000"/>
                </a:solidFill>
                <a:hlinkClick r:id="rId13" action="ppaction://hlinkfile" tooltip="Primární sektor (stránka neexistuje)"/>
              </a:rPr>
              <a:t>primárního sektoru</a:t>
            </a:r>
            <a:r>
              <a:rPr lang="cs-CZ" b="1" dirty="0" smtClean="0">
                <a:solidFill>
                  <a:srgbClr val="FF0000"/>
                </a:solidFill>
              </a:rPr>
              <a:t> v čele s těžbou </a:t>
            </a:r>
            <a:r>
              <a:rPr lang="cs-CZ" b="1" dirty="0" smtClean="0">
                <a:solidFill>
                  <a:srgbClr val="FF0000"/>
                </a:solidFill>
                <a:hlinkClick r:id="rId14" action="ppaction://hlinkfile" tooltip="Dřevo"/>
              </a:rPr>
              <a:t>dřeva</a:t>
            </a:r>
            <a:r>
              <a:rPr lang="cs-CZ" b="1" dirty="0" smtClean="0">
                <a:solidFill>
                  <a:srgbClr val="FF0000"/>
                </a:solidFill>
              </a:rPr>
              <a:t> a </a:t>
            </a:r>
            <a:r>
              <a:rPr lang="cs-CZ" b="1" dirty="0" smtClean="0">
                <a:solidFill>
                  <a:srgbClr val="FF0000"/>
                </a:solidFill>
                <a:hlinkClick r:id="rId15" action="ppaction://hlinkfile" tooltip="Ropa"/>
              </a:rPr>
              <a:t>ropy</a:t>
            </a:r>
            <a:r>
              <a:rPr lang="cs-CZ" b="1" dirty="0" smtClean="0">
                <a:solidFill>
                  <a:srgbClr val="FF0000"/>
                </a:solidFill>
              </a:rPr>
              <a:t>.</a:t>
            </a:r>
          </a:p>
          <a:p>
            <a:r>
              <a:rPr lang="cs-CZ" dirty="0" smtClean="0"/>
              <a:t>Jedná se o jeden z nemnoha rozvinutých států světa, jež energii vyváží. Má velmi velké zásoby </a:t>
            </a:r>
            <a:r>
              <a:rPr lang="cs-CZ" dirty="0" smtClean="0">
                <a:hlinkClick r:id="rId16" action="ppaction://hlinkfile" tooltip="Zemní plyn"/>
              </a:rPr>
              <a:t>zemního plynu</a:t>
            </a:r>
            <a:r>
              <a:rPr lang="cs-CZ" dirty="0" smtClean="0"/>
              <a:t> při východním pobřeží a velké zásoby </a:t>
            </a:r>
            <a:r>
              <a:rPr lang="cs-CZ" dirty="0" smtClean="0">
                <a:hlinkClick r:id="rId15" action="ppaction://hlinkfile" tooltip="Ropa"/>
              </a:rPr>
              <a:t>ropy</a:t>
            </a:r>
            <a:r>
              <a:rPr lang="cs-CZ" dirty="0" smtClean="0"/>
              <a:t> a plynu v </a:t>
            </a:r>
            <a:r>
              <a:rPr lang="cs-CZ" dirty="0" smtClean="0">
                <a:hlinkClick r:id="rId17" action="ppaction://hlinkfile" tooltip="Alberta"/>
              </a:rPr>
              <a:t>Albertě</a:t>
            </a:r>
            <a:r>
              <a:rPr lang="cs-CZ" dirty="0" smtClean="0"/>
              <a:t> a částečně i v </a:t>
            </a:r>
            <a:r>
              <a:rPr lang="cs-CZ" dirty="0" smtClean="0">
                <a:hlinkClick r:id="rId18" action="ppaction://hlinkfile" tooltip="Britská Kolumbie"/>
              </a:rPr>
              <a:t>Britské Kolumbii</a:t>
            </a:r>
            <a:r>
              <a:rPr lang="cs-CZ" dirty="0" smtClean="0"/>
              <a:t> a v </a:t>
            </a:r>
            <a:r>
              <a:rPr lang="cs-CZ" dirty="0" smtClean="0">
                <a:hlinkClick r:id="rId19" action="ppaction://hlinkfile" tooltip="Saskatchewan"/>
              </a:rPr>
              <a:t>Saskatchewanu</a:t>
            </a:r>
            <a:r>
              <a:rPr lang="cs-CZ" dirty="0" smtClean="0"/>
              <a:t>. </a:t>
            </a:r>
            <a:r>
              <a:rPr lang="cs-CZ" b="1" dirty="0" smtClean="0">
                <a:solidFill>
                  <a:srgbClr val="FF0000"/>
                </a:solidFill>
              </a:rPr>
              <a:t>Její ropné zásoby jsou tak druhé největší na světě, hned za </a:t>
            </a:r>
            <a:r>
              <a:rPr lang="cs-CZ" b="1" dirty="0" smtClean="0">
                <a:solidFill>
                  <a:srgbClr val="FF0000"/>
                </a:solidFill>
                <a:hlinkClick r:id="rId20" action="ppaction://hlinkfile" tooltip="Saúdská Arábie"/>
              </a:rPr>
              <a:t>Saudskou Arábi</a:t>
            </a:r>
            <a:r>
              <a:rPr lang="cs-CZ" b="1" dirty="0" smtClean="0">
                <a:hlinkClick r:id="rId20" action="ppaction://hlinkfile" tooltip="Saúdská Arábie"/>
              </a:rPr>
              <a:t>í</a:t>
            </a:r>
            <a:r>
              <a:rPr lang="cs-CZ" dirty="0" smtClean="0"/>
              <a:t>. V </a:t>
            </a:r>
            <a:r>
              <a:rPr lang="cs-CZ" dirty="0" err="1" smtClean="0">
                <a:hlinkClick r:id="rId21" action="ppaction://hlinkfile" tooltip="Québec (provincie)"/>
              </a:rPr>
              <a:t>Québecu</a:t>
            </a:r>
            <a:r>
              <a:rPr lang="cs-CZ" dirty="0" smtClean="0"/>
              <a:t>, </a:t>
            </a:r>
            <a:r>
              <a:rPr lang="cs-CZ" dirty="0" smtClean="0">
                <a:hlinkClick r:id="rId18" action="ppaction://hlinkfile" tooltip="Britská Kolumbie"/>
              </a:rPr>
              <a:t>Britské Kolumbii</a:t>
            </a:r>
            <a:r>
              <a:rPr lang="cs-CZ" dirty="0" smtClean="0"/>
              <a:t>, </a:t>
            </a:r>
            <a:r>
              <a:rPr lang="cs-CZ" dirty="0" smtClean="0">
                <a:hlinkClick r:id="rId11" action="ppaction://hlinkfile" tooltip="Newfoundland"/>
              </a:rPr>
              <a:t>Newfoundlandu</a:t>
            </a:r>
            <a:r>
              <a:rPr lang="cs-CZ" dirty="0" smtClean="0"/>
              <a:t>, </a:t>
            </a:r>
            <a:r>
              <a:rPr lang="cs-CZ" dirty="0" smtClean="0">
                <a:hlinkClick r:id="rId12" action="ppaction://hlinkfile" tooltip="Labrador"/>
              </a:rPr>
              <a:t>Labradoru</a:t>
            </a:r>
            <a:r>
              <a:rPr lang="cs-CZ" dirty="0" smtClean="0"/>
              <a:t>, </a:t>
            </a:r>
            <a:r>
              <a:rPr lang="cs-CZ" dirty="0" smtClean="0">
                <a:hlinkClick r:id="rId22" action="ppaction://hlinkfile" tooltip="Ontario (provincie)"/>
              </a:rPr>
              <a:t>Ontariu</a:t>
            </a:r>
            <a:r>
              <a:rPr lang="cs-CZ" dirty="0" smtClean="0"/>
              <a:t> a v </a:t>
            </a:r>
            <a:r>
              <a:rPr lang="cs-CZ" dirty="0" err="1" smtClean="0">
                <a:hlinkClick r:id="rId23" action="ppaction://hlinkfile" tooltip="Manitoba"/>
              </a:rPr>
              <a:t>Manitobě</a:t>
            </a:r>
            <a:r>
              <a:rPr lang="cs-CZ" dirty="0" smtClean="0"/>
              <a:t> je k dispozici velmi levná energie z </a:t>
            </a:r>
            <a:r>
              <a:rPr lang="cs-CZ" dirty="0" smtClean="0">
                <a:hlinkClick r:id="rId24" action="ppaction://hlinkfile" tooltip="Vodní elektrárna"/>
              </a:rPr>
              <a:t>vodních elektráren</a:t>
            </a:r>
            <a:r>
              <a:rPr lang="cs-CZ" dirty="0" smtClean="0"/>
              <a:t>.</a:t>
            </a:r>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188640"/>
            <a:ext cx="8460432" cy="4247317"/>
          </a:xfrm>
          <a:prstGeom prst="rect">
            <a:avLst/>
          </a:prstGeom>
        </p:spPr>
        <p:txBody>
          <a:bodyPr wrap="square">
            <a:spAutoFit/>
          </a:bodyPr>
          <a:lstStyle/>
          <a:p>
            <a:r>
              <a:rPr lang="cs-CZ" dirty="0" smtClean="0"/>
              <a:t>Kanada je jedním z </a:t>
            </a:r>
            <a:r>
              <a:rPr lang="cs-CZ" b="1" dirty="0" smtClean="0">
                <a:solidFill>
                  <a:srgbClr val="FF0000"/>
                </a:solidFill>
              </a:rPr>
              <a:t>nejdůležitějších světových dodavatelů zemědělských produktů. </a:t>
            </a:r>
            <a:r>
              <a:rPr lang="cs-CZ" dirty="0" smtClean="0"/>
              <a:t>Bývalé kanadské </a:t>
            </a:r>
            <a:r>
              <a:rPr lang="cs-CZ" dirty="0" smtClean="0">
                <a:hlinkClick r:id="rId2" action="ppaction://hlinkfile" tooltip="Prérie"/>
              </a:rPr>
              <a:t>prérie</a:t>
            </a:r>
            <a:r>
              <a:rPr lang="cs-CZ" dirty="0" smtClean="0"/>
              <a:t> jsou dnes jedněmi z nedůležitějších oblastí pěstování </a:t>
            </a:r>
            <a:r>
              <a:rPr lang="cs-CZ" dirty="0" smtClean="0">
                <a:hlinkClick r:id="rId3" action="ppaction://hlinkfile"/>
              </a:rPr>
              <a:t>pšenice</a:t>
            </a:r>
            <a:r>
              <a:rPr lang="cs-CZ" dirty="0" smtClean="0"/>
              <a:t> a ostatních </a:t>
            </a:r>
            <a:r>
              <a:rPr lang="cs-CZ" dirty="0" smtClean="0">
                <a:hlinkClick r:id="rId4" action="ppaction://hlinkfile" tooltip="Obilovina"/>
              </a:rPr>
              <a:t>obilovin</a:t>
            </a:r>
            <a:r>
              <a:rPr lang="cs-CZ" dirty="0" smtClean="0"/>
              <a:t>. Také je </a:t>
            </a:r>
            <a:r>
              <a:rPr lang="cs-CZ" b="1" dirty="0" smtClean="0">
                <a:solidFill>
                  <a:srgbClr val="FF0000"/>
                </a:solidFill>
              </a:rPr>
              <a:t>největším světovým vývozcem </a:t>
            </a:r>
            <a:r>
              <a:rPr lang="cs-CZ" b="1" dirty="0" smtClean="0">
                <a:solidFill>
                  <a:srgbClr val="FF0000"/>
                </a:solidFill>
                <a:hlinkClick r:id="rId5" action="ppaction://hlinkfile" tooltip="Zinek"/>
              </a:rPr>
              <a:t>zinku</a:t>
            </a:r>
            <a:r>
              <a:rPr lang="cs-CZ" b="1" dirty="0" smtClean="0">
                <a:solidFill>
                  <a:srgbClr val="FF0000"/>
                </a:solidFill>
              </a:rPr>
              <a:t> a </a:t>
            </a:r>
            <a:r>
              <a:rPr lang="cs-CZ" b="1" dirty="0" smtClean="0">
                <a:solidFill>
                  <a:srgbClr val="FF0000"/>
                </a:solidFill>
                <a:hlinkClick r:id="rId6" action="ppaction://hlinkfile" tooltip="Uran (prvek)"/>
              </a:rPr>
              <a:t>uranu</a:t>
            </a:r>
            <a:r>
              <a:rPr lang="cs-CZ" b="1" dirty="0" smtClean="0">
                <a:solidFill>
                  <a:srgbClr val="FF0000"/>
                </a:solidFill>
              </a:rPr>
              <a:t> </a:t>
            </a:r>
            <a:r>
              <a:rPr lang="cs-CZ" dirty="0" smtClean="0"/>
              <a:t>a předním světovým vývozcem </a:t>
            </a:r>
            <a:r>
              <a:rPr lang="cs-CZ" b="1" dirty="0" smtClean="0">
                <a:solidFill>
                  <a:srgbClr val="FF0000"/>
                </a:solidFill>
                <a:hlinkClick r:id="rId7" action="ppaction://hlinkfile"/>
              </a:rPr>
              <a:t>zlata</a:t>
            </a:r>
            <a:r>
              <a:rPr lang="cs-CZ" b="1" dirty="0" smtClean="0">
                <a:solidFill>
                  <a:srgbClr val="FF0000"/>
                </a:solidFill>
              </a:rPr>
              <a:t>, </a:t>
            </a:r>
            <a:r>
              <a:rPr lang="cs-CZ" b="1" dirty="0" smtClean="0">
                <a:solidFill>
                  <a:srgbClr val="FF0000"/>
                </a:solidFill>
                <a:hlinkClick r:id="rId8" action="ppaction://hlinkfile" tooltip="Nikl"/>
              </a:rPr>
              <a:t>niklu</a:t>
            </a:r>
            <a:r>
              <a:rPr lang="cs-CZ" b="1" dirty="0" smtClean="0">
                <a:solidFill>
                  <a:srgbClr val="FF0000"/>
                </a:solidFill>
              </a:rPr>
              <a:t>, </a:t>
            </a:r>
            <a:r>
              <a:rPr lang="cs-CZ" b="1" dirty="0" smtClean="0">
                <a:solidFill>
                  <a:srgbClr val="FF0000"/>
                </a:solidFill>
                <a:hlinkClick r:id="rId9" action="ppaction://hlinkfile" tooltip="Aluminium"/>
              </a:rPr>
              <a:t>aluminia</a:t>
            </a:r>
            <a:r>
              <a:rPr lang="cs-CZ" b="1" dirty="0" smtClean="0">
                <a:solidFill>
                  <a:srgbClr val="FF0000"/>
                </a:solidFill>
              </a:rPr>
              <a:t>, </a:t>
            </a:r>
            <a:r>
              <a:rPr lang="cs-CZ" b="1" dirty="0" smtClean="0">
                <a:solidFill>
                  <a:srgbClr val="FF0000"/>
                </a:solidFill>
                <a:hlinkClick r:id="rId10" action="ppaction://hlinkfile" tooltip="Olovo"/>
              </a:rPr>
              <a:t>olova</a:t>
            </a:r>
            <a:r>
              <a:rPr lang="cs-CZ" dirty="0" smtClean="0"/>
              <a:t>. Mnoho sídel v severní části země existuje jen díky těžařství, ať už minerálních surovin nebo dřeva. Má také značně velký výrobní sektor, především na jihu </a:t>
            </a:r>
            <a:r>
              <a:rPr lang="cs-CZ" b="1" dirty="0" smtClean="0"/>
              <a:t>v </a:t>
            </a:r>
            <a:r>
              <a:rPr lang="cs-CZ" b="1" dirty="0" smtClean="0">
                <a:hlinkClick r:id="rId11" action="ppaction://hlinkfile" tooltip="Ontario (provincie)"/>
              </a:rPr>
              <a:t>Ontariu</a:t>
            </a:r>
            <a:r>
              <a:rPr lang="cs-CZ" b="1" dirty="0" smtClean="0"/>
              <a:t> </a:t>
            </a:r>
            <a:r>
              <a:rPr lang="cs-CZ" dirty="0" smtClean="0"/>
              <a:t>kde je důležitý především </a:t>
            </a:r>
            <a:r>
              <a:rPr lang="cs-CZ" b="1" dirty="0" smtClean="0">
                <a:hlinkClick r:id="rId12" action="ppaction://hlinkfile"/>
              </a:rPr>
              <a:t>automobilový průmysl</a:t>
            </a:r>
            <a:r>
              <a:rPr lang="cs-CZ" b="1" dirty="0" smtClean="0"/>
              <a:t> </a:t>
            </a:r>
            <a:r>
              <a:rPr lang="cs-CZ" dirty="0" smtClean="0"/>
              <a:t>a dále pak na </a:t>
            </a:r>
            <a:r>
              <a:rPr lang="cs-CZ" b="1" dirty="0" smtClean="0"/>
              <a:t>jihu </a:t>
            </a:r>
            <a:r>
              <a:rPr lang="cs-CZ" b="1" dirty="0" err="1" smtClean="0"/>
              <a:t>Québecu</a:t>
            </a:r>
            <a:r>
              <a:rPr lang="cs-CZ" b="1" dirty="0" smtClean="0"/>
              <a:t> </a:t>
            </a:r>
            <a:r>
              <a:rPr lang="cs-CZ" dirty="0" smtClean="0"/>
              <a:t>kde sídlí mnoho firem zabývajících se </a:t>
            </a:r>
            <a:r>
              <a:rPr lang="cs-CZ" b="1" dirty="0" smtClean="0"/>
              <a:t>kosmonautikou a vesmírným průmyslem.</a:t>
            </a:r>
          </a:p>
          <a:p>
            <a:r>
              <a:rPr lang="cs-CZ" dirty="0" smtClean="0"/>
              <a:t>Kanada je ve vysoké míře závislá na </a:t>
            </a:r>
            <a:r>
              <a:rPr lang="cs-CZ" dirty="0" smtClean="0">
                <a:hlinkClick r:id="rId13" action="ppaction://hlinkfile" tooltip="Mezinárodní obchod"/>
              </a:rPr>
              <a:t>mezinárodním obchodu</a:t>
            </a:r>
            <a:r>
              <a:rPr lang="cs-CZ" dirty="0" smtClean="0"/>
              <a:t>, zvláště se Spojenými státy. </a:t>
            </a:r>
            <a:r>
              <a:rPr lang="cs-CZ" b="1" dirty="0" smtClean="0"/>
              <a:t>Bilaterální dohoda mezi Kanadou a USA z roku </a:t>
            </a:r>
            <a:r>
              <a:rPr lang="cs-CZ" b="1" dirty="0" smtClean="0">
                <a:hlinkClick r:id="rId14" action="ppaction://hlinkfile"/>
              </a:rPr>
              <a:t>1989</a:t>
            </a:r>
            <a:r>
              <a:rPr lang="cs-CZ" b="1" dirty="0" smtClean="0"/>
              <a:t> (FTA) a především </a:t>
            </a:r>
            <a:r>
              <a:rPr lang="cs-CZ" b="1" dirty="0" smtClean="0">
                <a:hlinkClick r:id="rId15" action="ppaction://hlinkfile" tooltip="Severoamerická dohoda o volném obchodu"/>
              </a:rPr>
              <a:t>Severoamerická dohoda o volném obchodu</a:t>
            </a:r>
            <a:r>
              <a:rPr lang="cs-CZ" b="1" dirty="0" smtClean="0"/>
              <a:t> (NAFTA) z roku </a:t>
            </a:r>
            <a:r>
              <a:rPr lang="cs-CZ" b="1" dirty="0" smtClean="0">
                <a:hlinkClick r:id="rId16" action="ppaction://hlinkfile"/>
              </a:rPr>
              <a:t>1994</a:t>
            </a:r>
            <a:r>
              <a:rPr lang="cs-CZ" b="1" dirty="0" smtClean="0"/>
              <a:t> zahrnující i </a:t>
            </a:r>
            <a:r>
              <a:rPr lang="cs-CZ" b="1" dirty="0" smtClean="0">
                <a:hlinkClick r:id="rId17" action="ppaction://hlinkfile"/>
              </a:rPr>
              <a:t>Mexiko</a:t>
            </a:r>
            <a:r>
              <a:rPr lang="cs-CZ" b="1" dirty="0" smtClean="0"/>
              <a:t> </a:t>
            </a:r>
            <a:r>
              <a:rPr lang="cs-CZ" dirty="0" smtClean="0"/>
              <a:t>spustila dramatický růst míry ekonomického propojení s USA. V roce </a:t>
            </a:r>
            <a:r>
              <a:rPr lang="cs-CZ" dirty="0" smtClean="0">
                <a:hlinkClick r:id="rId18" action="ppaction://hlinkfile"/>
              </a:rPr>
              <a:t>2001</a:t>
            </a:r>
            <a:r>
              <a:rPr lang="cs-CZ" dirty="0" smtClean="0"/>
              <a:t> země úspěšně překonala ekonomický pokles a udržuje si tak nejlepší celkový výkon ekonomiky mezi zeměmi G8. Od </a:t>
            </a:r>
            <a:r>
              <a:rPr lang="cs-CZ" b="1" dirty="0" smtClean="0"/>
              <a:t>poloviny devadesátých let je státní rozpočet v trvalém přebytku</a:t>
            </a:r>
            <a:r>
              <a:rPr lang="cs-CZ" dirty="0" smtClean="0"/>
              <a:t>, dochází tak k pokračujícímu snižování státního dluhu</a:t>
            </a:r>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1986" name="Picture 2" descr="http://canada.xf.cz/obrazky/np.jpg"/>
          <p:cNvPicPr>
            <a:picLocks noChangeAspect="1" noChangeArrowheads="1"/>
          </p:cNvPicPr>
          <p:nvPr/>
        </p:nvPicPr>
        <p:blipFill>
          <a:blip r:embed="rId2" cstate="print"/>
          <a:srcRect/>
          <a:stretch>
            <a:fillRect/>
          </a:stretch>
        </p:blipFill>
        <p:spPr bwMode="auto">
          <a:xfrm>
            <a:off x="0" y="0"/>
            <a:ext cx="7128792" cy="6858000"/>
          </a:xfrm>
          <a:prstGeom prst="rect">
            <a:avLst/>
          </a:prstGeom>
          <a:noFill/>
        </p:spPr>
      </p:pic>
      <p:graphicFrame>
        <p:nvGraphicFramePr>
          <p:cNvPr id="3" name="Tabulka 2"/>
          <p:cNvGraphicFramePr>
            <a:graphicFrameLocks noGrp="1"/>
          </p:cNvGraphicFramePr>
          <p:nvPr/>
        </p:nvGraphicFramePr>
        <p:xfrm>
          <a:off x="3352800" y="3291840"/>
          <a:ext cx="2438400" cy="274320"/>
        </p:xfrm>
        <a:graphic>
          <a:graphicData uri="http://schemas.openxmlformats.org/drawingml/2006/table">
            <a:tbl>
              <a:tblPr/>
              <a:tblGrid>
                <a:gridCol w="2438400">
                  <a:extLst>
                    <a:ext uri="{9D8B030D-6E8A-4147-A177-3AD203B41FA5}">
                      <a16:colId xmlns:a16="http://schemas.microsoft.com/office/drawing/2014/main" val="20000"/>
                    </a:ext>
                  </a:extLst>
                </a:gridCol>
              </a:tblGrid>
              <a:tr h="0">
                <a:tc>
                  <a:txBody>
                    <a:bodyPr/>
                    <a:lstStyle/>
                    <a:p>
                      <a:endParaRPr lang="cs-CZ" dirty="0"/>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41988" name="Rectangle 4"/>
          <p:cNvSpPr>
            <a:spLocks noChangeArrowheads="1"/>
          </p:cNvSpPr>
          <p:nvPr/>
        </p:nvSpPr>
        <p:spPr bwMode="auto">
          <a:xfrm>
            <a:off x="0" y="29441775"/>
            <a:ext cx="6429375" cy="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87016" y="620688"/>
            <a:ext cx="8856984" cy="5909310"/>
          </a:xfrm>
          <a:prstGeom prst="rect">
            <a:avLst/>
          </a:prstGeom>
        </p:spPr>
        <p:txBody>
          <a:bodyPr wrap="square">
            <a:spAutoFit/>
          </a:bodyPr>
          <a:lstStyle/>
          <a:p>
            <a:r>
              <a:rPr lang="cs-CZ" b="1" dirty="0" smtClean="0"/>
              <a:t>Ochrana přírody v národních parcích Kanady</a:t>
            </a:r>
          </a:p>
          <a:p>
            <a:r>
              <a:rPr lang="cs-CZ" b="1" dirty="0" smtClean="0"/>
              <a:t>1.1  Současný stav</a:t>
            </a:r>
          </a:p>
          <a:p>
            <a:r>
              <a:rPr lang="cs-CZ" dirty="0" smtClean="0"/>
              <a:t>Podle statistik leží dvacet procent veškerých oblastí divoké přírody naší planety (kromě Antarktidy) na území Kanady. Oblasti kanadské přírody jsou chráněny v systému národních a provinčních parků. </a:t>
            </a:r>
          </a:p>
          <a:p>
            <a:r>
              <a:rPr lang="cs-CZ" dirty="0" smtClean="0"/>
              <a:t>Ochrana přírody v národních parcích patří k nejdokonalejší zákonné ochraně divoké přírody v Kanadě, přesto však má své nedostatky a kanadská panenská příroda je ohrožována technickým civilizačním pokrokem. </a:t>
            </a:r>
          </a:p>
          <a:p>
            <a:r>
              <a:rPr lang="cs-CZ" dirty="0" smtClean="0"/>
              <a:t>Budovaný systém parků vlastně není ještě hotový, v roce 2001 to bylo pouze ze dvou třetin a z devětatřiceti oblastí národních parků po celém území Kanady jich patnáct nebylo chráněno vůbec, nebo nedostatečně. Na většině kanadského území se chráněné oblasti staly ekologickými ostrůvky, oddělenými od ostatních přírodních lokalit. Na chráněné území působí velmi negativně výstavba měst, rozvoj zemědělství, těžba dřeva, ropy a další aktivity, které poškozují přirozený život ekosystémů. </a:t>
            </a:r>
          </a:p>
          <a:p>
            <a:r>
              <a:rPr lang="cs-CZ" b="1" dirty="0" smtClean="0"/>
              <a:t>Mezi kanadskými národními parky je jich devět, které UNESCO zařadilo do Seznamu světového dědictví. </a:t>
            </a:r>
          </a:p>
          <a:p>
            <a:r>
              <a:rPr lang="cs-CZ" dirty="0" smtClean="0"/>
              <a:t>Vzhledem k obrovské rozloze a počtu obyvatel je pro Kanaďany provoz parků velmi časově a finančně náročný, což se mimo jiné také projevuje ve vyšších daních v Kanadě. </a:t>
            </a:r>
            <a:br>
              <a:rPr lang="cs-CZ" dirty="0" smtClean="0"/>
            </a:br>
            <a:endParaRPr lang="cs-CZ" dirty="0" smtClean="0"/>
          </a:p>
          <a:p>
            <a:r>
              <a:rPr lang="cs-CZ" dirty="0" smtClean="0"/>
              <a:t>Kanada přistupuje odpovědněji k ochraně životního prostředí, než je tomu jinde. Stojí však také před zvyšující se potřebou přírodních zdrojů jako většina zemí na světě. </a:t>
            </a:r>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3517304864"/>
              </p:ext>
            </p:extLst>
          </p:nvPr>
        </p:nvGraphicFramePr>
        <p:xfrm>
          <a:off x="4067944" y="188640"/>
          <a:ext cx="3384375" cy="6538376"/>
        </p:xfrm>
        <a:graphic>
          <a:graphicData uri="http://schemas.openxmlformats.org/drawingml/2006/table">
            <a:tbl>
              <a:tblPr/>
              <a:tblGrid>
                <a:gridCol w="1715934">
                  <a:extLst>
                    <a:ext uri="{9D8B030D-6E8A-4147-A177-3AD203B41FA5}">
                      <a16:colId xmlns:a16="http://schemas.microsoft.com/office/drawing/2014/main" val="20000"/>
                    </a:ext>
                  </a:extLst>
                </a:gridCol>
                <a:gridCol w="1668441">
                  <a:extLst>
                    <a:ext uri="{9D8B030D-6E8A-4147-A177-3AD203B41FA5}">
                      <a16:colId xmlns:a16="http://schemas.microsoft.com/office/drawing/2014/main" val="20001"/>
                    </a:ext>
                  </a:extLst>
                </a:gridCol>
              </a:tblGrid>
              <a:tr h="162638">
                <a:tc gridSpan="2">
                  <a:txBody>
                    <a:bodyPr/>
                    <a:lstStyle/>
                    <a:p>
                      <a:pPr algn="ctr"/>
                      <a:endParaRPr lang="cs-CZ" sz="600" dirty="0"/>
                    </a:p>
                  </a:txBody>
                  <a:tcPr marL="6087" marR="6087" marT="6087" marB="6087" anchor="ctr">
                    <a:lnL>
                      <a:noFill/>
                    </a:lnL>
                    <a:lnR>
                      <a:noFill/>
                    </a:lnR>
                    <a:lnT>
                      <a:noFill/>
                    </a:lnT>
                    <a:lnB>
                      <a:noFill/>
                    </a:lnB>
                    <a:solidFill>
                      <a:srgbClr val="FFFFFF"/>
                    </a:solidFill>
                  </a:tcPr>
                </a:tc>
                <a:tc hMerge="1">
                  <a:txBody>
                    <a:bodyPr/>
                    <a:lstStyle/>
                    <a:p>
                      <a:endParaRPr lang="cs-CZ"/>
                    </a:p>
                  </a:txBody>
                  <a:tcPr/>
                </a:tc>
                <a:extLst>
                  <a:ext uri="{0D108BD9-81ED-4DB2-BD59-A6C34878D82A}">
                    <a16:rowId xmlns:a16="http://schemas.microsoft.com/office/drawing/2014/main" val="10000"/>
                  </a:ext>
                </a:extLst>
              </a:tr>
              <a:tr h="162638">
                <a:tc>
                  <a:txBody>
                    <a:bodyPr/>
                    <a:lstStyle/>
                    <a:p>
                      <a:r>
                        <a:rPr lang="cs-CZ" sz="1200" b="1" dirty="0">
                          <a:hlinkClick r:id="rId2" action="ppaction://hlinkfile"/>
                        </a:rPr>
                        <a:t>Hlavní město</a:t>
                      </a:r>
                      <a:r>
                        <a:rPr lang="cs-CZ" sz="1200" dirty="0"/>
                        <a:t>:</a:t>
                      </a:r>
                    </a:p>
                  </a:txBody>
                  <a:tcPr marL="6087" marR="6087" marT="6087" marB="6087" anchor="ctr">
                    <a:lnL>
                      <a:noFill/>
                    </a:lnL>
                    <a:lnR>
                      <a:noFill/>
                    </a:lnR>
                    <a:lnT>
                      <a:noFill/>
                    </a:lnT>
                    <a:lnB>
                      <a:noFill/>
                    </a:lnB>
                  </a:tcPr>
                </a:tc>
                <a:tc>
                  <a:txBody>
                    <a:bodyPr/>
                    <a:lstStyle/>
                    <a:p>
                      <a:r>
                        <a:rPr lang="cs-CZ" sz="1200">
                          <a:hlinkClick r:id="rId3" action="ppaction://hlinkfile"/>
                        </a:rPr>
                        <a:t>Ottawa</a:t>
                      </a:r>
                      <a:endParaRPr lang="cs-CZ" sz="1200"/>
                    </a:p>
                  </a:txBody>
                  <a:tcPr marL="6087" marR="6087" marT="6087" marB="6087" anchor="ctr">
                    <a:lnL>
                      <a:noFill/>
                    </a:lnL>
                    <a:lnR>
                      <a:noFill/>
                    </a:lnR>
                    <a:lnT>
                      <a:noFill/>
                    </a:lnT>
                    <a:lnB>
                      <a:noFill/>
                    </a:lnB>
                  </a:tcPr>
                </a:tc>
                <a:extLst>
                  <a:ext uri="{0D108BD9-81ED-4DB2-BD59-A6C34878D82A}">
                    <a16:rowId xmlns:a16="http://schemas.microsoft.com/office/drawing/2014/main" val="10001"/>
                  </a:ext>
                </a:extLst>
              </a:tr>
              <a:tr h="569490">
                <a:tc>
                  <a:txBody>
                    <a:bodyPr/>
                    <a:lstStyle/>
                    <a:p>
                      <a:r>
                        <a:rPr lang="cs-CZ" sz="1200" b="1" dirty="0">
                          <a:hlinkClick r:id="rId4" action="ppaction://hlinkfile"/>
                        </a:rPr>
                        <a:t>Rozloha</a:t>
                      </a:r>
                      <a:r>
                        <a:rPr lang="cs-CZ" sz="1200" dirty="0"/>
                        <a:t>:</a:t>
                      </a:r>
                    </a:p>
                  </a:txBody>
                  <a:tcPr marL="6087" marR="6087" marT="6087" marB="6087" anchor="ctr">
                    <a:lnL>
                      <a:noFill/>
                    </a:lnL>
                    <a:lnR>
                      <a:noFill/>
                    </a:lnR>
                    <a:lnT>
                      <a:noFill/>
                    </a:lnT>
                    <a:lnB>
                      <a:noFill/>
                    </a:lnB>
                  </a:tcPr>
                </a:tc>
                <a:tc>
                  <a:txBody>
                    <a:bodyPr/>
                    <a:lstStyle/>
                    <a:p>
                      <a:r>
                        <a:rPr lang="pl-PL" sz="1200"/>
                        <a:t>9 984 670 km² (</a:t>
                      </a:r>
                      <a:r>
                        <a:rPr lang="pl-PL" sz="1200">
                          <a:hlinkClick r:id="rId5" action="ppaction://hlinkfile" tooltip="Seznam států světa podle rozlohy"/>
                        </a:rPr>
                        <a:t>2. na světě</a:t>
                      </a:r>
                      <a:r>
                        <a:rPr lang="pl-PL" sz="1200"/>
                        <a:t>)</a:t>
                      </a:r>
                      <a:br>
                        <a:rPr lang="pl-PL" sz="1200"/>
                      </a:br>
                      <a:r>
                        <a:rPr lang="pl-PL" sz="1200"/>
                        <a:t>z toho 8,92 % vodní plochy</a:t>
                      </a:r>
                    </a:p>
                  </a:txBody>
                  <a:tcPr marL="6087" marR="6087" marT="6087" marB="6087" anchor="ctr">
                    <a:lnL>
                      <a:noFill/>
                    </a:lnL>
                    <a:lnR>
                      <a:noFill/>
                    </a:lnR>
                    <a:lnT>
                      <a:noFill/>
                    </a:lnT>
                    <a:lnB>
                      <a:noFill/>
                    </a:lnB>
                  </a:tcPr>
                </a:tc>
                <a:extLst>
                  <a:ext uri="{0D108BD9-81ED-4DB2-BD59-A6C34878D82A}">
                    <a16:rowId xmlns:a16="http://schemas.microsoft.com/office/drawing/2014/main" val="10002"/>
                  </a:ext>
                </a:extLst>
              </a:tr>
              <a:tr h="431895">
                <a:tc>
                  <a:txBody>
                    <a:bodyPr/>
                    <a:lstStyle/>
                    <a:p>
                      <a:r>
                        <a:rPr lang="cs-CZ" sz="1200" b="1" dirty="0">
                          <a:hlinkClick r:id="rId6" action="ppaction://hlinkfile" tooltip="Seznam států světa podle nejvyšších hor"/>
                        </a:rPr>
                        <a:t>Nejvyšší bod</a:t>
                      </a:r>
                      <a:r>
                        <a:rPr lang="cs-CZ" sz="1200" dirty="0"/>
                        <a:t>:</a:t>
                      </a:r>
                    </a:p>
                  </a:txBody>
                  <a:tcPr marL="6087" marR="6087" marT="6087" marB="6087" anchor="ctr">
                    <a:lnL>
                      <a:noFill/>
                    </a:lnL>
                    <a:lnR>
                      <a:noFill/>
                    </a:lnR>
                    <a:lnT>
                      <a:noFill/>
                    </a:lnT>
                    <a:lnB>
                      <a:noFill/>
                    </a:lnB>
                  </a:tcPr>
                </a:tc>
                <a:tc>
                  <a:txBody>
                    <a:bodyPr/>
                    <a:lstStyle/>
                    <a:p>
                      <a:r>
                        <a:rPr lang="en-US" sz="1200" dirty="0">
                          <a:hlinkClick r:id="rId7" action="ppaction://hlinkfile"/>
                        </a:rPr>
                        <a:t>Mount Logan</a:t>
                      </a:r>
                      <a:r>
                        <a:rPr lang="en-US" sz="1200" dirty="0"/>
                        <a:t>, </a:t>
                      </a:r>
                      <a:r>
                        <a:rPr lang="en-US" sz="1200" dirty="0">
                          <a:hlinkClick r:id="rId8" action="ppaction://hlinkfile"/>
                        </a:rPr>
                        <a:t>Yukon</a:t>
                      </a:r>
                      <a:r>
                        <a:rPr lang="en-US" sz="1200" dirty="0"/>
                        <a:t> (5959 m n. m.)</a:t>
                      </a:r>
                    </a:p>
                  </a:txBody>
                  <a:tcPr marL="6087" marR="6087" marT="6087" marB="6087" anchor="ctr">
                    <a:lnL>
                      <a:noFill/>
                    </a:lnL>
                    <a:lnR>
                      <a:noFill/>
                    </a:lnR>
                    <a:lnT>
                      <a:noFill/>
                    </a:lnT>
                    <a:lnB>
                      <a:noFill/>
                    </a:lnB>
                  </a:tcPr>
                </a:tc>
                <a:extLst>
                  <a:ext uri="{0D108BD9-81ED-4DB2-BD59-A6C34878D82A}">
                    <a16:rowId xmlns:a16="http://schemas.microsoft.com/office/drawing/2014/main" val="10003"/>
                  </a:ext>
                </a:extLst>
              </a:tr>
              <a:tr h="431895">
                <a:tc>
                  <a:txBody>
                    <a:bodyPr/>
                    <a:lstStyle/>
                    <a:p>
                      <a:r>
                        <a:rPr lang="cs-CZ" sz="1200" b="1">
                          <a:hlinkClick r:id="rId9" action="ppaction://hlinkfile"/>
                        </a:rPr>
                        <a:t>Časové pásmo</a:t>
                      </a:r>
                      <a:r>
                        <a:rPr lang="cs-CZ" sz="1200"/>
                        <a:t>:</a:t>
                      </a:r>
                    </a:p>
                  </a:txBody>
                  <a:tcPr marL="6087" marR="6087" marT="6087" marB="6087" anchor="ctr">
                    <a:lnL>
                      <a:noFill/>
                    </a:lnL>
                    <a:lnR>
                      <a:noFill/>
                    </a:lnR>
                    <a:lnT>
                      <a:noFill/>
                    </a:lnT>
                    <a:lnB>
                      <a:noFill/>
                    </a:lnB>
                  </a:tcPr>
                </a:tc>
                <a:tc>
                  <a:txBody>
                    <a:bodyPr/>
                    <a:lstStyle/>
                    <a:p>
                      <a:r>
                        <a:rPr lang="cs-CZ" sz="1200" dirty="0"/>
                        <a:t>−3:30 až −8 (v létě −2:30 až −7)</a:t>
                      </a:r>
                    </a:p>
                  </a:txBody>
                  <a:tcPr marL="6087" marR="6087" marT="6087" marB="6087" anchor="ctr">
                    <a:lnL>
                      <a:noFill/>
                    </a:lnL>
                    <a:lnR>
                      <a:noFill/>
                    </a:lnR>
                    <a:lnT>
                      <a:noFill/>
                    </a:lnT>
                    <a:lnB>
                      <a:noFill/>
                    </a:lnB>
                  </a:tcPr>
                </a:tc>
                <a:extLst>
                  <a:ext uri="{0D108BD9-81ED-4DB2-BD59-A6C34878D82A}">
                    <a16:rowId xmlns:a16="http://schemas.microsoft.com/office/drawing/2014/main" val="10004"/>
                  </a:ext>
                </a:extLst>
              </a:tr>
              <a:tr h="162638">
                <a:tc gridSpan="2">
                  <a:txBody>
                    <a:bodyPr/>
                    <a:lstStyle/>
                    <a:p>
                      <a:r>
                        <a:rPr lang="cs-CZ" sz="1200"/>
                        <a:t>Obyvatelstvo</a:t>
                      </a:r>
                    </a:p>
                  </a:txBody>
                  <a:tcPr marL="6087" marR="6087" marT="6087" marB="6087" anchor="ctr">
                    <a:lnL>
                      <a:noFill/>
                    </a:lnL>
                    <a:lnR>
                      <a:noFill/>
                    </a:lnR>
                    <a:lnT>
                      <a:noFill/>
                    </a:lnT>
                    <a:lnB>
                      <a:noFill/>
                    </a:lnB>
                    <a:solidFill>
                      <a:srgbClr val="EAEAEA"/>
                    </a:solidFill>
                  </a:tcPr>
                </a:tc>
                <a:tc hMerge="1">
                  <a:txBody>
                    <a:bodyPr/>
                    <a:lstStyle/>
                    <a:p>
                      <a:endParaRPr lang="cs-CZ"/>
                    </a:p>
                  </a:txBody>
                  <a:tcPr/>
                </a:tc>
                <a:extLst>
                  <a:ext uri="{0D108BD9-81ED-4DB2-BD59-A6C34878D82A}">
                    <a16:rowId xmlns:a16="http://schemas.microsoft.com/office/drawing/2014/main" val="10005"/>
                  </a:ext>
                </a:extLst>
              </a:tr>
              <a:tr h="431895">
                <a:tc>
                  <a:txBody>
                    <a:bodyPr/>
                    <a:lstStyle/>
                    <a:p>
                      <a:r>
                        <a:rPr lang="cs-CZ" sz="1200" b="1">
                          <a:hlinkClick r:id="rId10" action="ppaction://hlinkfile" tooltip="Obyvatelstvo"/>
                        </a:rPr>
                        <a:t>Počet obyvatel</a:t>
                      </a:r>
                      <a:r>
                        <a:rPr lang="cs-CZ" sz="1200"/>
                        <a:t>:</a:t>
                      </a:r>
                    </a:p>
                  </a:txBody>
                  <a:tcPr marL="6087" marR="6087" marT="6087" marB="6087" anchor="ctr">
                    <a:lnL>
                      <a:noFill/>
                    </a:lnL>
                    <a:lnR>
                      <a:noFill/>
                    </a:lnR>
                    <a:lnT>
                      <a:noFill/>
                    </a:lnT>
                    <a:lnB>
                      <a:noFill/>
                    </a:lnB>
                  </a:tcPr>
                </a:tc>
                <a:tc>
                  <a:txBody>
                    <a:bodyPr/>
                    <a:lstStyle/>
                    <a:p>
                      <a:r>
                        <a:rPr lang="pl-PL" sz="1200" dirty="0" smtClean="0"/>
                        <a:t>39 </a:t>
                      </a:r>
                      <a:r>
                        <a:rPr lang="pl-PL" sz="1200" dirty="0" smtClean="0"/>
                        <a:t>000 000  (</a:t>
                      </a:r>
                      <a:r>
                        <a:rPr lang="pl-PL" sz="1200" dirty="0" smtClean="0"/>
                        <a:t>2022)</a:t>
                      </a:r>
                      <a:endParaRPr lang="pl-PL" sz="1200" dirty="0"/>
                    </a:p>
                  </a:txBody>
                  <a:tcPr marL="6087" marR="6087" marT="6087" marB="6087" anchor="ctr">
                    <a:lnL>
                      <a:noFill/>
                    </a:lnL>
                    <a:lnR>
                      <a:noFill/>
                    </a:lnR>
                    <a:lnT>
                      <a:noFill/>
                    </a:lnT>
                    <a:lnB>
                      <a:noFill/>
                    </a:lnB>
                  </a:tcPr>
                </a:tc>
                <a:extLst>
                  <a:ext uri="{0D108BD9-81ED-4DB2-BD59-A6C34878D82A}">
                    <a16:rowId xmlns:a16="http://schemas.microsoft.com/office/drawing/2014/main" val="10006"/>
                  </a:ext>
                </a:extLst>
              </a:tr>
              <a:tr h="294299">
                <a:tc>
                  <a:txBody>
                    <a:bodyPr/>
                    <a:lstStyle/>
                    <a:p>
                      <a:r>
                        <a:rPr lang="cs-CZ" sz="1200" b="1">
                          <a:hlinkClick r:id="rId11" action="ppaction://hlinkfile" tooltip="Hustota zalidnění"/>
                        </a:rPr>
                        <a:t>Hustota zalidnění</a:t>
                      </a:r>
                      <a:r>
                        <a:rPr lang="cs-CZ" sz="1200"/>
                        <a:t>:</a:t>
                      </a:r>
                    </a:p>
                  </a:txBody>
                  <a:tcPr marL="6087" marR="6087" marT="6087" marB="6087" anchor="ctr">
                    <a:lnL>
                      <a:noFill/>
                    </a:lnL>
                    <a:lnR>
                      <a:noFill/>
                    </a:lnR>
                    <a:lnT>
                      <a:noFill/>
                    </a:lnT>
                    <a:lnB>
                      <a:noFill/>
                    </a:lnB>
                  </a:tcPr>
                </a:tc>
                <a:tc>
                  <a:txBody>
                    <a:bodyPr/>
                    <a:lstStyle/>
                    <a:p>
                      <a:r>
                        <a:rPr lang="pl-PL" sz="1200" dirty="0" smtClean="0"/>
                        <a:t>4 </a:t>
                      </a:r>
                      <a:r>
                        <a:rPr lang="pl-PL" sz="1200" dirty="0"/>
                        <a:t> ob. / </a:t>
                      </a:r>
                      <a:r>
                        <a:rPr lang="pl-PL" sz="1200" dirty="0" smtClean="0"/>
                        <a:t>km²</a:t>
                      </a:r>
                      <a:endParaRPr lang="pl-PL" sz="1200" dirty="0"/>
                    </a:p>
                  </a:txBody>
                  <a:tcPr marL="6087" marR="6087" marT="6087" marB="6087" anchor="ctr">
                    <a:lnL>
                      <a:noFill/>
                    </a:lnL>
                    <a:lnR>
                      <a:noFill/>
                    </a:lnR>
                    <a:lnT>
                      <a:noFill/>
                    </a:lnT>
                    <a:lnB>
                      <a:noFill/>
                    </a:lnB>
                  </a:tcPr>
                </a:tc>
                <a:extLst>
                  <a:ext uri="{0D108BD9-81ED-4DB2-BD59-A6C34878D82A}">
                    <a16:rowId xmlns:a16="http://schemas.microsoft.com/office/drawing/2014/main" val="10007"/>
                  </a:ext>
                </a:extLst>
              </a:tr>
              <a:tr h="569490">
                <a:tc>
                  <a:txBody>
                    <a:bodyPr/>
                    <a:lstStyle/>
                    <a:p>
                      <a:r>
                        <a:rPr lang="cs-CZ" sz="1200" b="1">
                          <a:hlinkClick r:id="rId12" action="ppaction://hlinkfile" tooltip="Index lidského rozvoje"/>
                        </a:rPr>
                        <a:t>HDI</a:t>
                      </a:r>
                      <a:r>
                        <a:rPr lang="cs-CZ" sz="1200"/>
                        <a:t>:</a:t>
                      </a:r>
                    </a:p>
                  </a:txBody>
                  <a:tcPr marL="6087" marR="6087" marT="6087" marB="6087" anchor="ctr">
                    <a:lnL>
                      <a:noFill/>
                    </a:lnL>
                    <a:lnR>
                      <a:noFill/>
                    </a:lnR>
                    <a:lnT>
                      <a:noFill/>
                    </a:lnT>
                    <a:lnB>
                      <a:noFill/>
                    </a:lnB>
                  </a:tcPr>
                </a:tc>
                <a:tc>
                  <a:txBody>
                    <a:bodyPr/>
                    <a:lstStyle/>
                    <a:p>
                      <a:r>
                        <a:rPr lang="pl-PL" sz="1200" dirty="0">
                          <a:solidFill>
                            <a:srgbClr val="00CC00"/>
                          </a:solidFill>
                        </a:rPr>
                        <a:t>▲</a:t>
                      </a:r>
                      <a:r>
                        <a:rPr lang="pl-PL" sz="1200" dirty="0"/>
                        <a:t> 0,967 (</a:t>
                      </a:r>
                      <a:r>
                        <a:rPr lang="pl-PL" sz="1200" dirty="0">
                          <a:solidFill>
                            <a:srgbClr val="008900"/>
                          </a:solidFill>
                        </a:rPr>
                        <a:t>vysoký</a:t>
                      </a:r>
                      <a:r>
                        <a:rPr lang="pl-PL" sz="1200" dirty="0"/>
                        <a:t>) (</a:t>
                      </a:r>
                      <a:r>
                        <a:rPr lang="pl-PL" sz="1200" dirty="0">
                          <a:hlinkClick r:id="rId13" action="ppaction://hlinkfile" tooltip="Seznam států světa podle indexu lidského rozvoje"/>
                        </a:rPr>
                        <a:t>3. na světě</a:t>
                      </a:r>
                      <a:r>
                        <a:rPr lang="pl-PL" sz="1200" dirty="0"/>
                        <a:t>, 2007)</a:t>
                      </a:r>
                    </a:p>
                  </a:txBody>
                  <a:tcPr marL="6087" marR="6087" marT="6087" marB="6087" anchor="ctr">
                    <a:lnL>
                      <a:noFill/>
                    </a:lnL>
                    <a:lnR>
                      <a:noFill/>
                    </a:lnR>
                    <a:lnT>
                      <a:noFill/>
                    </a:lnT>
                    <a:lnB>
                      <a:noFill/>
                    </a:lnB>
                  </a:tcPr>
                </a:tc>
                <a:extLst>
                  <a:ext uri="{0D108BD9-81ED-4DB2-BD59-A6C34878D82A}">
                    <a16:rowId xmlns:a16="http://schemas.microsoft.com/office/drawing/2014/main" val="10008"/>
                  </a:ext>
                </a:extLst>
              </a:tr>
              <a:tr h="294299">
                <a:tc>
                  <a:txBody>
                    <a:bodyPr/>
                    <a:lstStyle/>
                    <a:p>
                      <a:r>
                        <a:rPr lang="cs-CZ" sz="1200" b="1">
                          <a:hlinkClick r:id="rId14" action="ppaction://hlinkfile" tooltip="Jazyk (lingvistika)"/>
                        </a:rPr>
                        <a:t>Jazyk</a:t>
                      </a:r>
                      <a:r>
                        <a:rPr lang="cs-CZ" sz="1200"/>
                        <a:t>:</a:t>
                      </a:r>
                    </a:p>
                  </a:txBody>
                  <a:tcPr marL="6087" marR="6087" marT="6087" marB="6087" anchor="ctr">
                    <a:lnL>
                      <a:noFill/>
                    </a:lnL>
                    <a:lnR>
                      <a:noFill/>
                    </a:lnR>
                    <a:lnT>
                      <a:noFill/>
                    </a:lnT>
                    <a:lnB>
                      <a:noFill/>
                    </a:lnB>
                  </a:tcPr>
                </a:tc>
                <a:tc>
                  <a:txBody>
                    <a:bodyPr/>
                    <a:lstStyle/>
                    <a:p>
                      <a:r>
                        <a:rPr lang="cs-CZ" sz="1200" dirty="0">
                          <a:hlinkClick r:id="rId15" action="ppaction://hlinkfile"/>
                        </a:rPr>
                        <a:t>angličtina</a:t>
                      </a:r>
                      <a:r>
                        <a:rPr lang="cs-CZ" sz="1200" dirty="0"/>
                        <a:t>, </a:t>
                      </a:r>
                      <a:r>
                        <a:rPr lang="cs-CZ" sz="1200" dirty="0">
                          <a:hlinkClick r:id="rId16" action="ppaction://hlinkfile"/>
                        </a:rPr>
                        <a:t>francouzština</a:t>
                      </a:r>
                      <a:endParaRPr lang="cs-CZ" sz="1200" dirty="0"/>
                    </a:p>
                  </a:txBody>
                  <a:tcPr marL="6087" marR="6087" marT="6087" marB="6087" anchor="ctr">
                    <a:lnL>
                      <a:noFill/>
                    </a:lnL>
                    <a:lnR>
                      <a:noFill/>
                    </a:lnR>
                    <a:lnT>
                      <a:noFill/>
                    </a:lnT>
                    <a:lnB>
                      <a:noFill/>
                    </a:lnB>
                  </a:tcPr>
                </a:tc>
                <a:extLst>
                  <a:ext uri="{0D108BD9-81ED-4DB2-BD59-A6C34878D82A}">
                    <a16:rowId xmlns:a16="http://schemas.microsoft.com/office/drawing/2014/main" val="10009"/>
                  </a:ext>
                </a:extLst>
              </a:tr>
              <a:tr h="844680">
                <a:tc>
                  <a:txBody>
                    <a:bodyPr/>
                    <a:lstStyle/>
                    <a:p>
                      <a:r>
                        <a:rPr lang="cs-CZ" sz="1200" b="1" dirty="0">
                          <a:hlinkClick r:id="rId17" action="ppaction://hlinkfile"/>
                        </a:rPr>
                        <a:t>Náboženství</a:t>
                      </a:r>
                      <a:endParaRPr lang="cs-CZ" sz="1200" dirty="0"/>
                    </a:p>
                  </a:txBody>
                  <a:tcPr marL="6087" marR="6087" marT="6087" marB="6087" anchor="ctr">
                    <a:lnL>
                      <a:noFill/>
                    </a:lnL>
                    <a:lnR>
                      <a:noFill/>
                    </a:lnR>
                    <a:lnT>
                      <a:noFill/>
                    </a:lnT>
                    <a:lnB>
                      <a:noFill/>
                    </a:lnB>
                  </a:tcPr>
                </a:tc>
                <a:tc>
                  <a:txBody>
                    <a:bodyPr/>
                    <a:lstStyle/>
                    <a:p>
                      <a:r>
                        <a:rPr lang="cs-CZ" sz="1200" dirty="0">
                          <a:hlinkClick r:id="rId18" action="ppaction://hlinkfile" tooltip="Křesťanství"/>
                        </a:rPr>
                        <a:t>křesťané</a:t>
                      </a:r>
                      <a:r>
                        <a:rPr lang="cs-CZ" sz="1200" dirty="0"/>
                        <a:t> 77.1% (</a:t>
                      </a:r>
                      <a:r>
                        <a:rPr lang="cs-CZ" sz="1200" dirty="0">
                          <a:hlinkClick r:id="rId19" action="ppaction://hlinkfile" tooltip="Římskokatolická církev"/>
                        </a:rPr>
                        <a:t>katolíci</a:t>
                      </a:r>
                      <a:r>
                        <a:rPr lang="cs-CZ" sz="1200" dirty="0"/>
                        <a:t> 43,6 %, </a:t>
                      </a:r>
                      <a:r>
                        <a:rPr lang="cs-CZ" sz="1200" dirty="0">
                          <a:hlinkClick r:id="rId20" action="ppaction://hlinkfile"/>
                        </a:rPr>
                        <a:t>Sjednocená církev Kanady</a:t>
                      </a:r>
                      <a:r>
                        <a:rPr lang="cs-CZ" sz="1200" dirty="0"/>
                        <a:t> 9,6 %)</a:t>
                      </a:r>
                    </a:p>
                  </a:txBody>
                  <a:tcPr marL="6087" marR="6087" marT="6087" marB="6087" anchor="ctr">
                    <a:lnL>
                      <a:noFill/>
                    </a:lnL>
                    <a:lnR>
                      <a:noFill/>
                    </a:lnR>
                    <a:lnT>
                      <a:noFill/>
                    </a:lnT>
                    <a:lnB>
                      <a:noFill/>
                    </a:lnB>
                  </a:tcPr>
                </a:tc>
                <a:extLst>
                  <a:ext uri="{0D108BD9-81ED-4DB2-BD59-A6C34878D82A}">
                    <a16:rowId xmlns:a16="http://schemas.microsoft.com/office/drawing/2014/main" val="10010"/>
                  </a:ext>
                </a:extLst>
              </a:tr>
              <a:tr h="162638">
                <a:tc gridSpan="2">
                  <a:txBody>
                    <a:bodyPr/>
                    <a:lstStyle/>
                    <a:p>
                      <a:r>
                        <a:rPr lang="cs-CZ" sz="1200" dirty="0"/>
                        <a:t>Státní útvar</a:t>
                      </a:r>
                    </a:p>
                  </a:txBody>
                  <a:tcPr marL="6087" marR="6087" marT="6087" marB="6087" anchor="ctr">
                    <a:lnL>
                      <a:noFill/>
                    </a:lnL>
                    <a:lnR>
                      <a:noFill/>
                    </a:lnR>
                    <a:lnT>
                      <a:noFill/>
                    </a:lnT>
                    <a:lnB>
                      <a:noFill/>
                    </a:lnB>
                    <a:solidFill>
                      <a:srgbClr val="EAEAEA"/>
                    </a:solidFill>
                  </a:tcPr>
                </a:tc>
                <a:tc hMerge="1">
                  <a:txBody>
                    <a:bodyPr/>
                    <a:lstStyle/>
                    <a:p>
                      <a:endParaRPr lang="cs-CZ"/>
                    </a:p>
                  </a:txBody>
                  <a:tcPr/>
                </a:tc>
                <a:extLst>
                  <a:ext uri="{0D108BD9-81ED-4DB2-BD59-A6C34878D82A}">
                    <a16:rowId xmlns:a16="http://schemas.microsoft.com/office/drawing/2014/main" val="10011"/>
                  </a:ext>
                </a:extLst>
              </a:tr>
              <a:tr h="431895">
                <a:tc>
                  <a:txBody>
                    <a:bodyPr/>
                    <a:lstStyle/>
                    <a:p>
                      <a:r>
                        <a:rPr lang="cs-CZ" sz="1200" b="1">
                          <a:hlinkClick r:id="rId21" action="ppaction://hlinkfile" tooltip="Seznam států podle státního zřízení"/>
                        </a:rPr>
                        <a:t>Státní zřízení</a:t>
                      </a:r>
                      <a:endParaRPr lang="cs-CZ" sz="1200"/>
                    </a:p>
                  </a:txBody>
                  <a:tcPr marL="6087" marR="6087" marT="6087" marB="6087" anchor="ctr">
                    <a:lnL>
                      <a:noFill/>
                    </a:lnL>
                    <a:lnR>
                      <a:noFill/>
                    </a:lnR>
                    <a:lnT>
                      <a:noFill/>
                    </a:lnT>
                    <a:lnB>
                      <a:noFill/>
                    </a:lnB>
                  </a:tcPr>
                </a:tc>
                <a:tc>
                  <a:txBody>
                    <a:bodyPr/>
                    <a:lstStyle/>
                    <a:p>
                      <a:r>
                        <a:rPr lang="cs-CZ" sz="1200" dirty="0">
                          <a:hlinkClick r:id="rId22" action="ppaction://hlinkfile" tooltip="Federace"/>
                        </a:rPr>
                        <a:t>federativní</a:t>
                      </a:r>
                      <a:r>
                        <a:rPr lang="cs-CZ" sz="1200" dirty="0"/>
                        <a:t> </a:t>
                      </a:r>
                      <a:r>
                        <a:rPr lang="cs-CZ" sz="1200" dirty="0">
                          <a:hlinkClick r:id="rId23" action="ppaction://hlinkfile"/>
                        </a:rPr>
                        <a:t>konstituční monarchie</a:t>
                      </a:r>
                      <a:endParaRPr lang="cs-CZ" sz="1200" dirty="0"/>
                    </a:p>
                  </a:txBody>
                  <a:tcPr marL="6087" marR="6087" marT="6087" marB="6087" anchor="ctr">
                    <a:lnL>
                      <a:noFill/>
                    </a:lnL>
                    <a:lnR>
                      <a:noFill/>
                    </a:lnR>
                    <a:lnT>
                      <a:noFill/>
                    </a:lnT>
                    <a:lnB>
                      <a:noFill/>
                    </a:lnB>
                  </a:tcPr>
                </a:tc>
                <a:extLst>
                  <a:ext uri="{0D108BD9-81ED-4DB2-BD59-A6C34878D82A}">
                    <a16:rowId xmlns:a16="http://schemas.microsoft.com/office/drawing/2014/main" val="10012"/>
                  </a:ext>
                </a:extLst>
              </a:tr>
              <a:tr h="569490">
                <a:tc>
                  <a:txBody>
                    <a:bodyPr/>
                    <a:lstStyle/>
                    <a:p>
                      <a:r>
                        <a:rPr lang="cs-CZ" sz="1200" b="1">
                          <a:solidFill>
                            <a:schemeClr val="tx2">
                              <a:lumMod val="75000"/>
                            </a:schemeClr>
                          </a:solidFill>
                          <a:hlinkClick r:id="rId24" action="ppaction://hlinkfile" tooltip="Seznam států světa podle data vzniku"/>
                        </a:rPr>
                        <a:t>Vznik</a:t>
                      </a:r>
                      <a:endParaRPr lang="cs-CZ" sz="1200" b="1">
                        <a:solidFill>
                          <a:schemeClr val="tx2">
                            <a:lumMod val="75000"/>
                          </a:schemeClr>
                        </a:solidFill>
                      </a:endParaRPr>
                    </a:p>
                  </a:txBody>
                  <a:tcPr marL="6087" marR="6087" marT="6087" marB="6087" anchor="ctr">
                    <a:lnL>
                      <a:noFill/>
                    </a:lnL>
                    <a:lnR>
                      <a:noFill/>
                    </a:lnR>
                    <a:lnT>
                      <a:noFill/>
                    </a:lnT>
                    <a:lnB>
                      <a:noFill/>
                    </a:lnB>
                  </a:tcPr>
                </a:tc>
                <a:tc>
                  <a:txBody>
                    <a:bodyPr/>
                    <a:lstStyle/>
                    <a:p>
                      <a:r>
                        <a:rPr lang="cs-CZ" sz="1200" b="1" dirty="0">
                          <a:solidFill>
                            <a:schemeClr val="tx2">
                              <a:lumMod val="75000"/>
                            </a:schemeClr>
                          </a:solidFill>
                          <a:hlinkClick r:id="rId25" action="ppaction://hlinkfile" tooltip="1. červenec"/>
                        </a:rPr>
                        <a:t>1. července</a:t>
                      </a:r>
                      <a:r>
                        <a:rPr lang="cs-CZ" sz="1200" b="1" dirty="0">
                          <a:solidFill>
                            <a:schemeClr val="tx2">
                              <a:lumMod val="75000"/>
                            </a:schemeClr>
                          </a:solidFill>
                        </a:rPr>
                        <a:t> </a:t>
                      </a:r>
                      <a:r>
                        <a:rPr lang="cs-CZ" sz="1200" b="1" dirty="0">
                          <a:solidFill>
                            <a:schemeClr val="tx2">
                              <a:lumMod val="75000"/>
                            </a:schemeClr>
                          </a:solidFill>
                          <a:hlinkClick r:id="rId26" action="ppaction://hlinkfile"/>
                        </a:rPr>
                        <a:t>1867</a:t>
                      </a:r>
                      <a:r>
                        <a:rPr lang="cs-CZ" sz="1200" b="1" dirty="0">
                          <a:solidFill>
                            <a:schemeClr val="tx2">
                              <a:lumMod val="75000"/>
                            </a:schemeClr>
                          </a:solidFill>
                        </a:rPr>
                        <a:t> (od </a:t>
                      </a:r>
                      <a:r>
                        <a:rPr lang="cs-CZ" sz="1200" b="1" dirty="0">
                          <a:solidFill>
                            <a:schemeClr val="tx2">
                              <a:lumMod val="75000"/>
                            </a:schemeClr>
                          </a:solidFill>
                          <a:hlinkClick r:id="rId27" action="ppaction://hlinkfile" tooltip="Spojené království"/>
                        </a:rPr>
                        <a:t>Spojeného království</a:t>
                      </a:r>
                      <a:r>
                        <a:rPr lang="cs-CZ" sz="1200" b="1" dirty="0">
                          <a:solidFill>
                            <a:schemeClr val="tx2">
                              <a:lumMod val="75000"/>
                            </a:schemeClr>
                          </a:solidFill>
                        </a:rPr>
                        <a:t>)</a:t>
                      </a:r>
                    </a:p>
                  </a:txBody>
                  <a:tcPr marL="6087" marR="6087" marT="6087" marB="6087" anchor="ctr">
                    <a:lnL>
                      <a:noFill/>
                    </a:lnL>
                    <a:lnR>
                      <a:noFill/>
                    </a:lnR>
                    <a:lnT>
                      <a:noFill/>
                    </a:lnT>
                    <a:lnB>
                      <a:noFill/>
                    </a:lnB>
                  </a:tcPr>
                </a:tc>
                <a:extLst>
                  <a:ext uri="{0D108BD9-81ED-4DB2-BD59-A6C34878D82A}">
                    <a16:rowId xmlns:a16="http://schemas.microsoft.com/office/drawing/2014/main" val="10013"/>
                  </a:ext>
                </a:extLst>
              </a:tr>
              <a:tr h="431895">
                <a:tc>
                  <a:txBody>
                    <a:bodyPr/>
                    <a:lstStyle/>
                    <a:p>
                      <a:endParaRPr lang="cs-CZ" sz="1200" dirty="0"/>
                    </a:p>
                  </a:txBody>
                  <a:tcPr marL="6087" marR="6087" marT="6087" marB="6087" anchor="ctr">
                    <a:lnL>
                      <a:noFill/>
                    </a:lnL>
                    <a:lnR>
                      <a:noFill/>
                    </a:lnR>
                    <a:lnT>
                      <a:noFill/>
                    </a:lnT>
                    <a:lnB>
                      <a:noFill/>
                    </a:lnB>
                  </a:tcPr>
                </a:tc>
                <a:tc>
                  <a:txBody>
                    <a:bodyPr/>
                    <a:lstStyle/>
                    <a:p>
                      <a:endParaRPr lang="cs-CZ" sz="1200" dirty="0"/>
                    </a:p>
                  </a:txBody>
                  <a:tcPr marL="6087" marR="6087" marT="6087" marB="6087" anchor="ctr">
                    <a:lnL>
                      <a:noFill/>
                    </a:lnL>
                    <a:lnR>
                      <a:noFill/>
                    </a:lnR>
                    <a:lnT>
                      <a:noFill/>
                    </a:lnT>
                    <a:lnB>
                      <a:noFill/>
                    </a:lnB>
                  </a:tcPr>
                </a:tc>
                <a:extLst>
                  <a:ext uri="{0D108BD9-81ED-4DB2-BD59-A6C34878D82A}">
                    <a16:rowId xmlns:a16="http://schemas.microsoft.com/office/drawing/2014/main" val="10014"/>
                  </a:ext>
                </a:extLst>
              </a:tr>
              <a:tr h="294299">
                <a:tc>
                  <a:txBody>
                    <a:bodyPr/>
                    <a:lstStyle/>
                    <a:p>
                      <a:endParaRPr lang="cs-CZ" sz="1200"/>
                    </a:p>
                  </a:txBody>
                  <a:tcPr marL="6087" marR="6087" marT="6087" marB="6087" anchor="ctr">
                    <a:lnL>
                      <a:noFill/>
                    </a:lnL>
                    <a:lnR>
                      <a:noFill/>
                    </a:lnR>
                    <a:lnT>
                      <a:noFill/>
                    </a:lnT>
                    <a:lnB>
                      <a:noFill/>
                    </a:lnB>
                  </a:tcPr>
                </a:tc>
                <a:tc>
                  <a:txBody>
                    <a:bodyPr/>
                    <a:lstStyle/>
                    <a:p>
                      <a:endParaRPr lang="cs-CZ" sz="1200" dirty="0"/>
                    </a:p>
                  </a:txBody>
                  <a:tcPr marL="6087" marR="6087" marT="6087" marB="6087" anchor="ctr">
                    <a:lnL>
                      <a:noFill/>
                    </a:lnL>
                    <a:lnR>
                      <a:noFill/>
                    </a:lnR>
                    <a:lnT>
                      <a:noFill/>
                    </a:lnT>
                    <a:lnB>
                      <a:noFill/>
                    </a:lnB>
                  </a:tcPr>
                </a:tc>
                <a:extLst>
                  <a:ext uri="{0D108BD9-81ED-4DB2-BD59-A6C34878D82A}">
                    <a16:rowId xmlns:a16="http://schemas.microsoft.com/office/drawing/2014/main" val="10015"/>
                  </a:ext>
                </a:extLst>
              </a:tr>
              <a:tr h="162638">
                <a:tc>
                  <a:txBody>
                    <a:bodyPr/>
                    <a:lstStyle/>
                    <a:p>
                      <a:r>
                        <a:rPr lang="cs-CZ" sz="1200" b="1">
                          <a:hlinkClick r:id="rId28" action="ppaction://hlinkfile" tooltip="Seznam měn"/>
                        </a:rPr>
                        <a:t>Měna</a:t>
                      </a:r>
                      <a:endParaRPr lang="cs-CZ" sz="1200"/>
                    </a:p>
                  </a:txBody>
                  <a:tcPr marL="6087" marR="6087" marT="6087" marB="6087" anchor="ctr">
                    <a:lnL>
                      <a:noFill/>
                    </a:lnL>
                    <a:lnR>
                      <a:noFill/>
                    </a:lnR>
                    <a:lnT>
                      <a:noFill/>
                    </a:lnT>
                    <a:lnB>
                      <a:noFill/>
                    </a:lnB>
                  </a:tcPr>
                </a:tc>
                <a:tc>
                  <a:txBody>
                    <a:bodyPr/>
                    <a:lstStyle/>
                    <a:p>
                      <a:r>
                        <a:rPr lang="cs-CZ" sz="1200" dirty="0">
                          <a:hlinkClick r:id="rId29" action="ppaction://hlinkfile"/>
                        </a:rPr>
                        <a:t>kanadský dolar</a:t>
                      </a:r>
                      <a:endParaRPr lang="cs-CZ" sz="1200" dirty="0"/>
                    </a:p>
                  </a:txBody>
                  <a:tcPr marL="6087" marR="6087" marT="6087" marB="6087" anchor="ctr">
                    <a:lnL>
                      <a:noFill/>
                    </a:lnL>
                    <a:lnR>
                      <a:noFill/>
                    </a:lnR>
                    <a:lnT>
                      <a:noFill/>
                    </a:lnT>
                    <a:lnB>
                      <a:noFill/>
                    </a:lnB>
                  </a:tcPr>
                </a:tc>
                <a:extLst>
                  <a:ext uri="{0D108BD9-81ED-4DB2-BD59-A6C34878D82A}">
                    <a16:rowId xmlns:a16="http://schemas.microsoft.com/office/drawing/2014/main" val="10016"/>
                  </a:ext>
                </a:extLst>
              </a:tr>
            </a:tbl>
          </a:graphicData>
        </a:graphic>
      </p:graphicFrame>
      <p:pic>
        <p:nvPicPr>
          <p:cNvPr id="14337" name="Picture 1" descr="Poloha Kanady"/>
          <p:cNvPicPr>
            <a:picLocks noChangeAspect="1" noChangeArrowheads="1"/>
          </p:cNvPicPr>
          <p:nvPr/>
        </p:nvPicPr>
        <p:blipFill>
          <a:blip r:embed="rId30" cstate="print"/>
          <a:srcRect/>
          <a:stretch>
            <a:fillRect/>
          </a:stretch>
        </p:blipFill>
        <p:spPr bwMode="auto">
          <a:xfrm>
            <a:off x="0" y="0"/>
            <a:ext cx="2762250" cy="2762250"/>
          </a:xfrm>
          <a:prstGeom prst="rect">
            <a:avLst/>
          </a:prstGeom>
          <a:noFill/>
        </p:spPr>
      </p:pic>
      <p:pic>
        <p:nvPicPr>
          <p:cNvPr id="14339" name="Picture 3" descr="Soubor:Canadian Coat of Arms Shield.svg">
            <a:hlinkClick r:id="rId31"/>
          </p:cNvPr>
          <p:cNvPicPr>
            <a:picLocks noChangeAspect="1" noChangeArrowheads="1"/>
          </p:cNvPicPr>
          <p:nvPr/>
        </p:nvPicPr>
        <p:blipFill>
          <a:blip r:embed="rId32" cstate="print"/>
          <a:srcRect/>
          <a:stretch>
            <a:fillRect/>
          </a:stretch>
        </p:blipFill>
        <p:spPr bwMode="auto">
          <a:xfrm>
            <a:off x="395536" y="3356992"/>
            <a:ext cx="1076325" cy="1371601"/>
          </a:xfrm>
          <a:prstGeom prst="rect">
            <a:avLst/>
          </a:prstGeom>
          <a:noFill/>
        </p:spPr>
      </p:pic>
      <p:pic>
        <p:nvPicPr>
          <p:cNvPr id="14341" name="Picture 5" descr="Soubor:Flag of Canada.svg">
            <a:hlinkClick r:id="rId33"/>
          </p:cNvPr>
          <p:cNvPicPr>
            <a:picLocks noChangeAspect="1" noChangeArrowheads="1"/>
          </p:cNvPicPr>
          <p:nvPr/>
        </p:nvPicPr>
        <p:blipFill>
          <a:blip r:embed="rId34" cstate="print"/>
          <a:srcRect/>
          <a:stretch>
            <a:fillRect/>
          </a:stretch>
        </p:blipFill>
        <p:spPr bwMode="auto">
          <a:xfrm>
            <a:off x="467544" y="5085184"/>
            <a:ext cx="2664296" cy="115212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2" name="Tabulka 1"/>
          <p:cNvGraphicFramePr>
            <a:graphicFrameLocks noGrp="1"/>
          </p:cNvGraphicFramePr>
          <p:nvPr/>
        </p:nvGraphicFramePr>
        <p:xfrm>
          <a:off x="3352800" y="3291840"/>
          <a:ext cx="2438400" cy="274320"/>
        </p:xfrm>
        <a:graphic>
          <a:graphicData uri="http://schemas.openxmlformats.org/drawingml/2006/table">
            <a:tbl>
              <a:tblPr/>
              <a:tblGrid>
                <a:gridCol w="2438400">
                  <a:extLst>
                    <a:ext uri="{9D8B030D-6E8A-4147-A177-3AD203B41FA5}">
                      <a16:colId xmlns:a16="http://schemas.microsoft.com/office/drawing/2014/main" val="20000"/>
                    </a:ext>
                  </a:extLst>
                </a:gridCol>
              </a:tblGrid>
              <a:tr h="0">
                <a:tc>
                  <a:txBody>
                    <a:bodyPr/>
                    <a:lstStyle/>
                    <a:p>
                      <a:endParaRPr lang="cs-CZ" dirty="0"/>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43010" name="Picture 2" descr="http://www.cestovatel.cz/foto-soubory/cool.jpg"/>
          <p:cNvPicPr>
            <a:picLocks noChangeAspect="1" noChangeArrowheads="1"/>
          </p:cNvPicPr>
          <p:nvPr/>
        </p:nvPicPr>
        <p:blipFill>
          <a:blip r:embed="rId2" cstate="print"/>
          <a:srcRect b="5901"/>
          <a:stretch>
            <a:fillRect/>
          </a:stretch>
        </p:blipFill>
        <p:spPr bwMode="auto">
          <a:xfrm>
            <a:off x="0" y="404665"/>
            <a:ext cx="9144000" cy="6453335"/>
          </a:xfrm>
          <a:prstGeom prst="rect">
            <a:avLst/>
          </a:prstGeom>
          <a:noFill/>
        </p:spPr>
      </p:pic>
      <p:sp>
        <p:nvSpPr>
          <p:cNvPr id="43011" name="Rectangle 3"/>
          <p:cNvSpPr>
            <a:spLocks noChangeArrowheads="1"/>
          </p:cNvSpPr>
          <p:nvPr/>
        </p:nvSpPr>
        <p:spPr bwMode="auto">
          <a:xfrm>
            <a:off x="0" y="29441775"/>
            <a:ext cx="6429375" cy="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endParaRPr>
          </a:p>
        </p:txBody>
      </p:sp>
      <p:sp>
        <p:nvSpPr>
          <p:cNvPr id="5" name="TextovéPole 4"/>
          <p:cNvSpPr txBox="1"/>
          <p:nvPr/>
        </p:nvSpPr>
        <p:spPr>
          <a:xfrm>
            <a:off x="6804248" y="764704"/>
            <a:ext cx="1171539" cy="369332"/>
          </a:xfrm>
          <a:prstGeom prst="rect">
            <a:avLst/>
          </a:prstGeom>
          <a:noFill/>
        </p:spPr>
        <p:txBody>
          <a:bodyPr wrap="none" rtlCol="0">
            <a:spAutoFit/>
          </a:bodyPr>
          <a:lstStyle/>
          <a:p>
            <a:r>
              <a:rPr lang="cs-CZ" b="1" dirty="0" smtClean="0"/>
              <a:t>N.P. </a:t>
            </a:r>
            <a:r>
              <a:rPr lang="cs-CZ" b="1" dirty="0" err="1" smtClean="0"/>
              <a:t>Banff</a:t>
            </a:r>
            <a:r>
              <a:rPr lang="cs-CZ" b="1" dirty="0" smtClean="0"/>
              <a:t>.</a:t>
            </a:r>
            <a:endParaRPr lang="cs-CZ"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descr="http://mt0.google.com/vt/lyrs=t@127,r@164000000&amp;hl=cs&amp;src=api&amp;x=90&amp;y=169&amp;z=9&amp;s=Galileo"/>
          <p:cNvPicPr>
            <a:picLocks noChangeAspect="1" noChangeArrowheads="1"/>
          </p:cNvPicPr>
          <p:nvPr/>
        </p:nvPicPr>
        <p:blipFill>
          <a:blip r:embed="rId3" cstate="print"/>
          <a:srcRect/>
          <a:stretch>
            <a:fillRect/>
          </a:stretch>
        </p:blipFill>
        <p:spPr bwMode="auto">
          <a:xfrm>
            <a:off x="0" y="0"/>
            <a:ext cx="9525" cy="9525"/>
          </a:xfrm>
          <a:prstGeom prst="rect">
            <a:avLst/>
          </a:prstGeom>
          <a:noFill/>
        </p:spPr>
      </p:pic>
      <p:pic>
        <p:nvPicPr>
          <p:cNvPr id="44034" name="Picture 2" descr="http://mt0.google.com/vt/lyrs=t@127,r@164000000&amp;hl=cs&amp;src=api&amp;x=90&amp;y=170&amp;z=9&amp;s="/>
          <p:cNvPicPr>
            <a:picLocks noChangeAspect="1" noChangeArrowheads="1"/>
          </p:cNvPicPr>
          <p:nvPr/>
        </p:nvPicPr>
        <p:blipFill>
          <a:blip r:embed="rId4" cstate="print"/>
          <a:srcRect/>
          <a:stretch>
            <a:fillRect/>
          </a:stretch>
        </p:blipFill>
        <p:spPr bwMode="auto">
          <a:xfrm>
            <a:off x="0" y="0"/>
            <a:ext cx="9525" cy="9525"/>
          </a:xfrm>
          <a:prstGeom prst="rect">
            <a:avLst/>
          </a:prstGeom>
          <a:noFill/>
        </p:spPr>
      </p:pic>
      <p:pic>
        <p:nvPicPr>
          <p:cNvPr id="44035" name="Picture 3" descr="http://mt0.google.com/vt/lyrs=t@127,r@164000000&amp;hl=cs&amp;src=api&amp;x=90&amp;y=171&amp;z=9&amp;s=G"/>
          <p:cNvPicPr>
            <a:picLocks noChangeAspect="1" noChangeArrowheads="1"/>
          </p:cNvPicPr>
          <p:nvPr/>
        </p:nvPicPr>
        <p:blipFill>
          <a:blip r:embed="rId5" cstate="print"/>
          <a:srcRect/>
          <a:stretch>
            <a:fillRect/>
          </a:stretch>
        </p:blipFill>
        <p:spPr bwMode="auto">
          <a:xfrm>
            <a:off x="0" y="0"/>
            <a:ext cx="9525" cy="9525"/>
          </a:xfrm>
          <a:prstGeom prst="rect">
            <a:avLst/>
          </a:prstGeom>
          <a:noFill/>
        </p:spPr>
      </p:pic>
      <p:pic>
        <p:nvPicPr>
          <p:cNvPr id="44036" name="Picture 4" descr="http://mt0.google.com/vt/lyrs=t@127,r@164000000&amp;hl=cs&amp;src=api&amp;x=90&amp;y=172&amp;z=9&amp;s=Ga"/>
          <p:cNvPicPr>
            <a:picLocks noChangeAspect="1" noChangeArrowheads="1"/>
          </p:cNvPicPr>
          <p:nvPr/>
        </p:nvPicPr>
        <p:blipFill>
          <a:blip r:embed="rId6" cstate="print"/>
          <a:srcRect/>
          <a:stretch>
            <a:fillRect/>
          </a:stretch>
        </p:blipFill>
        <p:spPr bwMode="auto">
          <a:xfrm>
            <a:off x="0" y="0"/>
            <a:ext cx="9525" cy="9525"/>
          </a:xfrm>
          <a:prstGeom prst="rect">
            <a:avLst/>
          </a:prstGeom>
          <a:noFill/>
        </p:spPr>
      </p:pic>
      <p:pic>
        <p:nvPicPr>
          <p:cNvPr id="44037" name="Picture 5" descr="http://mt1.google.com/vt/lyrs=t@127,r@164000000&amp;hl=cs&amp;src=api&amp;x=91&amp;y=169&amp;z=9&amp;s=Ga"/>
          <p:cNvPicPr>
            <a:picLocks noChangeAspect="1" noChangeArrowheads="1"/>
          </p:cNvPicPr>
          <p:nvPr/>
        </p:nvPicPr>
        <p:blipFill>
          <a:blip r:embed="rId7" cstate="print"/>
          <a:srcRect/>
          <a:stretch>
            <a:fillRect/>
          </a:stretch>
        </p:blipFill>
        <p:spPr bwMode="auto">
          <a:xfrm>
            <a:off x="0" y="0"/>
            <a:ext cx="9525" cy="9525"/>
          </a:xfrm>
          <a:prstGeom prst="rect">
            <a:avLst/>
          </a:prstGeom>
          <a:noFill/>
        </p:spPr>
      </p:pic>
      <p:pic>
        <p:nvPicPr>
          <p:cNvPr id="44038" name="Picture 6" descr="http://mt1.google.com/vt/lyrs=t@127,r@164000000&amp;hl=cs&amp;src=api&amp;x=91&amp;y=170&amp;z=9&amp;s=Gal"/>
          <p:cNvPicPr>
            <a:picLocks noChangeAspect="1" noChangeArrowheads="1"/>
          </p:cNvPicPr>
          <p:nvPr/>
        </p:nvPicPr>
        <p:blipFill>
          <a:blip r:embed="rId8" cstate="print"/>
          <a:srcRect/>
          <a:stretch>
            <a:fillRect/>
          </a:stretch>
        </p:blipFill>
        <p:spPr bwMode="auto">
          <a:xfrm>
            <a:off x="0" y="0"/>
            <a:ext cx="9525" cy="9525"/>
          </a:xfrm>
          <a:prstGeom prst="rect">
            <a:avLst/>
          </a:prstGeom>
          <a:noFill/>
        </p:spPr>
      </p:pic>
      <p:pic>
        <p:nvPicPr>
          <p:cNvPr id="44039" name="Picture 7" descr="http://mt1.google.com/vt/lyrs=t@127,r@164000000&amp;hl=cs&amp;src=api&amp;x=91&amp;y=171&amp;z=9&amp;s=Gali"/>
          <p:cNvPicPr>
            <a:picLocks noChangeAspect="1" noChangeArrowheads="1"/>
          </p:cNvPicPr>
          <p:nvPr/>
        </p:nvPicPr>
        <p:blipFill>
          <a:blip r:embed="rId9" cstate="print"/>
          <a:srcRect/>
          <a:stretch>
            <a:fillRect/>
          </a:stretch>
        </p:blipFill>
        <p:spPr bwMode="auto">
          <a:xfrm>
            <a:off x="0" y="0"/>
            <a:ext cx="9525" cy="9525"/>
          </a:xfrm>
          <a:prstGeom prst="rect">
            <a:avLst/>
          </a:prstGeom>
          <a:noFill/>
        </p:spPr>
      </p:pic>
      <p:pic>
        <p:nvPicPr>
          <p:cNvPr id="44040" name="Picture 8" descr="http://mt1.google.com/vt/lyrs=t@127,r@164000000&amp;hl=cs&amp;src=api&amp;x=91&amp;y=172&amp;z=9&amp;s=Galil"/>
          <p:cNvPicPr>
            <a:picLocks noChangeAspect="1" noChangeArrowheads="1"/>
          </p:cNvPicPr>
          <p:nvPr/>
        </p:nvPicPr>
        <p:blipFill>
          <a:blip r:embed="rId10" cstate="print"/>
          <a:srcRect/>
          <a:stretch>
            <a:fillRect/>
          </a:stretch>
        </p:blipFill>
        <p:spPr bwMode="auto">
          <a:xfrm>
            <a:off x="0" y="0"/>
            <a:ext cx="9525" cy="9525"/>
          </a:xfrm>
          <a:prstGeom prst="rect">
            <a:avLst/>
          </a:prstGeom>
          <a:noFill/>
        </p:spPr>
      </p:pic>
      <p:pic>
        <p:nvPicPr>
          <p:cNvPr id="44041" name="Picture 9" descr="http://mt0.google.com/vt/lyrs=t@127,r@164000000&amp;hl=cs&amp;src=api&amp;x=92&amp;y=169&amp;z=9&amp;s=Galil"/>
          <p:cNvPicPr>
            <a:picLocks noChangeAspect="1" noChangeArrowheads="1"/>
          </p:cNvPicPr>
          <p:nvPr/>
        </p:nvPicPr>
        <p:blipFill>
          <a:blip r:embed="rId11" cstate="print"/>
          <a:srcRect/>
          <a:stretch>
            <a:fillRect/>
          </a:stretch>
        </p:blipFill>
        <p:spPr bwMode="auto">
          <a:xfrm>
            <a:off x="0" y="0"/>
            <a:ext cx="9525" cy="9525"/>
          </a:xfrm>
          <a:prstGeom prst="rect">
            <a:avLst/>
          </a:prstGeom>
          <a:noFill/>
        </p:spPr>
      </p:pic>
      <p:pic>
        <p:nvPicPr>
          <p:cNvPr id="44042" name="Picture 10" descr="http://mt0.google.com/vt/lyrs=t@127,r@164000000&amp;hl=cs&amp;src=api&amp;x=92&amp;y=170&amp;z=9&amp;s=Galile"/>
          <p:cNvPicPr>
            <a:picLocks noChangeAspect="1" noChangeArrowheads="1"/>
          </p:cNvPicPr>
          <p:nvPr/>
        </p:nvPicPr>
        <p:blipFill>
          <a:blip r:embed="rId12" cstate="print"/>
          <a:srcRect/>
          <a:stretch>
            <a:fillRect/>
          </a:stretch>
        </p:blipFill>
        <p:spPr bwMode="auto">
          <a:xfrm>
            <a:off x="0" y="0"/>
            <a:ext cx="9525" cy="9525"/>
          </a:xfrm>
          <a:prstGeom prst="rect">
            <a:avLst/>
          </a:prstGeom>
          <a:noFill/>
        </p:spPr>
      </p:pic>
      <p:pic>
        <p:nvPicPr>
          <p:cNvPr id="44043" name="Picture 11" descr="http://mt0.google.com/vt/lyrs=t@127,r@164000000&amp;hl=cs&amp;src=api&amp;x=92&amp;y=171&amp;z=9&amp;s=Galileo"/>
          <p:cNvPicPr>
            <a:picLocks noChangeAspect="1" noChangeArrowheads="1"/>
          </p:cNvPicPr>
          <p:nvPr/>
        </p:nvPicPr>
        <p:blipFill>
          <a:blip r:embed="rId13" cstate="print"/>
          <a:srcRect/>
          <a:stretch>
            <a:fillRect/>
          </a:stretch>
        </p:blipFill>
        <p:spPr bwMode="auto">
          <a:xfrm>
            <a:off x="0" y="0"/>
            <a:ext cx="9525" cy="9525"/>
          </a:xfrm>
          <a:prstGeom prst="rect">
            <a:avLst/>
          </a:prstGeom>
          <a:noFill/>
        </p:spPr>
      </p:pic>
      <p:pic>
        <p:nvPicPr>
          <p:cNvPr id="44044" name="Picture 12" descr="http://mt0.google.com/vt/lyrs=t@127,r@164000000&amp;hl=cs&amp;src=api&amp;x=92&amp;y=172&amp;z=9&amp;s="/>
          <p:cNvPicPr>
            <a:picLocks noChangeAspect="1" noChangeArrowheads="1"/>
          </p:cNvPicPr>
          <p:nvPr/>
        </p:nvPicPr>
        <p:blipFill>
          <a:blip r:embed="rId14" cstate="print"/>
          <a:srcRect/>
          <a:stretch>
            <a:fillRect/>
          </a:stretch>
        </p:blipFill>
        <p:spPr bwMode="auto">
          <a:xfrm>
            <a:off x="0" y="0"/>
            <a:ext cx="9525" cy="9525"/>
          </a:xfrm>
          <a:prstGeom prst="rect">
            <a:avLst/>
          </a:prstGeom>
          <a:noFill/>
        </p:spPr>
      </p:pic>
      <p:pic>
        <p:nvPicPr>
          <p:cNvPr id="44045" name="Picture 13" descr="http://mt1.google.com/vt/lyrs=t@127,r@164000000&amp;hl=cs&amp;src=api&amp;x=93&amp;y=169&amp;z=9&amp;s="/>
          <p:cNvPicPr>
            <a:picLocks noChangeAspect="1" noChangeArrowheads="1"/>
          </p:cNvPicPr>
          <p:nvPr/>
        </p:nvPicPr>
        <p:blipFill>
          <a:blip r:embed="rId15" cstate="print"/>
          <a:srcRect/>
          <a:stretch>
            <a:fillRect/>
          </a:stretch>
        </p:blipFill>
        <p:spPr bwMode="auto">
          <a:xfrm>
            <a:off x="0" y="0"/>
            <a:ext cx="9525" cy="9525"/>
          </a:xfrm>
          <a:prstGeom prst="rect">
            <a:avLst/>
          </a:prstGeom>
          <a:noFill/>
        </p:spPr>
      </p:pic>
      <p:pic>
        <p:nvPicPr>
          <p:cNvPr id="44046" name="Picture 14" descr="http://mt1.google.com/vt/lyrs=t@127,r@164000000&amp;hl=cs&amp;src=api&amp;x=93&amp;y=170&amp;z=9&amp;s=G"/>
          <p:cNvPicPr>
            <a:picLocks noChangeAspect="1" noChangeArrowheads="1"/>
          </p:cNvPicPr>
          <p:nvPr/>
        </p:nvPicPr>
        <p:blipFill>
          <a:blip r:embed="rId16" cstate="print"/>
          <a:srcRect/>
          <a:stretch>
            <a:fillRect/>
          </a:stretch>
        </p:blipFill>
        <p:spPr bwMode="auto">
          <a:xfrm>
            <a:off x="0" y="0"/>
            <a:ext cx="9525" cy="9525"/>
          </a:xfrm>
          <a:prstGeom prst="rect">
            <a:avLst/>
          </a:prstGeom>
          <a:noFill/>
        </p:spPr>
      </p:pic>
      <p:pic>
        <p:nvPicPr>
          <p:cNvPr id="44047" name="Picture 15" descr="http://mt1.google.com/vt/lyrs=t@127,r@164000000&amp;hl=cs&amp;src=api&amp;x=93&amp;y=171&amp;z=9&amp;s=Ga"/>
          <p:cNvPicPr>
            <a:picLocks noChangeAspect="1" noChangeArrowheads="1"/>
          </p:cNvPicPr>
          <p:nvPr/>
        </p:nvPicPr>
        <p:blipFill>
          <a:blip r:embed="rId17" cstate="print"/>
          <a:srcRect/>
          <a:stretch>
            <a:fillRect/>
          </a:stretch>
        </p:blipFill>
        <p:spPr bwMode="auto">
          <a:xfrm>
            <a:off x="0" y="0"/>
            <a:ext cx="9525" cy="9525"/>
          </a:xfrm>
          <a:prstGeom prst="rect">
            <a:avLst/>
          </a:prstGeom>
          <a:noFill/>
        </p:spPr>
      </p:pic>
      <p:pic>
        <p:nvPicPr>
          <p:cNvPr id="44048" name="Picture 16" descr="http://mt1.google.com/vt/lyrs=t@127,r@164000000&amp;hl=cs&amp;src=api&amp;x=93&amp;y=172&amp;z=9&amp;s=Gal"/>
          <p:cNvPicPr>
            <a:picLocks noChangeAspect="1" noChangeArrowheads="1"/>
          </p:cNvPicPr>
          <p:nvPr/>
        </p:nvPicPr>
        <p:blipFill>
          <a:blip r:embed="rId18" cstate="print"/>
          <a:srcRect/>
          <a:stretch>
            <a:fillRect/>
          </a:stretch>
        </p:blipFill>
        <p:spPr bwMode="auto">
          <a:xfrm>
            <a:off x="0" y="0"/>
            <a:ext cx="9525" cy="9525"/>
          </a:xfrm>
          <a:prstGeom prst="rect">
            <a:avLst/>
          </a:prstGeom>
          <a:noFill/>
        </p:spPr>
      </p:pic>
      <p:pic>
        <p:nvPicPr>
          <p:cNvPr id="44049" name="Picture 17" descr="http://maps.gstatic.com/intl/cs_ALL/mapfiles/shadow50.png"/>
          <p:cNvPicPr>
            <a:picLocks noChangeAspect="1" noChangeArrowheads="1"/>
          </p:cNvPicPr>
          <p:nvPr/>
        </p:nvPicPr>
        <p:blipFill>
          <a:blip r:embed="rId19" cstate="print"/>
          <a:srcRect/>
          <a:stretch>
            <a:fillRect/>
          </a:stretch>
        </p:blipFill>
        <p:spPr bwMode="auto">
          <a:xfrm>
            <a:off x="0" y="0"/>
            <a:ext cx="9525" cy="9525"/>
          </a:xfrm>
          <a:prstGeom prst="rect">
            <a:avLst/>
          </a:prstGeom>
          <a:noFill/>
        </p:spPr>
      </p:pic>
      <p:pic>
        <p:nvPicPr>
          <p:cNvPr id="44050" name="Picture 18" descr="http://maps.gstatic.com/intl/cs_ALL/mapfiles/dithshadow.gif"/>
          <p:cNvPicPr>
            <a:picLocks noChangeAspect="1" noChangeArrowheads="1"/>
          </p:cNvPicPr>
          <p:nvPr/>
        </p:nvPicPr>
        <p:blipFill>
          <a:blip r:embed="rId20" cstate="print"/>
          <a:srcRect/>
          <a:stretch>
            <a:fillRect/>
          </a:stretch>
        </p:blipFill>
        <p:spPr bwMode="auto">
          <a:xfrm>
            <a:off x="0" y="0"/>
            <a:ext cx="9525" cy="9525"/>
          </a:xfrm>
          <a:prstGeom prst="rect">
            <a:avLst/>
          </a:prstGeom>
          <a:noFill/>
        </p:spPr>
      </p:pic>
      <p:pic>
        <p:nvPicPr>
          <p:cNvPr id="44051" name="Picture 19" descr="http://maps.gstatic.com/intl/cs_ALL/mapfiles/marker.png"/>
          <p:cNvPicPr>
            <a:picLocks noChangeAspect="1" noChangeArrowheads="1"/>
          </p:cNvPicPr>
          <p:nvPr/>
        </p:nvPicPr>
        <p:blipFill>
          <a:blip r:embed="rId21" cstate="print"/>
          <a:srcRect/>
          <a:stretch>
            <a:fillRect/>
          </a:stretch>
        </p:blipFill>
        <p:spPr bwMode="auto">
          <a:xfrm>
            <a:off x="0" y="0"/>
            <a:ext cx="9525" cy="9525"/>
          </a:xfrm>
          <a:prstGeom prst="rect">
            <a:avLst/>
          </a:prstGeom>
          <a:noFill/>
        </p:spPr>
      </p:pic>
      <p:pic>
        <p:nvPicPr>
          <p:cNvPr id="44052" name="Picture 20" descr="http://maps.gstatic.com/intl/cs_ALL/mapfiles/markerie.gif"/>
          <p:cNvPicPr>
            <a:picLocks noChangeAspect="1" noChangeArrowheads="1"/>
          </p:cNvPicPr>
          <p:nvPr/>
        </p:nvPicPr>
        <p:blipFill>
          <a:blip r:embed="rId22" cstate="print"/>
          <a:srcRect/>
          <a:stretch>
            <a:fillRect/>
          </a:stretch>
        </p:blipFill>
        <p:spPr bwMode="auto">
          <a:xfrm>
            <a:off x="0" y="0"/>
            <a:ext cx="9525" cy="9525"/>
          </a:xfrm>
          <a:prstGeom prst="rect">
            <a:avLst/>
          </a:prstGeom>
          <a:noFill/>
        </p:spPr>
      </p:pic>
      <p:pic>
        <p:nvPicPr>
          <p:cNvPr id="44053" name="Picture 21" descr="http://maps.gstatic.com/intl/cs_ALL/mapfiles/markerTransparent.png"/>
          <p:cNvPicPr>
            <a:picLocks noChangeAspect="1" noChangeArrowheads="1"/>
          </p:cNvPicPr>
          <p:nvPr/>
        </p:nvPicPr>
        <p:blipFill>
          <a:blip r:embed="rId23" cstate="print"/>
          <a:srcRect/>
          <a:stretch>
            <a:fillRect/>
          </a:stretch>
        </p:blipFill>
        <p:spPr bwMode="auto">
          <a:xfrm>
            <a:off x="0" y="0"/>
            <a:ext cx="9525" cy="9525"/>
          </a:xfrm>
          <a:prstGeom prst="rect">
            <a:avLst/>
          </a:prstGeom>
          <a:noFill/>
        </p:spPr>
      </p:pic>
      <p:pic>
        <p:nvPicPr>
          <p:cNvPr id="44057" name="Picture 25" descr="http://maps.gstatic.com/intl/cs_ALL/mapfiles/szc.png"/>
          <p:cNvPicPr>
            <a:picLocks noChangeAspect="1" noChangeArrowheads="1"/>
          </p:cNvPicPr>
          <p:nvPr/>
        </p:nvPicPr>
        <p:blipFill>
          <a:blip r:embed="rId24" cstate="print"/>
          <a:srcRect/>
          <a:stretch>
            <a:fillRect/>
          </a:stretch>
        </p:blipFill>
        <p:spPr bwMode="auto">
          <a:xfrm>
            <a:off x="0" y="0"/>
            <a:ext cx="9525" cy="9525"/>
          </a:xfrm>
          <a:prstGeom prst="rect">
            <a:avLst/>
          </a:prstGeom>
          <a:noFill/>
        </p:spPr>
      </p:pic>
      <p:sp>
        <p:nvSpPr>
          <p:cNvPr id="44058" name="Rectangle 26"/>
          <p:cNvSpPr>
            <a:spLocks noChangeArrowheads="1"/>
          </p:cNvSpPr>
          <p:nvPr/>
        </p:nvSpPr>
        <p:spPr bwMode="auto">
          <a:xfrm>
            <a:off x="61913" y="-122753"/>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pitchFamily="34" charset="0"/>
            </a:endParaRPr>
          </a:p>
        </p:txBody>
      </p:sp>
      <p:sp>
        <p:nvSpPr>
          <p:cNvPr id="44059" name="Rectangle 27"/>
          <p:cNvSpPr>
            <a:spLocks noChangeArrowheads="1"/>
          </p:cNvSpPr>
          <p:nvPr/>
        </p:nvSpPr>
        <p:spPr bwMode="auto">
          <a:xfrm>
            <a:off x="61913" y="-122753"/>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pitchFamily="34" charset="0"/>
            </a:endParaRPr>
          </a:p>
        </p:txBody>
      </p:sp>
      <p:sp>
        <p:nvSpPr>
          <p:cNvPr id="44060" name="Rectangle 28"/>
          <p:cNvSpPr>
            <a:spLocks noChangeArrowheads="1"/>
          </p:cNvSpPr>
          <p:nvPr/>
        </p:nvSpPr>
        <p:spPr bwMode="auto">
          <a:xfrm>
            <a:off x="61913" y="-122753"/>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pitchFamily="34" charset="0"/>
            </a:endParaRPr>
          </a:p>
        </p:txBody>
      </p:sp>
      <p:pic>
        <p:nvPicPr>
          <p:cNvPr id="44061" name="Picture 29" descr="http://mt0.google.com/vt/lyrs=m@164000000&amp;hl=cs&amp;src=api&amp;x=10&amp;y=20&amp;z=6&amp;s=Ga"/>
          <p:cNvPicPr>
            <a:picLocks noChangeAspect="1" noChangeArrowheads="1"/>
          </p:cNvPicPr>
          <p:nvPr/>
        </p:nvPicPr>
        <p:blipFill>
          <a:blip r:embed="rId25" cstate="print"/>
          <a:srcRect/>
          <a:stretch>
            <a:fillRect/>
          </a:stretch>
        </p:blipFill>
        <p:spPr bwMode="auto">
          <a:xfrm>
            <a:off x="0" y="0"/>
            <a:ext cx="9525" cy="9525"/>
          </a:xfrm>
          <a:prstGeom prst="rect">
            <a:avLst/>
          </a:prstGeom>
          <a:noFill/>
        </p:spPr>
      </p:pic>
      <p:pic>
        <p:nvPicPr>
          <p:cNvPr id="44062" name="Picture 30" descr="http://mt0.google.com/vt/lyrs=m@164000000&amp;hl=cs&amp;src=api&amp;x=10&amp;y=21&amp;z=6&amp;s=Gal"/>
          <p:cNvPicPr>
            <a:picLocks noChangeAspect="1" noChangeArrowheads="1"/>
          </p:cNvPicPr>
          <p:nvPr/>
        </p:nvPicPr>
        <p:blipFill>
          <a:blip r:embed="rId26" cstate="print"/>
          <a:srcRect/>
          <a:stretch>
            <a:fillRect/>
          </a:stretch>
        </p:blipFill>
        <p:spPr bwMode="auto">
          <a:xfrm>
            <a:off x="0" y="0"/>
            <a:ext cx="9525" cy="9525"/>
          </a:xfrm>
          <a:prstGeom prst="rect">
            <a:avLst/>
          </a:prstGeom>
          <a:noFill/>
        </p:spPr>
      </p:pic>
      <p:pic>
        <p:nvPicPr>
          <p:cNvPr id="44063" name="Picture 31" descr="http://mt1.google.com/vt/lyrs=m@164000000&amp;hl=cs&amp;src=api&amp;x=11&amp;y=20&amp;z=6&amp;s=Galil"/>
          <p:cNvPicPr>
            <a:picLocks noChangeAspect="1" noChangeArrowheads="1"/>
          </p:cNvPicPr>
          <p:nvPr/>
        </p:nvPicPr>
        <p:blipFill>
          <a:blip r:embed="rId27" cstate="print"/>
          <a:srcRect/>
          <a:stretch>
            <a:fillRect/>
          </a:stretch>
        </p:blipFill>
        <p:spPr bwMode="auto">
          <a:xfrm>
            <a:off x="0" y="0"/>
            <a:ext cx="9525" cy="9525"/>
          </a:xfrm>
          <a:prstGeom prst="rect">
            <a:avLst/>
          </a:prstGeom>
          <a:noFill/>
        </p:spPr>
      </p:pic>
      <p:pic>
        <p:nvPicPr>
          <p:cNvPr id="44055" name="Picture 23" descr="http://maps.gstatic.com/intl/cs_ALL/mapfiles/poweredby.png">
            <a:hlinkClick r:id="rId28" tooltip="Kliknutím zobrazíte tuto oblast ve službě Mapy Google."/>
          </p:cNvPr>
          <p:cNvPicPr>
            <a:picLocks noChangeAspect="1" noChangeArrowheads="1"/>
          </p:cNvPicPr>
          <p:nvPr/>
        </p:nvPicPr>
        <p:blipFill>
          <a:blip r:embed="rId29" cstate="print"/>
          <a:srcRect/>
          <a:stretch>
            <a:fillRect/>
          </a:stretch>
        </p:blipFill>
        <p:spPr bwMode="auto">
          <a:xfrm>
            <a:off x="155575" y="-136525"/>
            <a:ext cx="9525" cy="9525"/>
          </a:xfrm>
          <a:prstGeom prst="rect">
            <a:avLst/>
          </a:prstGeom>
          <a:noFill/>
        </p:spPr>
      </p:pic>
      <p:pic>
        <p:nvPicPr>
          <p:cNvPr id="44211" name="Picture 179" descr="http://mt0.google.com/vt/lyrs=t@127,r@164000000&amp;hl=cs&amp;src=api&amp;x=90&amp;y=169&amp;z=9&amp;s=Galileo"/>
          <p:cNvPicPr>
            <a:picLocks noChangeAspect="1" noChangeArrowheads="1"/>
          </p:cNvPicPr>
          <p:nvPr/>
        </p:nvPicPr>
        <p:blipFill>
          <a:blip r:embed="rId3" cstate="print"/>
          <a:srcRect/>
          <a:stretch>
            <a:fillRect/>
          </a:stretch>
        </p:blipFill>
        <p:spPr bwMode="auto">
          <a:xfrm>
            <a:off x="0" y="0"/>
            <a:ext cx="9525" cy="9525"/>
          </a:xfrm>
          <a:prstGeom prst="rect">
            <a:avLst/>
          </a:prstGeom>
          <a:noFill/>
        </p:spPr>
      </p:pic>
      <p:pic>
        <p:nvPicPr>
          <p:cNvPr id="44212" name="Picture 180" descr="http://mt0.google.com/vt/lyrs=t@127,r@164000000&amp;hl=cs&amp;src=api&amp;x=90&amp;y=170&amp;z=9&amp;s="/>
          <p:cNvPicPr>
            <a:picLocks noChangeAspect="1" noChangeArrowheads="1"/>
          </p:cNvPicPr>
          <p:nvPr/>
        </p:nvPicPr>
        <p:blipFill>
          <a:blip r:embed="rId4" cstate="print"/>
          <a:srcRect/>
          <a:stretch>
            <a:fillRect/>
          </a:stretch>
        </p:blipFill>
        <p:spPr bwMode="auto">
          <a:xfrm>
            <a:off x="0" y="0"/>
            <a:ext cx="9525" cy="9525"/>
          </a:xfrm>
          <a:prstGeom prst="rect">
            <a:avLst/>
          </a:prstGeom>
          <a:noFill/>
        </p:spPr>
      </p:pic>
      <p:pic>
        <p:nvPicPr>
          <p:cNvPr id="44213" name="Picture 181" descr="http://mt0.google.com/vt/lyrs=t@127,r@164000000&amp;hl=cs&amp;src=api&amp;x=90&amp;y=171&amp;z=9&amp;s=G"/>
          <p:cNvPicPr>
            <a:picLocks noChangeAspect="1" noChangeArrowheads="1"/>
          </p:cNvPicPr>
          <p:nvPr/>
        </p:nvPicPr>
        <p:blipFill>
          <a:blip r:embed="rId5" cstate="print"/>
          <a:srcRect/>
          <a:stretch>
            <a:fillRect/>
          </a:stretch>
        </p:blipFill>
        <p:spPr bwMode="auto">
          <a:xfrm>
            <a:off x="0" y="0"/>
            <a:ext cx="9525" cy="9525"/>
          </a:xfrm>
          <a:prstGeom prst="rect">
            <a:avLst/>
          </a:prstGeom>
          <a:noFill/>
        </p:spPr>
      </p:pic>
      <p:pic>
        <p:nvPicPr>
          <p:cNvPr id="44214" name="Picture 182" descr="http://mt0.google.com/vt/lyrs=t@127,r@164000000&amp;hl=cs&amp;src=api&amp;x=90&amp;y=172&amp;z=9&amp;s=Ga"/>
          <p:cNvPicPr>
            <a:picLocks noChangeAspect="1" noChangeArrowheads="1"/>
          </p:cNvPicPr>
          <p:nvPr/>
        </p:nvPicPr>
        <p:blipFill>
          <a:blip r:embed="rId6" cstate="print"/>
          <a:srcRect/>
          <a:stretch>
            <a:fillRect/>
          </a:stretch>
        </p:blipFill>
        <p:spPr bwMode="auto">
          <a:xfrm>
            <a:off x="0" y="0"/>
            <a:ext cx="9525" cy="9525"/>
          </a:xfrm>
          <a:prstGeom prst="rect">
            <a:avLst/>
          </a:prstGeom>
          <a:noFill/>
        </p:spPr>
      </p:pic>
      <p:pic>
        <p:nvPicPr>
          <p:cNvPr id="44215" name="Picture 183" descr="http://mt1.google.com/vt/lyrs=t@127,r@164000000&amp;hl=cs&amp;src=api&amp;x=91&amp;y=169&amp;z=9&amp;s=Ga"/>
          <p:cNvPicPr>
            <a:picLocks noChangeAspect="1" noChangeArrowheads="1"/>
          </p:cNvPicPr>
          <p:nvPr/>
        </p:nvPicPr>
        <p:blipFill>
          <a:blip r:embed="rId7" cstate="print"/>
          <a:srcRect/>
          <a:stretch>
            <a:fillRect/>
          </a:stretch>
        </p:blipFill>
        <p:spPr bwMode="auto">
          <a:xfrm>
            <a:off x="0" y="0"/>
            <a:ext cx="9525" cy="9525"/>
          </a:xfrm>
          <a:prstGeom prst="rect">
            <a:avLst/>
          </a:prstGeom>
          <a:noFill/>
        </p:spPr>
      </p:pic>
      <p:pic>
        <p:nvPicPr>
          <p:cNvPr id="44216" name="Picture 184" descr="http://mt1.google.com/vt/lyrs=t@127,r@164000000&amp;hl=cs&amp;src=api&amp;x=91&amp;y=170&amp;z=9&amp;s=Gal"/>
          <p:cNvPicPr>
            <a:picLocks noChangeAspect="1" noChangeArrowheads="1"/>
          </p:cNvPicPr>
          <p:nvPr/>
        </p:nvPicPr>
        <p:blipFill>
          <a:blip r:embed="rId8" cstate="print"/>
          <a:srcRect/>
          <a:stretch>
            <a:fillRect/>
          </a:stretch>
        </p:blipFill>
        <p:spPr bwMode="auto">
          <a:xfrm>
            <a:off x="0" y="0"/>
            <a:ext cx="9525" cy="9525"/>
          </a:xfrm>
          <a:prstGeom prst="rect">
            <a:avLst/>
          </a:prstGeom>
          <a:noFill/>
        </p:spPr>
      </p:pic>
      <p:pic>
        <p:nvPicPr>
          <p:cNvPr id="44217" name="Picture 185" descr="http://mt1.google.com/vt/lyrs=t@127,r@164000000&amp;hl=cs&amp;src=api&amp;x=91&amp;y=171&amp;z=9&amp;s=Gali"/>
          <p:cNvPicPr>
            <a:picLocks noChangeAspect="1" noChangeArrowheads="1"/>
          </p:cNvPicPr>
          <p:nvPr/>
        </p:nvPicPr>
        <p:blipFill>
          <a:blip r:embed="rId9" cstate="print"/>
          <a:srcRect/>
          <a:stretch>
            <a:fillRect/>
          </a:stretch>
        </p:blipFill>
        <p:spPr bwMode="auto">
          <a:xfrm>
            <a:off x="0" y="0"/>
            <a:ext cx="9525" cy="9525"/>
          </a:xfrm>
          <a:prstGeom prst="rect">
            <a:avLst/>
          </a:prstGeom>
          <a:noFill/>
        </p:spPr>
      </p:pic>
      <p:pic>
        <p:nvPicPr>
          <p:cNvPr id="44218" name="Picture 186" descr="http://mt1.google.com/vt/lyrs=t@127,r@164000000&amp;hl=cs&amp;src=api&amp;x=91&amp;y=172&amp;z=9&amp;s=Galil"/>
          <p:cNvPicPr>
            <a:picLocks noChangeAspect="1" noChangeArrowheads="1"/>
          </p:cNvPicPr>
          <p:nvPr/>
        </p:nvPicPr>
        <p:blipFill>
          <a:blip r:embed="rId10" cstate="print"/>
          <a:srcRect/>
          <a:stretch>
            <a:fillRect/>
          </a:stretch>
        </p:blipFill>
        <p:spPr bwMode="auto">
          <a:xfrm>
            <a:off x="0" y="0"/>
            <a:ext cx="9525" cy="9525"/>
          </a:xfrm>
          <a:prstGeom prst="rect">
            <a:avLst/>
          </a:prstGeom>
          <a:noFill/>
        </p:spPr>
      </p:pic>
      <p:pic>
        <p:nvPicPr>
          <p:cNvPr id="44219" name="Picture 187" descr="http://mt0.google.com/vt/lyrs=t@127,r@164000000&amp;hl=cs&amp;src=api&amp;x=92&amp;y=169&amp;z=9&amp;s=Galil"/>
          <p:cNvPicPr>
            <a:picLocks noChangeAspect="1" noChangeArrowheads="1"/>
          </p:cNvPicPr>
          <p:nvPr/>
        </p:nvPicPr>
        <p:blipFill>
          <a:blip r:embed="rId11" cstate="print"/>
          <a:srcRect/>
          <a:stretch>
            <a:fillRect/>
          </a:stretch>
        </p:blipFill>
        <p:spPr bwMode="auto">
          <a:xfrm>
            <a:off x="0" y="0"/>
            <a:ext cx="9525" cy="9525"/>
          </a:xfrm>
          <a:prstGeom prst="rect">
            <a:avLst/>
          </a:prstGeom>
          <a:noFill/>
        </p:spPr>
      </p:pic>
      <p:sp>
        <p:nvSpPr>
          <p:cNvPr id="175" name="Obdélník 174"/>
          <p:cNvSpPr/>
          <p:nvPr/>
        </p:nvSpPr>
        <p:spPr>
          <a:xfrm>
            <a:off x="0" y="476672"/>
            <a:ext cx="9144000" cy="3416320"/>
          </a:xfrm>
          <a:prstGeom prst="rect">
            <a:avLst/>
          </a:prstGeom>
        </p:spPr>
        <p:txBody>
          <a:bodyPr wrap="square">
            <a:spAutoFit/>
          </a:bodyPr>
          <a:lstStyle/>
          <a:p>
            <a:r>
              <a:rPr lang="cs-CZ" sz="2400" b="1" dirty="0" smtClean="0">
                <a:latin typeface="Arial" pitchFamily="34" charset="0"/>
              </a:rPr>
              <a:t>Nejstarší kanadský národní park, založený v roce 1885 ve </a:t>
            </a:r>
            <a:r>
              <a:rPr lang="cs-CZ" sz="2400" b="1" dirty="0" err="1" smtClean="0">
                <a:latin typeface="Arial" pitchFamily="34" charset="0"/>
              </a:rPr>
              <a:t>Skalistách</a:t>
            </a:r>
            <a:r>
              <a:rPr lang="cs-CZ" sz="2400" b="1" dirty="0" smtClean="0">
                <a:latin typeface="Arial" pitchFamily="34" charset="0"/>
              </a:rPr>
              <a:t> horách v provincii Alberta. Rozkládá se na ploše 6641 km2 a představuje divokou horskou krajinu s ledovci a ledovcovými jezery obklopenými hustými jehličnatými lesy. Park je domovem velkých šelem jako grizzly, medvěd černý, puma, rys, vlk nebo rosomák. Kromě </a:t>
            </a:r>
            <a:r>
              <a:rPr lang="cs-CZ" sz="2400" b="1" dirty="0" err="1" smtClean="0">
                <a:latin typeface="Arial" pitchFamily="34" charset="0"/>
              </a:rPr>
              <a:t>trdičních</a:t>
            </a:r>
            <a:r>
              <a:rPr lang="cs-CZ" sz="2400" b="1" dirty="0" smtClean="0">
                <a:latin typeface="Arial" pitchFamily="34" charset="0"/>
              </a:rPr>
              <a:t> severoamerických býložravců, jako je los, jelen wapiti nebo jelenec ušatý, zde najdeme i horské druhy, jako kamzík bělák, ovce tlustorohá nebo svišť horský.</a:t>
            </a:r>
            <a:endParaRPr lang="cs-CZ" sz="2400" b="1" dirty="0"/>
          </a:p>
        </p:txBody>
      </p:sp>
      <p:pic>
        <p:nvPicPr>
          <p:cNvPr id="13313" name="Picture 1" descr="http://mt0.google.com/vt/lyrs=t@127,r@164000000&amp;hl=cs&amp;src=api&amp;x=90&amp;y=169&amp;z=9&amp;s=Galileo"/>
          <p:cNvPicPr>
            <a:picLocks noChangeAspect="1" noChangeArrowheads="1"/>
          </p:cNvPicPr>
          <p:nvPr/>
        </p:nvPicPr>
        <p:blipFill>
          <a:blip r:embed="rId3" cstate="print"/>
          <a:srcRect/>
          <a:stretch>
            <a:fillRect/>
          </a:stretch>
        </p:blipFill>
        <p:spPr bwMode="auto">
          <a:xfrm>
            <a:off x="0" y="0"/>
            <a:ext cx="9525" cy="9525"/>
          </a:xfrm>
          <a:prstGeom prst="rect">
            <a:avLst/>
          </a:prstGeom>
          <a:noFill/>
        </p:spPr>
      </p:pic>
      <p:pic>
        <p:nvPicPr>
          <p:cNvPr id="13314" name="Picture 2" descr="http://mt0.google.com/vt/lyrs=t@127,r@164000000&amp;hl=cs&amp;src=api&amp;x=90&amp;y=170&amp;z=9&amp;s="/>
          <p:cNvPicPr>
            <a:picLocks noChangeAspect="1" noChangeArrowheads="1"/>
          </p:cNvPicPr>
          <p:nvPr/>
        </p:nvPicPr>
        <p:blipFill>
          <a:blip r:embed="rId4" cstate="print"/>
          <a:srcRect/>
          <a:stretch>
            <a:fillRect/>
          </a:stretch>
        </p:blipFill>
        <p:spPr bwMode="auto">
          <a:xfrm>
            <a:off x="0" y="0"/>
            <a:ext cx="9525" cy="9525"/>
          </a:xfrm>
          <a:prstGeom prst="rect">
            <a:avLst/>
          </a:prstGeom>
          <a:noFill/>
        </p:spPr>
      </p:pic>
      <p:pic>
        <p:nvPicPr>
          <p:cNvPr id="13315" name="Picture 3" descr="http://mt0.google.com/vt/lyrs=t@127,r@164000000&amp;hl=cs&amp;src=api&amp;x=90&amp;y=171&amp;z=9&amp;s=G"/>
          <p:cNvPicPr>
            <a:picLocks noChangeAspect="1" noChangeArrowheads="1"/>
          </p:cNvPicPr>
          <p:nvPr/>
        </p:nvPicPr>
        <p:blipFill>
          <a:blip r:embed="rId5" cstate="print"/>
          <a:srcRect/>
          <a:stretch>
            <a:fillRect/>
          </a:stretch>
        </p:blipFill>
        <p:spPr bwMode="auto">
          <a:xfrm>
            <a:off x="0" y="0"/>
            <a:ext cx="9525" cy="9525"/>
          </a:xfrm>
          <a:prstGeom prst="rect">
            <a:avLst/>
          </a:prstGeom>
          <a:noFill/>
        </p:spPr>
      </p:pic>
      <p:pic>
        <p:nvPicPr>
          <p:cNvPr id="13316" name="Picture 4" descr="http://mt0.google.com/vt/lyrs=t@127,r@164000000&amp;hl=cs&amp;src=api&amp;x=90&amp;y=172&amp;z=9&amp;s=Ga"/>
          <p:cNvPicPr>
            <a:picLocks noChangeAspect="1" noChangeArrowheads="1"/>
          </p:cNvPicPr>
          <p:nvPr/>
        </p:nvPicPr>
        <p:blipFill>
          <a:blip r:embed="rId6" cstate="print"/>
          <a:srcRect/>
          <a:stretch>
            <a:fillRect/>
          </a:stretch>
        </p:blipFill>
        <p:spPr bwMode="auto">
          <a:xfrm>
            <a:off x="0" y="0"/>
            <a:ext cx="9525" cy="9525"/>
          </a:xfrm>
          <a:prstGeom prst="rect">
            <a:avLst/>
          </a:prstGeom>
          <a:noFill/>
        </p:spPr>
      </p:pic>
      <p:pic>
        <p:nvPicPr>
          <p:cNvPr id="13317" name="Picture 5" descr="http://mt1.google.com/vt/lyrs=t@127,r@164000000&amp;hl=cs&amp;src=api&amp;x=91&amp;y=169&amp;z=9&amp;s=Ga"/>
          <p:cNvPicPr>
            <a:picLocks noChangeAspect="1" noChangeArrowheads="1"/>
          </p:cNvPicPr>
          <p:nvPr/>
        </p:nvPicPr>
        <p:blipFill>
          <a:blip r:embed="rId7" cstate="print"/>
          <a:srcRect/>
          <a:stretch>
            <a:fillRect/>
          </a:stretch>
        </p:blipFill>
        <p:spPr bwMode="auto">
          <a:xfrm>
            <a:off x="0" y="0"/>
            <a:ext cx="9525" cy="9525"/>
          </a:xfrm>
          <a:prstGeom prst="rect">
            <a:avLst/>
          </a:prstGeom>
          <a:noFill/>
        </p:spPr>
      </p:pic>
      <p:pic>
        <p:nvPicPr>
          <p:cNvPr id="13318" name="Picture 6" descr="http://mt1.google.com/vt/lyrs=t@127,r@164000000&amp;hl=cs&amp;src=api&amp;x=91&amp;y=170&amp;z=9&amp;s=Gal"/>
          <p:cNvPicPr>
            <a:picLocks noChangeAspect="1" noChangeArrowheads="1"/>
          </p:cNvPicPr>
          <p:nvPr/>
        </p:nvPicPr>
        <p:blipFill>
          <a:blip r:embed="rId8" cstate="print"/>
          <a:srcRect/>
          <a:stretch>
            <a:fillRect/>
          </a:stretch>
        </p:blipFill>
        <p:spPr bwMode="auto">
          <a:xfrm>
            <a:off x="0" y="0"/>
            <a:ext cx="9525" cy="9525"/>
          </a:xfrm>
          <a:prstGeom prst="rect">
            <a:avLst/>
          </a:prstGeom>
          <a:noFill/>
        </p:spPr>
      </p:pic>
      <p:pic>
        <p:nvPicPr>
          <p:cNvPr id="13319" name="Picture 7" descr="http://mt1.google.com/vt/lyrs=t@127,r@164000000&amp;hl=cs&amp;src=api&amp;x=91&amp;y=171&amp;z=9&amp;s=Gali"/>
          <p:cNvPicPr>
            <a:picLocks noChangeAspect="1" noChangeArrowheads="1"/>
          </p:cNvPicPr>
          <p:nvPr/>
        </p:nvPicPr>
        <p:blipFill>
          <a:blip r:embed="rId9" cstate="print"/>
          <a:srcRect/>
          <a:stretch>
            <a:fillRect/>
          </a:stretch>
        </p:blipFill>
        <p:spPr bwMode="auto">
          <a:xfrm>
            <a:off x="0" y="0"/>
            <a:ext cx="9525" cy="9525"/>
          </a:xfrm>
          <a:prstGeom prst="rect">
            <a:avLst/>
          </a:prstGeom>
          <a:noFill/>
        </p:spPr>
      </p:pic>
      <p:pic>
        <p:nvPicPr>
          <p:cNvPr id="13320" name="Picture 8" descr="http://mt1.google.com/vt/lyrs=t@127,r@164000000&amp;hl=cs&amp;src=api&amp;x=91&amp;y=172&amp;z=9&amp;s=Galil"/>
          <p:cNvPicPr>
            <a:picLocks noChangeAspect="1" noChangeArrowheads="1"/>
          </p:cNvPicPr>
          <p:nvPr/>
        </p:nvPicPr>
        <p:blipFill>
          <a:blip r:embed="rId10" cstate="print"/>
          <a:srcRect/>
          <a:stretch>
            <a:fillRect/>
          </a:stretch>
        </p:blipFill>
        <p:spPr bwMode="auto">
          <a:xfrm>
            <a:off x="0" y="0"/>
            <a:ext cx="9525" cy="9525"/>
          </a:xfrm>
          <a:prstGeom prst="rect">
            <a:avLst/>
          </a:prstGeom>
          <a:noFill/>
        </p:spPr>
      </p:pic>
      <p:pic>
        <p:nvPicPr>
          <p:cNvPr id="13321" name="Picture 9" descr="http://mt0.google.com/vt/lyrs=t@127,r@164000000&amp;hl=cs&amp;src=api&amp;x=92&amp;y=169&amp;z=9&amp;s=Galil"/>
          <p:cNvPicPr>
            <a:picLocks noChangeAspect="1" noChangeArrowheads="1"/>
          </p:cNvPicPr>
          <p:nvPr/>
        </p:nvPicPr>
        <p:blipFill>
          <a:blip r:embed="rId11" cstate="print"/>
          <a:srcRect/>
          <a:stretch>
            <a:fillRect/>
          </a:stretch>
        </p:blipFill>
        <p:spPr bwMode="auto">
          <a:xfrm>
            <a:off x="0" y="0"/>
            <a:ext cx="9525" cy="9525"/>
          </a:xfrm>
          <a:prstGeom prst="rect">
            <a:avLst/>
          </a:prstGeom>
          <a:noFill/>
        </p:spPr>
      </p:pic>
      <p:pic>
        <p:nvPicPr>
          <p:cNvPr id="13322" name="Picture 10" descr="http://mt0.google.com/vt/lyrs=t@127,r@164000000&amp;hl=cs&amp;src=api&amp;x=92&amp;y=170&amp;z=9&amp;s=Galile"/>
          <p:cNvPicPr>
            <a:picLocks noChangeAspect="1" noChangeArrowheads="1"/>
          </p:cNvPicPr>
          <p:nvPr/>
        </p:nvPicPr>
        <p:blipFill>
          <a:blip r:embed="rId12" cstate="print"/>
          <a:srcRect/>
          <a:stretch>
            <a:fillRect/>
          </a:stretch>
        </p:blipFill>
        <p:spPr bwMode="auto">
          <a:xfrm>
            <a:off x="0" y="0"/>
            <a:ext cx="9525" cy="9525"/>
          </a:xfrm>
          <a:prstGeom prst="rect">
            <a:avLst/>
          </a:prstGeom>
          <a:noFill/>
        </p:spPr>
      </p:pic>
      <p:pic>
        <p:nvPicPr>
          <p:cNvPr id="13323" name="Picture 11" descr="http://mt0.google.com/vt/lyrs=t@127,r@164000000&amp;hl=cs&amp;src=api&amp;x=92&amp;y=171&amp;z=9&amp;s=Galileo"/>
          <p:cNvPicPr>
            <a:picLocks noChangeAspect="1" noChangeArrowheads="1"/>
          </p:cNvPicPr>
          <p:nvPr/>
        </p:nvPicPr>
        <p:blipFill>
          <a:blip r:embed="rId13" cstate="print"/>
          <a:srcRect/>
          <a:stretch>
            <a:fillRect/>
          </a:stretch>
        </p:blipFill>
        <p:spPr bwMode="auto">
          <a:xfrm>
            <a:off x="0" y="0"/>
            <a:ext cx="9525" cy="9525"/>
          </a:xfrm>
          <a:prstGeom prst="rect">
            <a:avLst/>
          </a:prstGeom>
          <a:noFill/>
        </p:spPr>
      </p:pic>
      <p:pic>
        <p:nvPicPr>
          <p:cNvPr id="13324" name="Picture 12" descr="http://mt0.google.com/vt/lyrs=t@127,r@164000000&amp;hl=cs&amp;src=api&amp;x=92&amp;y=172&amp;z=9&amp;s="/>
          <p:cNvPicPr>
            <a:picLocks noChangeAspect="1" noChangeArrowheads="1"/>
          </p:cNvPicPr>
          <p:nvPr/>
        </p:nvPicPr>
        <p:blipFill>
          <a:blip r:embed="rId14" cstate="print"/>
          <a:srcRect/>
          <a:stretch>
            <a:fillRect/>
          </a:stretch>
        </p:blipFill>
        <p:spPr bwMode="auto">
          <a:xfrm>
            <a:off x="0" y="0"/>
            <a:ext cx="9525" cy="9525"/>
          </a:xfrm>
          <a:prstGeom prst="rect">
            <a:avLst/>
          </a:prstGeom>
          <a:noFill/>
        </p:spPr>
      </p:pic>
      <p:pic>
        <p:nvPicPr>
          <p:cNvPr id="13325" name="Picture 13" descr="http://mt1.google.com/vt/lyrs=t@127,r@164000000&amp;hl=cs&amp;src=api&amp;x=93&amp;y=169&amp;z=9&amp;s="/>
          <p:cNvPicPr>
            <a:picLocks noChangeAspect="1" noChangeArrowheads="1"/>
          </p:cNvPicPr>
          <p:nvPr/>
        </p:nvPicPr>
        <p:blipFill>
          <a:blip r:embed="rId15" cstate="print"/>
          <a:srcRect/>
          <a:stretch>
            <a:fillRect/>
          </a:stretch>
        </p:blipFill>
        <p:spPr bwMode="auto">
          <a:xfrm>
            <a:off x="0" y="0"/>
            <a:ext cx="9525" cy="9525"/>
          </a:xfrm>
          <a:prstGeom prst="rect">
            <a:avLst/>
          </a:prstGeom>
          <a:noFill/>
        </p:spPr>
      </p:pic>
      <p:pic>
        <p:nvPicPr>
          <p:cNvPr id="13326" name="Picture 14" descr="http://mt1.google.com/vt/lyrs=t@127,r@164000000&amp;hl=cs&amp;src=api&amp;x=93&amp;y=170&amp;z=9&amp;s=G"/>
          <p:cNvPicPr>
            <a:picLocks noChangeAspect="1" noChangeArrowheads="1"/>
          </p:cNvPicPr>
          <p:nvPr/>
        </p:nvPicPr>
        <p:blipFill>
          <a:blip r:embed="rId16" cstate="print"/>
          <a:srcRect/>
          <a:stretch>
            <a:fillRect/>
          </a:stretch>
        </p:blipFill>
        <p:spPr bwMode="auto">
          <a:xfrm>
            <a:off x="0" y="0"/>
            <a:ext cx="9525" cy="9525"/>
          </a:xfrm>
          <a:prstGeom prst="rect">
            <a:avLst/>
          </a:prstGeom>
          <a:noFill/>
        </p:spPr>
      </p:pic>
      <p:pic>
        <p:nvPicPr>
          <p:cNvPr id="13327" name="Picture 15" descr="http://mt1.google.com/vt/lyrs=t@127,r@164000000&amp;hl=cs&amp;src=api&amp;x=93&amp;y=171&amp;z=9&amp;s=Ga"/>
          <p:cNvPicPr>
            <a:picLocks noChangeAspect="1" noChangeArrowheads="1"/>
          </p:cNvPicPr>
          <p:nvPr/>
        </p:nvPicPr>
        <p:blipFill>
          <a:blip r:embed="rId17" cstate="print"/>
          <a:srcRect/>
          <a:stretch>
            <a:fillRect/>
          </a:stretch>
        </p:blipFill>
        <p:spPr bwMode="auto">
          <a:xfrm>
            <a:off x="0" y="0"/>
            <a:ext cx="9525" cy="9525"/>
          </a:xfrm>
          <a:prstGeom prst="rect">
            <a:avLst/>
          </a:prstGeom>
          <a:noFill/>
        </p:spPr>
      </p:pic>
      <p:pic>
        <p:nvPicPr>
          <p:cNvPr id="13328" name="Picture 16" descr="http://mt1.google.com/vt/lyrs=t@127,r@164000000&amp;hl=cs&amp;src=api&amp;x=93&amp;y=172&amp;z=9&amp;s=Gal"/>
          <p:cNvPicPr>
            <a:picLocks noChangeAspect="1" noChangeArrowheads="1"/>
          </p:cNvPicPr>
          <p:nvPr/>
        </p:nvPicPr>
        <p:blipFill>
          <a:blip r:embed="rId18" cstate="print"/>
          <a:srcRect/>
          <a:stretch>
            <a:fillRect/>
          </a:stretch>
        </p:blipFill>
        <p:spPr bwMode="auto">
          <a:xfrm>
            <a:off x="0" y="0"/>
            <a:ext cx="9525" cy="9525"/>
          </a:xfrm>
          <a:prstGeom prst="rect">
            <a:avLst/>
          </a:prstGeom>
          <a:noFill/>
        </p:spPr>
      </p:pic>
      <p:pic>
        <p:nvPicPr>
          <p:cNvPr id="13329" name="Picture 17" descr="http://maps.gstatic.com/intl/cs_ALL/mapfiles/shadow50.png"/>
          <p:cNvPicPr>
            <a:picLocks noChangeAspect="1" noChangeArrowheads="1"/>
          </p:cNvPicPr>
          <p:nvPr/>
        </p:nvPicPr>
        <p:blipFill>
          <a:blip r:embed="rId19" cstate="print"/>
          <a:srcRect/>
          <a:stretch>
            <a:fillRect/>
          </a:stretch>
        </p:blipFill>
        <p:spPr bwMode="auto">
          <a:xfrm>
            <a:off x="0" y="0"/>
            <a:ext cx="9525" cy="9525"/>
          </a:xfrm>
          <a:prstGeom prst="rect">
            <a:avLst/>
          </a:prstGeom>
          <a:noFill/>
        </p:spPr>
      </p:pic>
      <p:pic>
        <p:nvPicPr>
          <p:cNvPr id="13330" name="Picture 18" descr="http://maps.gstatic.com/intl/cs_ALL/mapfiles/dithshadow.gif"/>
          <p:cNvPicPr>
            <a:picLocks noChangeAspect="1" noChangeArrowheads="1"/>
          </p:cNvPicPr>
          <p:nvPr/>
        </p:nvPicPr>
        <p:blipFill>
          <a:blip r:embed="rId20" cstate="print"/>
          <a:srcRect/>
          <a:stretch>
            <a:fillRect/>
          </a:stretch>
        </p:blipFill>
        <p:spPr bwMode="auto">
          <a:xfrm>
            <a:off x="0" y="0"/>
            <a:ext cx="9525" cy="9525"/>
          </a:xfrm>
          <a:prstGeom prst="rect">
            <a:avLst/>
          </a:prstGeom>
          <a:noFill/>
        </p:spPr>
      </p:pic>
      <p:pic>
        <p:nvPicPr>
          <p:cNvPr id="13331" name="Picture 19" descr="http://maps.gstatic.com/intl/cs_ALL/mapfiles/marker.png"/>
          <p:cNvPicPr>
            <a:picLocks noChangeAspect="1" noChangeArrowheads="1"/>
          </p:cNvPicPr>
          <p:nvPr/>
        </p:nvPicPr>
        <p:blipFill>
          <a:blip r:embed="rId21" cstate="print"/>
          <a:srcRect/>
          <a:stretch>
            <a:fillRect/>
          </a:stretch>
        </p:blipFill>
        <p:spPr bwMode="auto">
          <a:xfrm>
            <a:off x="0" y="0"/>
            <a:ext cx="9525" cy="9525"/>
          </a:xfrm>
          <a:prstGeom prst="rect">
            <a:avLst/>
          </a:prstGeom>
          <a:noFill/>
        </p:spPr>
      </p:pic>
      <p:pic>
        <p:nvPicPr>
          <p:cNvPr id="13332" name="Picture 20" descr="http://maps.gstatic.com/intl/cs_ALL/mapfiles/markerie.gif"/>
          <p:cNvPicPr>
            <a:picLocks noChangeAspect="1" noChangeArrowheads="1"/>
          </p:cNvPicPr>
          <p:nvPr/>
        </p:nvPicPr>
        <p:blipFill>
          <a:blip r:embed="rId22" cstate="print"/>
          <a:srcRect/>
          <a:stretch>
            <a:fillRect/>
          </a:stretch>
        </p:blipFill>
        <p:spPr bwMode="auto">
          <a:xfrm>
            <a:off x="0" y="0"/>
            <a:ext cx="9525" cy="9525"/>
          </a:xfrm>
          <a:prstGeom prst="rect">
            <a:avLst/>
          </a:prstGeom>
          <a:noFill/>
        </p:spPr>
      </p:pic>
      <p:pic>
        <p:nvPicPr>
          <p:cNvPr id="13333" name="Picture 21" descr="http://maps.gstatic.com/intl/cs_ALL/mapfiles/markerTransparent.png"/>
          <p:cNvPicPr>
            <a:picLocks noChangeAspect="1" noChangeArrowheads="1"/>
          </p:cNvPicPr>
          <p:nvPr/>
        </p:nvPicPr>
        <p:blipFill>
          <a:blip r:embed="rId23" cstate="print"/>
          <a:srcRect/>
          <a:stretch>
            <a:fillRect/>
          </a:stretch>
        </p:blipFill>
        <p:spPr bwMode="auto">
          <a:xfrm>
            <a:off x="0" y="0"/>
            <a:ext cx="9525" cy="9525"/>
          </a:xfrm>
          <a:prstGeom prst="rect">
            <a:avLst/>
          </a:prstGeom>
          <a:noFill/>
        </p:spPr>
      </p:pic>
      <p:pic>
        <p:nvPicPr>
          <p:cNvPr id="13337" name="Picture 25" descr="http://maps.gstatic.com/intl/cs_ALL/mapfiles/szc.png"/>
          <p:cNvPicPr>
            <a:picLocks noChangeAspect="1" noChangeArrowheads="1"/>
          </p:cNvPicPr>
          <p:nvPr/>
        </p:nvPicPr>
        <p:blipFill>
          <a:blip r:embed="rId24" cstate="print"/>
          <a:srcRect/>
          <a:stretch>
            <a:fillRect/>
          </a:stretch>
        </p:blipFill>
        <p:spPr bwMode="auto">
          <a:xfrm>
            <a:off x="0" y="0"/>
            <a:ext cx="9525" cy="9525"/>
          </a:xfrm>
          <a:prstGeom prst="rect">
            <a:avLst/>
          </a:prstGeom>
          <a:noFill/>
        </p:spPr>
      </p:pic>
      <p:sp>
        <p:nvSpPr>
          <p:cNvPr id="13338" name="Rectangle 26"/>
          <p:cNvSpPr>
            <a:spLocks noChangeArrowheads="1"/>
          </p:cNvSpPr>
          <p:nvPr/>
        </p:nvSpPr>
        <p:spPr bwMode="auto">
          <a:xfrm>
            <a:off x="61913" y="61913"/>
            <a:ext cx="79375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smtClean="0">
                <a:ln>
                  <a:noFill/>
                </a:ln>
                <a:solidFill>
                  <a:srgbClr val="000000"/>
                </a:solidFill>
                <a:effectLst/>
                <a:latin typeface="Arial" pitchFamily="34" charset="0"/>
                <a:cs typeface="Arial" pitchFamily="34" charset="0"/>
              </a:rPr>
              <a:t>Mapa</a:t>
            </a:r>
            <a:endParaRPr kumimoji="0" lang="cs-CZ" sz="11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endParaRPr>
          </a:p>
        </p:txBody>
      </p:sp>
      <p:sp>
        <p:nvSpPr>
          <p:cNvPr id="13340" name="Rectangle 28"/>
          <p:cNvSpPr>
            <a:spLocks noChangeArrowheads="1"/>
          </p:cNvSpPr>
          <p:nvPr/>
        </p:nvSpPr>
        <p:spPr bwMode="auto">
          <a:xfrm>
            <a:off x="1475656" y="-184666"/>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pitchFamily="34" charset="0"/>
            </a:endParaRPr>
          </a:p>
        </p:txBody>
      </p:sp>
      <p:pic>
        <p:nvPicPr>
          <p:cNvPr id="13341" name="Picture 29" descr="http://mt0.google.com/vt/lyrs=m@164000000&amp;hl=cs&amp;src=api&amp;x=10&amp;y=20&amp;z=6&amp;s=Ga"/>
          <p:cNvPicPr>
            <a:picLocks noChangeAspect="1" noChangeArrowheads="1"/>
          </p:cNvPicPr>
          <p:nvPr/>
        </p:nvPicPr>
        <p:blipFill>
          <a:blip r:embed="rId25" cstate="print"/>
          <a:srcRect/>
          <a:stretch>
            <a:fillRect/>
          </a:stretch>
        </p:blipFill>
        <p:spPr bwMode="auto">
          <a:xfrm>
            <a:off x="0" y="0"/>
            <a:ext cx="9525" cy="9525"/>
          </a:xfrm>
          <a:prstGeom prst="rect">
            <a:avLst/>
          </a:prstGeom>
          <a:noFill/>
        </p:spPr>
      </p:pic>
      <p:pic>
        <p:nvPicPr>
          <p:cNvPr id="13342" name="Picture 30" descr="http://mt0.google.com/vt/lyrs=m@164000000&amp;hl=cs&amp;src=api&amp;x=10&amp;y=21&amp;z=6&amp;s=Gal"/>
          <p:cNvPicPr>
            <a:picLocks noChangeAspect="1" noChangeArrowheads="1"/>
          </p:cNvPicPr>
          <p:nvPr/>
        </p:nvPicPr>
        <p:blipFill>
          <a:blip r:embed="rId26" cstate="print"/>
          <a:srcRect/>
          <a:stretch>
            <a:fillRect/>
          </a:stretch>
        </p:blipFill>
        <p:spPr bwMode="auto">
          <a:xfrm>
            <a:off x="0" y="0"/>
            <a:ext cx="9525" cy="9525"/>
          </a:xfrm>
          <a:prstGeom prst="rect">
            <a:avLst/>
          </a:prstGeom>
          <a:noFill/>
        </p:spPr>
      </p:pic>
      <p:pic>
        <p:nvPicPr>
          <p:cNvPr id="13343" name="Picture 31" descr="http://mt1.google.com/vt/lyrs=m@164000000&amp;hl=cs&amp;src=api&amp;x=11&amp;y=20&amp;z=6&amp;s=Galil"/>
          <p:cNvPicPr>
            <a:picLocks noChangeAspect="1" noChangeArrowheads="1"/>
          </p:cNvPicPr>
          <p:nvPr/>
        </p:nvPicPr>
        <p:blipFill>
          <a:blip r:embed="rId27" cstate="print"/>
          <a:srcRect/>
          <a:stretch>
            <a:fillRect/>
          </a:stretch>
        </p:blipFill>
        <p:spPr bwMode="auto">
          <a:xfrm>
            <a:off x="0" y="0"/>
            <a:ext cx="9525" cy="9525"/>
          </a:xfrm>
          <a:prstGeom prst="rect">
            <a:avLst/>
          </a:prstGeom>
          <a:noFill/>
        </p:spPr>
      </p:pic>
      <p:pic>
        <p:nvPicPr>
          <p:cNvPr id="13335" name="Picture 23" descr="http://maps.gstatic.com/intl/cs_ALL/mapfiles/poweredby.png">
            <a:hlinkClick r:id="rId28" tooltip="Kliknutím zobrazíte tuto oblast ve službě Mapy Google."/>
          </p:cNvPr>
          <p:cNvPicPr>
            <a:picLocks noChangeAspect="1" noChangeArrowheads="1"/>
          </p:cNvPicPr>
          <p:nvPr/>
        </p:nvPicPr>
        <p:blipFill>
          <a:blip r:embed="rId29" cstate="print"/>
          <a:srcRect/>
          <a:stretch>
            <a:fillRect/>
          </a:stretch>
        </p:blipFill>
        <p:spPr bwMode="auto">
          <a:xfrm>
            <a:off x="155575" y="-136525"/>
            <a:ext cx="9525" cy="9525"/>
          </a:xfrm>
          <a:prstGeom prst="rect">
            <a:avLst/>
          </a:prstGeom>
          <a:noFill/>
        </p:spPr>
      </p:pic>
      <p:pic>
        <p:nvPicPr>
          <p:cNvPr id="14338" name="Picture 2" descr="http://www.naturfoto.cz/fotografie/andera/rosomak-xxxros2.jpg"/>
          <p:cNvPicPr>
            <a:picLocks noChangeAspect="1" noChangeArrowheads="1"/>
          </p:cNvPicPr>
          <p:nvPr/>
        </p:nvPicPr>
        <p:blipFill>
          <a:blip r:embed="rId30" cstate="print"/>
          <a:srcRect/>
          <a:stretch>
            <a:fillRect/>
          </a:stretch>
        </p:blipFill>
        <p:spPr bwMode="auto">
          <a:xfrm>
            <a:off x="179513" y="3861048"/>
            <a:ext cx="4968552" cy="2996952"/>
          </a:xfrm>
          <a:prstGeom prst="rect">
            <a:avLst/>
          </a:prstGeom>
          <a:noFill/>
        </p:spPr>
      </p:pic>
      <p:sp>
        <p:nvSpPr>
          <p:cNvPr id="71" name="Obdélník 70"/>
          <p:cNvSpPr/>
          <p:nvPr/>
        </p:nvSpPr>
        <p:spPr>
          <a:xfrm>
            <a:off x="5237820" y="3892992"/>
            <a:ext cx="3816424" cy="2400657"/>
          </a:xfrm>
          <a:prstGeom prst="rect">
            <a:avLst/>
          </a:prstGeom>
        </p:spPr>
        <p:txBody>
          <a:bodyPr wrap="square">
            <a:spAutoFit/>
          </a:bodyPr>
          <a:lstStyle/>
          <a:p>
            <a:r>
              <a:rPr lang="cs-CZ" sz="1000" dirty="0" smtClean="0"/>
              <a:t>Samec rosomáka je o třetinu větší než samice a je to druhá největší lasicovitá šelma po vydře obrovské. Je podsaditá, podobná medvědu; má mimořádně mohutné čelisti, které mohou drtit zmrzlé maso i kosti soba a zdechlin podobných zvířat v zimě. Části zdechlin rosomák někdy zahrabává pro pozdější použití. Kromě požírání takovýchto zbytků je zdatný lovec a dovede díky širokým tlapám a svalnatým končetinám uštvat své oběti i na měkkém sněhu. Proto se mu v angličtině říká také </a:t>
            </a:r>
            <a:r>
              <a:rPr lang="cs-CZ" sz="1000" i="1" dirty="0" err="1" smtClean="0"/>
              <a:t>glutton</a:t>
            </a:r>
            <a:r>
              <a:rPr lang="cs-CZ" sz="1000" dirty="0" smtClean="0"/>
              <a:t> (v překladu žrout či nenasyta). Živí se různou kořistí , od jelenů a zajíců k myším, ptačími vejci a sezonně též plody rostlin. Je aktivní po celý rok a překonává denně vzdálenosti až 50 km. Jeho dlouhá, hustá srst je černohnědá, na bocích má světle hnědý pás běžící od lopatek k bázi ocasu. Může mít též bílou skvrnu na prsou. Skrývá se v doupěti mezi kořeny, balvany nebo ve sněhové závěji, v díře hluboké až 2 m. Samice vrhne v průměru 2 - 3 mláďata a kojí je 8 - 10 týdnů. </a:t>
            </a:r>
            <a:endParaRPr lang="cs-CZ" sz="1000" dirty="0"/>
          </a:p>
        </p:txBody>
      </p:sp>
      <p:sp>
        <p:nvSpPr>
          <p:cNvPr id="2" name="Obdélník 1"/>
          <p:cNvSpPr/>
          <p:nvPr/>
        </p:nvSpPr>
        <p:spPr>
          <a:xfrm>
            <a:off x="1074617" y="120486"/>
            <a:ext cx="1171539" cy="369332"/>
          </a:xfrm>
          <a:prstGeom prst="rect">
            <a:avLst/>
          </a:prstGeom>
          <a:solidFill>
            <a:srgbClr val="FFFF00"/>
          </a:solidFill>
          <a:ln>
            <a:solidFill>
              <a:srgbClr val="FF0000"/>
            </a:solidFill>
          </a:ln>
        </p:spPr>
        <p:txBody>
          <a:bodyPr wrap="none">
            <a:spAutoFit/>
          </a:bodyPr>
          <a:lstStyle/>
          <a:p>
            <a:r>
              <a:rPr lang="cs-CZ" b="1" dirty="0"/>
              <a:t>N.P. </a:t>
            </a:r>
            <a:r>
              <a:rPr lang="cs-CZ" b="1" dirty="0" err="1"/>
              <a:t>Banff</a:t>
            </a:r>
            <a:r>
              <a:rPr lang="cs-CZ" b="1" dirty="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rPr>
              <a:t>Největším z národních parků ve Skaliských horách zde uváděných je Jasper(Jasper National Park) s rozlohou 10878 km</a:t>
            </a:r>
            <a:r>
              <a:rPr kumimoji="0" lang="cs-CZ" sz="1800" b="0" i="0" u="none" strike="noStrike" cap="none" normalizeH="0" baseline="30000" smtClean="0">
                <a:ln>
                  <a:noFill/>
                </a:ln>
                <a:solidFill>
                  <a:schemeClr val="tx1"/>
                </a:solidFill>
                <a:effectLst/>
                <a:latin typeface="Arial" pitchFamily="34" charset="0"/>
              </a:rPr>
              <a:t>2</a:t>
            </a:r>
            <a:r>
              <a:rPr kumimoji="0" lang="cs-CZ" sz="1800" b="0" i="0" u="none" strike="noStrike" cap="none" normalizeH="0" baseline="0" smtClean="0">
                <a:ln>
                  <a:noFill/>
                </a:ln>
                <a:solidFill>
                  <a:schemeClr val="tx1"/>
                </a:solidFill>
                <a:effectLst/>
                <a:latin typeface="Arial" pitchFamily="34" charset="0"/>
              </a:rPr>
              <a:t> (pro srovnání rozlohou stejně velký jako Středočeský kraj). Založen byl jako šestý kanadský národní park v roce 1907.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rPr>
              <a:t>Ve srovnání s ostatními národními parky ve Skaliských horách je Jasper dostupností odlehlejší, není tedy tolik komerčně zaměřený a tato skutečnost zmenšuje riziko ohrožování přírody. V Jasperu žijí desítky druhů větších savců, velmi často jsou zde vidět medvědi, jeleni, losy, kamzíci ... V Jasperu se nachází největší ledovec ve Skaliských horách Kolumbijský ledovec. Hřeben Skaliských hor zde tvoří rozvodí řek, řeka Athabaska vytékající z paty Kolumbijského ledovce odvádí vodu do Severního ledového oceánu, voda stékající ze západní části končí v Tichém oceánu. K nejznámějším oblastem zde patří již zmiňovaný Kolumbijský ledovec, dále oblast hory Edith Cavell s ledovcem Angel, dále jezero Maligne, kaňon Maligne ...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rPr>
              <a:t>  </a:t>
            </a:r>
            <a:endParaRPr kumimoji="0" lang="cs-CZ" sz="164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endParaRPr>
          </a:p>
        </p:txBody>
      </p:sp>
      <p:pic>
        <p:nvPicPr>
          <p:cNvPr id="2050" name="Picture 2" descr="jasper"/>
          <p:cNvPicPr>
            <a:picLocks noChangeAspect="1" noChangeArrowheads="1"/>
          </p:cNvPicPr>
          <p:nvPr/>
        </p:nvPicPr>
        <p:blipFill>
          <a:blip r:embed="rId2" cstate="print"/>
          <a:srcRect/>
          <a:stretch>
            <a:fillRect/>
          </a:stretch>
        </p:blipFill>
        <p:spPr bwMode="auto">
          <a:xfrm>
            <a:off x="0" y="0"/>
            <a:ext cx="9036496" cy="674136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 y="177382"/>
            <a:ext cx="9144000" cy="33855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err="1" smtClean="0">
                <a:ln>
                  <a:noFill/>
                </a:ln>
                <a:solidFill>
                  <a:schemeClr val="tx1"/>
                </a:solidFill>
                <a:effectLst/>
                <a:latin typeface="Arial" pitchFamily="34" charset="0"/>
              </a:rPr>
              <a:t>Wood</a:t>
            </a:r>
            <a:r>
              <a:rPr kumimoji="0" lang="cs-CZ" sz="1600" b="1" i="0" u="none" strike="noStrike" cap="none" normalizeH="0" baseline="0" dirty="0" smtClean="0">
                <a:ln>
                  <a:noFill/>
                </a:ln>
                <a:solidFill>
                  <a:schemeClr val="tx1"/>
                </a:solidFill>
                <a:effectLst/>
                <a:latin typeface="Arial" pitchFamily="34" charset="0"/>
              </a:rPr>
              <a:t> </a:t>
            </a:r>
            <a:r>
              <a:rPr kumimoji="0" lang="cs-CZ" sz="1600" b="1" i="0" u="none" strike="noStrike" cap="none" normalizeH="0" baseline="0" dirty="0" err="1" smtClean="0">
                <a:ln>
                  <a:noFill/>
                </a:ln>
                <a:solidFill>
                  <a:schemeClr val="tx1"/>
                </a:solidFill>
                <a:effectLst/>
                <a:latin typeface="Arial" pitchFamily="34" charset="0"/>
              </a:rPr>
              <a:t>Buffalo</a:t>
            </a:r>
            <a:endParaRPr kumimoji="0" lang="cs-CZ"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rPr>
              <a:t>Tento národní park byl zřízen roku 1922 a se svou rozlohou 44 800 km</a:t>
            </a:r>
            <a:r>
              <a:rPr kumimoji="0" lang="cs-CZ" sz="1800" b="0" i="0" u="none" strike="noStrike" cap="none" normalizeH="0" baseline="30000" dirty="0" smtClean="0">
                <a:ln>
                  <a:noFill/>
                </a:ln>
                <a:solidFill>
                  <a:schemeClr val="tx1"/>
                </a:solidFill>
                <a:effectLst/>
                <a:latin typeface="Arial" pitchFamily="34" charset="0"/>
              </a:rPr>
              <a:t>2</a:t>
            </a:r>
            <a:r>
              <a:rPr kumimoji="0" lang="cs-CZ" sz="1800" b="0" i="0" u="none" strike="noStrike" cap="none" normalizeH="0" baseline="0" dirty="0" smtClean="0">
                <a:ln>
                  <a:noFill/>
                </a:ln>
                <a:solidFill>
                  <a:schemeClr val="tx1"/>
                </a:solidFill>
                <a:effectLst/>
                <a:latin typeface="Arial" pitchFamily="34" charset="0"/>
              </a:rPr>
              <a:t> (což je více než polovina území České Republiky) je </a:t>
            </a:r>
            <a:r>
              <a:rPr kumimoji="0" lang="cs-CZ" sz="1800" b="1" i="0" u="none" strike="noStrike" cap="none" normalizeH="0" baseline="0" dirty="0" smtClean="0">
                <a:ln>
                  <a:noFill/>
                </a:ln>
                <a:solidFill>
                  <a:schemeClr val="tx1"/>
                </a:solidFill>
                <a:effectLst/>
                <a:latin typeface="Arial" pitchFamily="34" charset="0"/>
              </a:rPr>
              <a:t>největší národní park v Kanadě</a:t>
            </a:r>
            <a:r>
              <a:rPr kumimoji="0" lang="cs-CZ" sz="1800" b="0" i="0" u="none" strike="noStrike" cap="none" normalizeH="0" baseline="0" dirty="0" smtClean="0">
                <a:ln>
                  <a:noFill/>
                </a:ln>
                <a:solidFill>
                  <a:schemeClr val="tx1"/>
                </a:solidFill>
                <a:effectLst/>
                <a:latin typeface="Arial" pitchFamily="34" charset="0"/>
              </a:rPr>
              <a:t>. Rozkládá se na severu provincie Alberta a částečně zasahuje i do Severozápadních teritorií.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pitchFamily="34" charset="0"/>
              </a:rPr>
              <a:t>Park vznikl původně na ochranu největšího posledního volně žijícího stáda bizonů na světě. K dalšímu světovému primátu zde patří největší sladkovodní delta na světě, tvořená řekami </a:t>
            </a:r>
            <a:r>
              <a:rPr kumimoji="0" lang="cs-CZ" sz="1800" b="0" i="0" u="none" strike="noStrike" cap="none" normalizeH="0" baseline="0" dirty="0" err="1" smtClean="0">
                <a:ln>
                  <a:noFill/>
                </a:ln>
                <a:solidFill>
                  <a:schemeClr val="tx1"/>
                </a:solidFill>
                <a:effectLst/>
                <a:latin typeface="Arial" pitchFamily="34" charset="0"/>
              </a:rPr>
              <a:t>Peace</a:t>
            </a:r>
            <a:r>
              <a:rPr kumimoji="0" lang="cs-CZ" sz="1800" b="0" i="0" u="none" strike="noStrike" cap="none" normalizeH="0" baseline="0" dirty="0" smtClean="0">
                <a:ln>
                  <a:noFill/>
                </a:ln>
                <a:solidFill>
                  <a:schemeClr val="tx1"/>
                </a:solidFill>
                <a:effectLst/>
                <a:latin typeface="Arial" pitchFamily="34" charset="0"/>
              </a:rPr>
              <a:t> a </a:t>
            </a:r>
            <a:r>
              <a:rPr kumimoji="0" lang="cs-CZ" sz="1800" b="0" i="0" u="none" strike="noStrike" cap="none" normalizeH="0" baseline="0" dirty="0" err="1" smtClean="0">
                <a:ln>
                  <a:noFill/>
                </a:ln>
                <a:solidFill>
                  <a:schemeClr val="tx1"/>
                </a:solidFill>
                <a:effectLst/>
                <a:latin typeface="Arial" pitchFamily="34" charset="0"/>
              </a:rPr>
              <a:t>Athabasky</a:t>
            </a:r>
            <a:r>
              <a:rPr kumimoji="0" lang="cs-CZ" sz="1800" b="0" i="0" u="none" strike="noStrike" cap="none" normalizeH="0" baseline="0" dirty="0" smtClean="0">
                <a:ln>
                  <a:noFill/>
                </a:ln>
                <a:solidFill>
                  <a:schemeClr val="tx1"/>
                </a:solidFill>
                <a:effectLst/>
                <a:latin typeface="Arial" pitchFamily="34" charset="0"/>
              </a:rPr>
              <a:t> a dále poslední místo hnízdění jeřábu amerického. Ojedinělá je nejrozsáhlejší sádrovcová a krápníková topografie Severní Ameriky, která tvoří mnoho podzemních řek, jeskyň, vpustí ...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pitchFamily="34" charset="0"/>
              </a:rPr>
              <a:t>národní park </a:t>
            </a:r>
            <a:r>
              <a:rPr kumimoji="0" lang="cs-CZ" sz="1800" b="0" i="0" u="none" strike="noStrike" cap="none" normalizeH="0" baseline="0" dirty="0" err="1" smtClean="0">
                <a:ln>
                  <a:noFill/>
                </a:ln>
                <a:solidFill>
                  <a:schemeClr val="tx1"/>
                </a:solidFill>
                <a:effectLst/>
                <a:latin typeface="Arial" pitchFamily="34" charset="0"/>
              </a:rPr>
              <a:t>Wood</a:t>
            </a:r>
            <a:r>
              <a:rPr kumimoji="0" lang="cs-CZ" sz="1800" b="0" i="0" u="none" strike="noStrike" cap="none" normalizeH="0" baseline="0" dirty="0" smtClean="0">
                <a:ln>
                  <a:noFill/>
                </a:ln>
                <a:solidFill>
                  <a:schemeClr val="tx1"/>
                </a:solidFill>
                <a:effectLst/>
                <a:latin typeface="Arial" pitchFamily="34" charset="0"/>
              </a:rPr>
              <a:t> </a:t>
            </a:r>
            <a:r>
              <a:rPr kumimoji="0" lang="cs-CZ" sz="1800" b="0" i="0" u="none" strike="noStrike" cap="none" normalizeH="0" baseline="0" dirty="0" err="1" smtClean="0">
                <a:ln>
                  <a:noFill/>
                </a:ln>
                <a:solidFill>
                  <a:schemeClr val="tx1"/>
                </a:solidFill>
                <a:effectLst/>
                <a:latin typeface="Arial" pitchFamily="34" charset="0"/>
              </a:rPr>
              <a:t>Buffalo</a:t>
            </a:r>
            <a:endParaRPr kumimoji="0" lang="cs-CZ"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pitchFamily="34" charset="0"/>
            </a:endParaRPr>
          </a:p>
        </p:txBody>
      </p:sp>
      <p:pic>
        <p:nvPicPr>
          <p:cNvPr id="48132" name="Picture 4" descr="http://upload.wikimedia.org/wikipedia/commons/thumb/8/8f/Wood-Buffalo-NP_Waldbison_98-07-02.jpg/284px-Wood-Buffalo-NP_Waldbison_98-07-02.jpg"/>
          <p:cNvPicPr>
            <a:picLocks noChangeAspect="1" noChangeArrowheads="1"/>
          </p:cNvPicPr>
          <p:nvPr/>
        </p:nvPicPr>
        <p:blipFill>
          <a:blip r:embed="rId2" cstate="print"/>
          <a:srcRect/>
          <a:stretch>
            <a:fillRect/>
          </a:stretch>
        </p:blipFill>
        <p:spPr bwMode="auto">
          <a:xfrm>
            <a:off x="6300192" y="3467100"/>
            <a:ext cx="2705100" cy="3390900"/>
          </a:xfrm>
          <a:prstGeom prst="rect">
            <a:avLst/>
          </a:prstGeom>
          <a:noFill/>
        </p:spPr>
      </p:pic>
      <p:sp>
        <p:nvSpPr>
          <p:cNvPr id="4" name="Obdélník 3"/>
          <p:cNvSpPr/>
          <p:nvPr/>
        </p:nvSpPr>
        <p:spPr>
          <a:xfrm>
            <a:off x="2627784" y="2996952"/>
            <a:ext cx="3812262" cy="369332"/>
          </a:xfrm>
          <a:prstGeom prst="rect">
            <a:avLst/>
          </a:prstGeom>
        </p:spPr>
        <p:txBody>
          <a:bodyPr wrap="none">
            <a:spAutoFit/>
          </a:bodyPr>
          <a:lstStyle/>
          <a:p>
            <a:r>
              <a:rPr lang="cs-CZ" dirty="0" smtClean="0"/>
              <a:t>Adresa NP Kanady-http://canada.xf.cz/</a:t>
            </a:r>
            <a:endParaRPr lang="cs-CZ"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estovatel.cz/foto-soubory/kanada.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zdeko-puzzle.cz/10130176-3904/narodni-park-jasper-kanada.jpg"/>
          <p:cNvPicPr>
            <a:picLocks noChangeAspect="1" noChangeArrowheads="1"/>
          </p:cNvPicPr>
          <p:nvPr/>
        </p:nvPicPr>
        <p:blipFill>
          <a:blip r:embed="rId2" cstate="print"/>
          <a:srcRect/>
          <a:stretch>
            <a:fillRect/>
          </a:stretch>
        </p:blipFill>
        <p:spPr bwMode="auto">
          <a:xfrm>
            <a:off x="467544" y="764704"/>
            <a:ext cx="8208912" cy="6093296"/>
          </a:xfrm>
          <a:prstGeom prst="rect">
            <a:avLst/>
          </a:prstGeom>
          <a:noFill/>
        </p:spPr>
      </p:pic>
      <p:sp>
        <p:nvSpPr>
          <p:cNvPr id="4" name="TextovéPole 3"/>
          <p:cNvSpPr txBox="1"/>
          <p:nvPr/>
        </p:nvSpPr>
        <p:spPr>
          <a:xfrm>
            <a:off x="2699792" y="476672"/>
            <a:ext cx="1475917" cy="369332"/>
          </a:xfrm>
          <a:prstGeom prst="rect">
            <a:avLst/>
          </a:prstGeom>
          <a:noFill/>
        </p:spPr>
        <p:txBody>
          <a:bodyPr wrap="none" rtlCol="0">
            <a:spAutoFit/>
          </a:bodyPr>
          <a:lstStyle/>
          <a:p>
            <a:r>
              <a:rPr lang="cs-CZ" b="1" dirty="0" smtClean="0">
                <a:latin typeface="Arial Black" pitchFamily="34" charset="0"/>
              </a:rPr>
              <a:t>NP </a:t>
            </a:r>
            <a:r>
              <a:rPr lang="cs-CZ" b="1" smtClean="0">
                <a:latin typeface="Arial Black" pitchFamily="34" charset="0"/>
              </a:rPr>
              <a:t>Jasper</a:t>
            </a:r>
            <a:endParaRPr lang="cs-CZ" b="1" dirty="0" smtClean="0">
              <a:latin typeface="Arial Black"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hybrid.cz/obrazky/elektromobily/kanada-mapa.gif"/>
          <p:cNvPicPr>
            <a:picLocks noChangeAspect="1" noChangeArrowheads="1"/>
          </p:cNvPicPr>
          <p:nvPr/>
        </p:nvPicPr>
        <p:blipFill>
          <a:blip r:embed="rId2" cstate="print"/>
          <a:srcRect/>
          <a:stretch>
            <a:fillRect/>
          </a:stretch>
        </p:blipFill>
        <p:spPr bwMode="auto">
          <a:xfrm>
            <a:off x="395536" y="188640"/>
            <a:ext cx="8352928" cy="666936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oubor:Nunavut, Canada.svg">
            <a:hlinkClick r:id="rId2"/>
          </p:cNvPr>
          <p:cNvPicPr>
            <a:picLocks noChangeAspect="1" noChangeArrowheads="1"/>
          </p:cNvPicPr>
          <p:nvPr/>
        </p:nvPicPr>
        <p:blipFill>
          <a:blip r:embed="rId3" cstate="print"/>
          <a:srcRect/>
          <a:stretch>
            <a:fillRect/>
          </a:stretch>
        </p:blipFill>
        <p:spPr bwMode="auto">
          <a:xfrm>
            <a:off x="251520" y="404664"/>
            <a:ext cx="5212482" cy="390527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mapa.jazgym-ostrava.cz/mapa/new_york/mapastatunewyork.gif"/>
          <p:cNvPicPr>
            <a:picLocks noChangeAspect="1" noChangeArrowheads="1"/>
          </p:cNvPicPr>
          <p:nvPr/>
        </p:nvPicPr>
        <p:blipFill>
          <a:blip r:embed="rId2" cstate="print"/>
          <a:srcRect/>
          <a:stretch>
            <a:fillRect/>
          </a:stretch>
        </p:blipFill>
        <p:spPr bwMode="auto">
          <a:xfrm>
            <a:off x="395536" y="620688"/>
            <a:ext cx="4914900" cy="368617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upload.wikimedia.org/wikipedia/commons/thumb/4/40/Churchill-bassin.png/200px-Churchill-bassin.png"/>
          <p:cNvPicPr>
            <a:picLocks noChangeAspect="1" noChangeArrowheads="1"/>
          </p:cNvPicPr>
          <p:nvPr/>
        </p:nvPicPr>
        <p:blipFill>
          <a:blip r:embed="rId2" cstate="print"/>
          <a:srcRect/>
          <a:stretch>
            <a:fillRect/>
          </a:stretch>
        </p:blipFill>
        <p:spPr bwMode="auto">
          <a:xfrm>
            <a:off x="395536" y="188640"/>
            <a:ext cx="3744416" cy="3456384"/>
          </a:xfrm>
          <a:prstGeom prst="rect">
            <a:avLst/>
          </a:prstGeom>
          <a:noFill/>
        </p:spPr>
      </p:pic>
      <p:pic>
        <p:nvPicPr>
          <p:cNvPr id="29704" name="Picture 8" descr="http://mapa.jazgym-ostrava.cz/mapa/new_york/niagarskevodopady.jpg"/>
          <p:cNvPicPr>
            <a:picLocks noChangeAspect="1" noChangeArrowheads="1"/>
          </p:cNvPicPr>
          <p:nvPr/>
        </p:nvPicPr>
        <p:blipFill>
          <a:blip r:embed="rId3" cstate="print"/>
          <a:srcRect/>
          <a:stretch>
            <a:fillRect/>
          </a:stretch>
        </p:blipFill>
        <p:spPr bwMode="auto">
          <a:xfrm>
            <a:off x="4211960" y="2492896"/>
            <a:ext cx="4732412" cy="367240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536" y="332656"/>
            <a:ext cx="8496944" cy="3139321"/>
          </a:xfrm>
          <a:prstGeom prst="rect">
            <a:avLst/>
          </a:prstGeom>
        </p:spPr>
        <p:txBody>
          <a:bodyPr wrap="square">
            <a:spAutoFit/>
          </a:bodyPr>
          <a:lstStyle/>
          <a:p>
            <a:r>
              <a:rPr lang="cs-CZ" b="1" dirty="0"/>
              <a:t>Index lidského rozvoje = HDI</a:t>
            </a:r>
          </a:p>
          <a:p>
            <a:endParaRPr lang="cs-CZ" dirty="0"/>
          </a:p>
          <a:p>
            <a:r>
              <a:rPr lang="cs-CZ" dirty="0"/>
              <a:t>Protože kvalita lidského života nesouvisí pouze s příjmy, byl vyvinut indikátor </a:t>
            </a:r>
            <a:r>
              <a:rPr lang="cs-CZ" b="1" dirty="0"/>
              <a:t>"Index lidského rozvoje"</a:t>
            </a:r>
            <a:r>
              <a:rPr lang="cs-CZ" dirty="0"/>
              <a:t>, který se snaží lépe postihovat skutečnou kvalitu lidského života a nepodřizovat vše pouze hospodářskému růstu. </a:t>
            </a:r>
          </a:p>
          <a:p>
            <a:r>
              <a:rPr lang="cs-CZ" b="1" dirty="0"/>
              <a:t>Zahrnuje bohatství, zdraví a vzdělanost. </a:t>
            </a:r>
          </a:p>
          <a:p>
            <a:r>
              <a:rPr lang="cs-CZ" dirty="0"/>
              <a:t>Index lidského rozvoje je </a:t>
            </a:r>
            <a:r>
              <a:rPr lang="cs-CZ" dirty="0" smtClean="0"/>
              <a:t>sestaven  </a:t>
            </a:r>
            <a:r>
              <a:rPr lang="cs-CZ" b="1" dirty="0"/>
              <a:t>z HDP na osobu, úrovně dosaženého vzdělání a očekávané délky života. </a:t>
            </a:r>
          </a:p>
          <a:p>
            <a:endParaRPr lang="cs-CZ" dirty="0"/>
          </a:p>
          <a:p>
            <a:r>
              <a:rPr lang="cs-CZ" dirty="0"/>
              <a:t>Co se týče </a:t>
            </a:r>
            <a:r>
              <a:rPr lang="cs-CZ" b="1" dirty="0"/>
              <a:t>České republiky</a:t>
            </a:r>
            <a:r>
              <a:rPr lang="cs-CZ" dirty="0"/>
              <a:t>, tak ta se s </a:t>
            </a:r>
            <a:r>
              <a:rPr lang="cs-CZ" b="1" dirty="0"/>
              <a:t>HDI=0,87</a:t>
            </a:r>
            <a:r>
              <a:rPr lang="cs-CZ" dirty="0"/>
              <a:t> umístila o něco výše, než by odpovídalo naší hmotné životní úrovni.</a:t>
            </a:r>
          </a:p>
        </p:txBody>
      </p:sp>
    </p:spTree>
    <p:extLst>
      <p:ext uri="{BB962C8B-B14F-4D97-AF65-F5344CB8AC3E}">
        <p14:creationId xmlns:p14="http://schemas.microsoft.com/office/powerpoint/2010/main" val="4144898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zemepis.com/images/slmapy/kanus.jpg"/>
          <p:cNvPicPr>
            <a:picLocks noChangeAspect="1" noChangeArrowheads="1"/>
          </p:cNvPicPr>
          <p:nvPr/>
        </p:nvPicPr>
        <p:blipFill>
          <a:blip r:embed="rId2" cstate="print"/>
          <a:srcRect/>
          <a:stretch>
            <a:fillRect/>
          </a:stretch>
        </p:blipFill>
        <p:spPr bwMode="auto">
          <a:xfrm>
            <a:off x="395536" y="476672"/>
            <a:ext cx="6334125" cy="597666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comeexplorecanada.com/canada/images/map-canada-provinc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geoportal.alej.cz/_uploads/files/canada1.jpg"/>
          <p:cNvPicPr>
            <a:picLocks noChangeAspect="1" noChangeArrowheads="1"/>
          </p:cNvPicPr>
          <p:nvPr/>
        </p:nvPicPr>
        <p:blipFill>
          <a:blip r:embed="rId2" cstate="print"/>
          <a:srcRect/>
          <a:stretch>
            <a:fillRect/>
          </a:stretch>
        </p:blipFill>
        <p:spPr bwMode="auto">
          <a:xfrm>
            <a:off x="683568" y="0"/>
            <a:ext cx="6912768"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vysveta.webz.cz/samerika/kanada0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332655"/>
            <a:ext cx="2952328" cy="6253569"/>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4572000" y="476672"/>
            <a:ext cx="4572000" cy="3139321"/>
          </a:xfrm>
          <a:prstGeom prst="rect">
            <a:avLst/>
          </a:prstGeom>
          <a:solidFill>
            <a:srgbClr val="FFFF00"/>
          </a:solidFill>
        </p:spPr>
        <p:txBody>
          <a:bodyPr>
            <a:spAutoFit/>
          </a:bodyPr>
          <a:lstStyle/>
          <a:p>
            <a:r>
              <a:rPr lang="cs-CZ" dirty="0"/>
              <a:t>Dominantou města je známá věž </a:t>
            </a:r>
            <a:r>
              <a:rPr lang="cs-CZ" b="1" dirty="0"/>
              <a:t>CN Tower</a:t>
            </a:r>
            <a:r>
              <a:rPr lang="cs-CZ" dirty="0"/>
              <a:t>. Měří 553,33 m, je tak nejvyšší budovou Severní Ameriky a až do loňského roku byla nejvyšší budovou světa. Zkratka CN znamená </a:t>
            </a:r>
            <a:r>
              <a:rPr lang="cs-CZ" dirty="0" err="1"/>
              <a:t>Canadian</a:t>
            </a:r>
            <a:r>
              <a:rPr lang="cs-CZ" dirty="0"/>
              <a:t> </a:t>
            </a:r>
            <a:r>
              <a:rPr lang="cs-CZ" dirty="0" err="1"/>
              <a:t>National</a:t>
            </a:r>
            <a:r>
              <a:rPr lang="cs-CZ" dirty="0"/>
              <a:t> – to byla železniční společnost, která nechala CN Tower postavit. Nahoru vás vyveze prosklený výtah, který dosahuje závratných rychlostí. Nahoře se kromě výhledu na </a:t>
            </a:r>
            <a:r>
              <a:rPr lang="cs-CZ" dirty="0" smtClean="0"/>
              <a:t>……….můžete </a:t>
            </a:r>
            <a:r>
              <a:rPr lang="cs-CZ" dirty="0"/>
              <a:t>pokochat i pohledem z prosklené podlahy. Ti odvážnější si na ni i stoupnou, je to nezapomenutelný </a:t>
            </a:r>
            <a:r>
              <a:rPr lang="cs-CZ" dirty="0" smtClean="0"/>
              <a:t>zážitek.</a:t>
            </a:r>
            <a:endParaRPr lang="cs-CZ" dirty="0"/>
          </a:p>
        </p:txBody>
      </p:sp>
      <p:sp>
        <p:nvSpPr>
          <p:cNvPr id="3" name="TextovéPole 2"/>
          <p:cNvSpPr txBox="1"/>
          <p:nvPr/>
        </p:nvSpPr>
        <p:spPr>
          <a:xfrm>
            <a:off x="4716016" y="4077072"/>
            <a:ext cx="2176558" cy="369332"/>
          </a:xfrm>
          <a:prstGeom prst="rect">
            <a:avLst/>
          </a:prstGeom>
          <a:solidFill>
            <a:srgbClr val="FF0000"/>
          </a:solidFill>
        </p:spPr>
        <p:txBody>
          <a:bodyPr wrap="none" rtlCol="0">
            <a:spAutoFit/>
          </a:bodyPr>
          <a:lstStyle/>
          <a:p>
            <a:r>
              <a:rPr lang="cs-CZ" b="1" dirty="0" err="1" smtClean="0">
                <a:solidFill>
                  <a:schemeClr val="bg1"/>
                </a:solidFill>
              </a:rPr>
              <a:t>I.Doplň</a:t>
            </a:r>
            <a:r>
              <a:rPr lang="cs-CZ" b="1" dirty="0" smtClean="0">
                <a:solidFill>
                  <a:schemeClr val="bg1"/>
                </a:solidFill>
              </a:rPr>
              <a:t> název města.</a:t>
            </a:r>
            <a:endParaRPr lang="cs-CZ" b="1" dirty="0">
              <a:solidFill>
                <a:schemeClr val="bg1"/>
              </a:solidFill>
            </a:endParaRPr>
          </a:p>
        </p:txBody>
      </p:sp>
    </p:spTree>
    <p:extLst>
      <p:ext uri="{BB962C8B-B14F-4D97-AF65-F5344CB8AC3E}">
        <p14:creationId xmlns:p14="http://schemas.microsoft.com/office/powerpoint/2010/main" val="95125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536" y="335846"/>
            <a:ext cx="8424936" cy="3139321"/>
          </a:xfrm>
          <a:prstGeom prst="rect">
            <a:avLst/>
          </a:prstGeom>
        </p:spPr>
        <p:txBody>
          <a:bodyPr wrap="square">
            <a:spAutoFit/>
          </a:bodyPr>
          <a:lstStyle/>
          <a:p>
            <a:r>
              <a:rPr lang="cs-CZ" dirty="0" smtClean="0"/>
              <a:t>Kanada vznikla na území osídleném </a:t>
            </a:r>
            <a:r>
              <a:rPr lang="cs-CZ" dirty="0" smtClean="0">
                <a:hlinkClick r:id="rId2" action="ppaction://hlinkfile" tooltip="Indián"/>
              </a:rPr>
              <a:t>Indiány</a:t>
            </a:r>
            <a:r>
              <a:rPr lang="cs-CZ" dirty="0" smtClean="0"/>
              <a:t> a </a:t>
            </a:r>
            <a:r>
              <a:rPr lang="cs-CZ" dirty="0" smtClean="0">
                <a:hlinkClick r:id="rId3" action="ppaction://hlinkfile" tooltip="Eskymáci"/>
              </a:rPr>
              <a:t>Eskymáky</a:t>
            </a:r>
            <a:r>
              <a:rPr lang="cs-CZ" dirty="0" smtClean="0"/>
              <a:t> jako unie </a:t>
            </a:r>
            <a:r>
              <a:rPr lang="cs-CZ" dirty="0" smtClean="0">
                <a:hlinkClick r:id="rId4" action="ppaction://hlinkfile" tooltip="Spojené království"/>
              </a:rPr>
              <a:t>britských</a:t>
            </a:r>
            <a:r>
              <a:rPr lang="cs-CZ" dirty="0" smtClean="0"/>
              <a:t> zámořských </a:t>
            </a:r>
            <a:r>
              <a:rPr lang="cs-CZ" dirty="0" smtClean="0">
                <a:hlinkClick r:id="rId5" action="ppaction://hlinkfile" tooltip="Teritorium"/>
              </a:rPr>
              <a:t>teritorií</a:t>
            </a:r>
            <a:r>
              <a:rPr lang="cs-CZ" dirty="0" smtClean="0"/>
              <a:t> a </a:t>
            </a:r>
            <a:r>
              <a:rPr lang="cs-CZ" dirty="0" smtClean="0">
                <a:hlinkClick r:id="rId6" action="ppaction://hlinkfile" tooltip="Kolonie"/>
              </a:rPr>
              <a:t>kolonií</a:t>
            </a:r>
            <a:r>
              <a:rPr lang="cs-CZ" dirty="0" smtClean="0"/>
              <a:t>, z nichž některé byly předtím součástí </a:t>
            </a:r>
            <a:r>
              <a:rPr lang="cs-CZ" dirty="0" smtClean="0">
                <a:hlinkClick r:id="rId7" action="ppaction://hlinkfile" tooltip="Francie"/>
              </a:rPr>
              <a:t>francouzské</a:t>
            </a:r>
            <a:r>
              <a:rPr lang="cs-CZ" dirty="0" smtClean="0"/>
              <a:t> koloniální říše. Nezávislost na Velké Británii získala mírovou cestou </a:t>
            </a:r>
            <a:r>
              <a:rPr lang="cs-CZ" i="1" dirty="0" smtClean="0">
                <a:hlinkClick r:id="rId8" action="ppaction://hlinkfile" tooltip="Zákon o Britské Severní Americe"/>
              </a:rPr>
              <a:t>Zákonem o Britské Severní Americe</a:t>
            </a:r>
            <a:r>
              <a:rPr lang="cs-CZ" dirty="0" smtClean="0"/>
              <a:t> (anglicky </a:t>
            </a:r>
            <a:r>
              <a:rPr lang="cs-CZ" i="1" dirty="0" err="1" smtClean="0"/>
              <a:t>British</a:t>
            </a:r>
            <a:r>
              <a:rPr lang="cs-CZ" i="1" dirty="0" smtClean="0"/>
              <a:t> </a:t>
            </a:r>
            <a:r>
              <a:rPr lang="cs-CZ" i="1" dirty="0" err="1" smtClean="0"/>
              <a:t>North</a:t>
            </a:r>
            <a:r>
              <a:rPr lang="cs-CZ" i="1" dirty="0" smtClean="0"/>
              <a:t> </a:t>
            </a:r>
            <a:r>
              <a:rPr lang="cs-CZ" i="1" dirty="0" err="1" smtClean="0"/>
              <a:t>America</a:t>
            </a:r>
            <a:r>
              <a:rPr lang="cs-CZ" i="1" dirty="0" smtClean="0"/>
              <a:t> </a:t>
            </a:r>
            <a:r>
              <a:rPr lang="cs-CZ" i="1" dirty="0" err="1" smtClean="0"/>
              <a:t>Act</a:t>
            </a:r>
            <a:r>
              <a:rPr lang="cs-CZ" dirty="0" smtClean="0"/>
              <a:t>) z roku </a:t>
            </a:r>
            <a:r>
              <a:rPr lang="cs-CZ" dirty="0" smtClean="0">
                <a:hlinkClick r:id="rId9" action="ppaction://hlinkfile"/>
              </a:rPr>
              <a:t>1867</a:t>
            </a:r>
            <a:r>
              <a:rPr lang="cs-CZ" dirty="0" smtClean="0"/>
              <a:t> a </a:t>
            </a:r>
            <a:r>
              <a:rPr lang="cs-CZ" i="1" dirty="0" err="1" smtClean="0">
                <a:hlinkClick r:id="rId10" action="ppaction://hlinkfile" tooltip="Canada Act"/>
              </a:rPr>
              <a:t>Canada</a:t>
            </a:r>
            <a:r>
              <a:rPr lang="cs-CZ" i="1" dirty="0" smtClean="0">
                <a:hlinkClick r:id="rId10" action="ppaction://hlinkfile" tooltip="Canada Act"/>
              </a:rPr>
              <a:t> </a:t>
            </a:r>
            <a:r>
              <a:rPr lang="cs-CZ" i="1" dirty="0" err="1" smtClean="0">
                <a:hlinkClick r:id="rId10" action="ppaction://hlinkfile" tooltip="Canada Act"/>
              </a:rPr>
              <a:t>Actem</a:t>
            </a:r>
            <a:r>
              <a:rPr lang="cs-CZ" dirty="0" smtClean="0"/>
              <a:t> v roce </a:t>
            </a:r>
            <a:r>
              <a:rPr lang="cs-CZ" dirty="0" smtClean="0">
                <a:hlinkClick r:id="rId11" action="ppaction://hlinkfile"/>
              </a:rPr>
              <a:t>1982</a:t>
            </a:r>
            <a:r>
              <a:rPr lang="cs-CZ" dirty="0" smtClean="0"/>
              <a:t>.</a:t>
            </a:r>
          </a:p>
          <a:p>
            <a:r>
              <a:rPr lang="cs-CZ" dirty="0" smtClean="0"/>
              <a:t>Kanada je </a:t>
            </a:r>
            <a:r>
              <a:rPr lang="cs-CZ" dirty="0" smtClean="0">
                <a:hlinkClick r:id="rId12" action="ppaction://hlinkfile" tooltip="Federace"/>
              </a:rPr>
              <a:t>federací</a:t>
            </a:r>
            <a:r>
              <a:rPr lang="cs-CZ" dirty="0" smtClean="0"/>
              <a:t> deseti </a:t>
            </a:r>
            <a:r>
              <a:rPr lang="cs-CZ" dirty="0" smtClean="0">
                <a:hlinkClick r:id="rId13" action="ppaction://hlinkfile" tooltip="Provincie"/>
              </a:rPr>
              <a:t>provincií</a:t>
            </a:r>
            <a:r>
              <a:rPr lang="cs-CZ" dirty="0" smtClean="0"/>
              <a:t> a tří </a:t>
            </a:r>
            <a:r>
              <a:rPr lang="cs-CZ" dirty="0" smtClean="0">
                <a:hlinkClick r:id="rId14" action="ppaction://hlinkfile" tooltip="Spolkové teritorium"/>
              </a:rPr>
              <a:t>spolkových teritorií</a:t>
            </a:r>
            <a:r>
              <a:rPr lang="cs-CZ" dirty="0" smtClean="0"/>
              <a:t>, </a:t>
            </a:r>
            <a:r>
              <a:rPr lang="cs-CZ" dirty="0" smtClean="0">
                <a:hlinkClick r:id="rId15" action="ppaction://hlinkfile" tooltip="Parlamentarismus"/>
              </a:rPr>
              <a:t>parlamentní</a:t>
            </a:r>
            <a:r>
              <a:rPr lang="cs-CZ" dirty="0" smtClean="0"/>
              <a:t> </a:t>
            </a:r>
            <a:r>
              <a:rPr lang="cs-CZ" dirty="0" smtClean="0">
                <a:hlinkClick r:id="rId16" action="ppaction://hlinkfile" tooltip="Konstituční monarchie"/>
              </a:rPr>
              <a:t>konstituční monarchií</a:t>
            </a:r>
            <a:r>
              <a:rPr lang="cs-CZ" dirty="0" smtClean="0"/>
              <a:t>. Sama sebe definuje jako zemi dvoujazyčnou (oficiální jazyky jsou angličtina a francouzština) a multikulturní. Z průmyslového hlediska jde o technicky vyspělou zemi disponující rozsáhlými přírodními a nerostnými zdroji. Země má úzké politické a ekonomické vztahy s USA, s níž má dlouhou vojensky nestřeženou hranici. Jediným dalším státem, u něhož lze smysluplně mluvit o hranici s Kanadou, je </a:t>
            </a:r>
            <a:r>
              <a:rPr lang="cs-CZ" dirty="0" smtClean="0">
                <a:hlinkClick r:id="rId17" action="ppaction://hlinkfile"/>
              </a:rPr>
              <a:t>Dánsko</a:t>
            </a:r>
            <a:r>
              <a:rPr lang="cs-CZ" dirty="0" smtClean="0"/>
              <a:t>, od jehož závislého území – </a:t>
            </a:r>
            <a:r>
              <a:rPr lang="cs-CZ" dirty="0" smtClean="0">
                <a:hlinkClick r:id="rId18" action="ppaction://hlinkfile" tooltip="Grónsko"/>
              </a:rPr>
              <a:t>Grónska</a:t>
            </a:r>
            <a:r>
              <a:rPr lang="cs-CZ" dirty="0" smtClean="0"/>
              <a:t> oddělují kanadské </a:t>
            </a:r>
            <a:r>
              <a:rPr lang="cs-CZ" dirty="0" smtClean="0">
                <a:hlinkClick r:id="rId19" action="ppaction://hlinkfile" tooltip="Arktida"/>
              </a:rPr>
              <a:t>arktické</a:t>
            </a:r>
            <a:r>
              <a:rPr lang="cs-CZ" dirty="0" smtClean="0"/>
              <a:t> ostrovy jen úzké </a:t>
            </a:r>
            <a:r>
              <a:rPr lang="cs-CZ" dirty="0" smtClean="0">
                <a:hlinkClick r:id="rId20" action="ppaction://hlinkfile" tooltip="Průliv"/>
              </a:rPr>
              <a:t>průlivy</a:t>
            </a:r>
            <a:r>
              <a:rPr lang="cs-CZ" dirty="0" smtClean="0"/>
              <a:t>.</a:t>
            </a:r>
            <a:endParaRPr lang="cs-CZ" dirty="0"/>
          </a:p>
        </p:txBody>
      </p:sp>
      <p:pic>
        <p:nvPicPr>
          <p:cNvPr id="16386" name="Picture 2" descr="http://t2.gstatic.com/images?q=tbn:ANd9GcQs3YiBWMZFDxget3LKSHySrw2rePMZp-1ErzG9BmrirGtiAM0z"/>
          <p:cNvPicPr>
            <a:picLocks noChangeAspect="1" noChangeArrowheads="1"/>
          </p:cNvPicPr>
          <p:nvPr/>
        </p:nvPicPr>
        <p:blipFill>
          <a:blip r:embed="rId21" cstate="print"/>
          <a:srcRect/>
          <a:stretch>
            <a:fillRect/>
          </a:stretch>
        </p:blipFill>
        <p:spPr bwMode="auto">
          <a:xfrm>
            <a:off x="899592" y="3501008"/>
            <a:ext cx="4608512" cy="3024336"/>
          </a:xfrm>
          <a:prstGeom prst="rect">
            <a:avLst/>
          </a:prstGeom>
          <a:noFill/>
        </p:spPr>
      </p:pic>
      <p:sp>
        <p:nvSpPr>
          <p:cNvPr id="4" name="Obdélník 3"/>
          <p:cNvSpPr/>
          <p:nvPr/>
        </p:nvSpPr>
        <p:spPr>
          <a:xfrm>
            <a:off x="5940152" y="4365104"/>
            <a:ext cx="2952328" cy="2031325"/>
          </a:xfrm>
          <a:prstGeom prst="rect">
            <a:avLst/>
          </a:prstGeom>
        </p:spPr>
        <p:txBody>
          <a:bodyPr wrap="square">
            <a:spAutoFit/>
          </a:bodyPr>
          <a:lstStyle/>
          <a:p>
            <a:r>
              <a:rPr lang="cs-CZ" b="1" dirty="0" smtClean="0"/>
              <a:t>Název</a:t>
            </a:r>
          </a:p>
          <a:p>
            <a:r>
              <a:rPr lang="cs-CZ" dirty="0" smtClean="0"/>
              <a:t>Název </a:t>
            </a:r>
            <a:r>
              <a:rPr lang="cs-CZ" i="1" dirty="0" err="1" smtClean="0"/>
              <a:t>Canada</a:t>
            </a:r>
            <a:r>
              <a:rPr lang="cs-CZ" dirty="0" smtClean="0"/>
              <a:t> pochází z řeči </a:t>
            </a:r>
            <a:r>
              <a:rPr lang="cs-CZ" dirty="0" smtClean="0">
                <a:hlinkClick r:id="rId22" action="ppaction://hlinkfile" tooltip="První národy"/>
              </a:rPr>
              <a:t>prvních národů</a:t>
            </a:r>
            <a:r>
              <a:rPr lang="cs-CZ" dirty="0" smtClean="0"/>
              <a:t> – konkrétněji kmene </a:t>
            </a:r>
            <a:r>
              <a:rPr lang="cs-CZ" dirty="0" err="1" smtClean="0">
                <a:hlinkClick r:id="rId23" action="ppaction://hlinkfile" tooltip="Huroni"/>
              </a:rPr>
              <a:t>Huronů</a:t>
            </a:r>
            <a:r>
              <a:rPr lang="cs-CZ" dirty="0" smtClean="0"/>
              <a:t> – a zní </a:t>
            </a:r>
            <a:r>
              <a:rPr lang="cs-CZ" i="1" dirty="0" err="1" smtClean="0"/>
              <a:t>kanata</a:t>
            </a:r>
            <a:r>
              <a:rPr lang="cs-CZ" dirty="0" smtClean="0"/>
              <a:t> a do </a:t>
            </a:r>
            <a:r>
              <a:rPr lang="cs-CZ" dirty="0" smtClean="0">
                <a:hlinkClick r:id="rId24" action="ppaction://hlinkfile" tooltip="Čeština"/>
              </a:rPr>
              <a:t>češtiny</a:t>
            </a:r>
            <a:r>
              <a:rPr lang="cs-CZ" dirty="0" smtClean="0"/>
              <a:t> jej lze přeložit jako „vesnice“, „uskupení vesnic“ či „osídlení“. </a:t>
            </a:r>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Reliéfní mapa">
            <a:hlinkClick r:id="rId2" tooltip="Zobrazit v novém okně a plné velikosti"/>
          </p:cNvPr>
          <p:cNvPicPr>
            <a:picLocks noChangeAspect="1" noChangeArrowheads="1"/>
          </p:cNvPicPr>
          <p:nvPr/>
        </p:nvPicPr>
        <p:blipFill>
          <a:blip r:embed="rId3" cstate="print"/>
          <a:srcRect/>
          <a:stretch>
            <a:fillRect/>
          </a:stretch>
        </p:blipFill>
        <p:spPr bwMode="auto">
          <a:xfrm>
            <a:off x="0" y="0"/>
            <a:ext cx="7164288" cy="6858000"/>
          </a:xfrm>
          <a:prstGeom prst="rect">
            <a:avLst/>
          </a:prstGeom>
          <a:noFill/>
        </p:spPr>
      </p:pic>
      <p:sp>
        <p:nvSpPr>
          <p:cNvPr id="3" name="Obdélník 2"/>
          <p:cNvSpPr/>
          <p:nvPr/>
        </p:nvSpPr>
        <p:spPr>
          <a:xfrm>
            <a:off x="428596" y="0"/>
            <a:ext cx="8286808"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t>I. Srovnej s aktuální politickou mapou Kanady a zjisti, který velký správní celek na promítané mapce chybí.</a:t>
            </a:r>
            <a:endParaRPr lang="cs-CZ"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cstate="print">
            <a:alphaModFix/>
            <a:lum/>
          </a:blip>
          <a:srcRect/>
          <a:stretch>
            <a:fillRect/>
          </a:stretch>
        </p:blipFill>
        <p:spPr>
          <a:xfrm>
            <a:off x="323528" y="1196752"/>
            <a:ext cx="8460000" cy="5400000"/>
          </a:xfrm>
          <a:prstGeom prst="rect">
            <a:avLst/>
          </a:prstGeom>
        </p:spPr>
      </p:pic>
      <p:sp>
        <p:nvSpPr>
          <p:cNvPr id="3" name="Obdélník 2"/>
          <p:cNvSpPr/>
          <p:nvPr/>
        </p:nvSpPr>
        <p:spPr>
          <a:xfrm>
            <a:off x="611560" y="476672"/>
            <a:ext cx="5844870" cy="646331"/>
          </a:xfrm>
          <a:prstGeom prst="rect">
            <a:avLst/>
          </a:prstGeom>
          <a:solidFill>
            <a:srgbClr val="FF0000"/>
          </a:solidFill>
        </p:spPr>
        <p:txBody>
          <a:bodyPr wrap="none">
            <a:spAutoFit/>
          </a:bodyPr>
          <a:lstStyle/>
          <a:p>
            <a:r>
              <a:rPr lang="cs-CZ" b="1" dirty="0" smtClean="0">
                <a:solidFill>
                  <a:schemeClr val="bg1"/>
                </a:solidFill>
                <a:latin typeface="Georgia" pitchFamily="18"/>
              </a:rPr>
              <a:t>Mount Logan …… m.</a:t>
            </a:r>
            <a:r>
              <a:rPr lang="cs-CZ" b="1" dirty="0" err="1" smtClean="0">
                <a:solidFill>
                  <a:schemeClr val="bg1"/>
                </a:solidFill>
                <a:latin typeface="Georgia" pitchFamily="18"/>
              </a:rPr>
              <a:t>n.m</a:t>
            </a:r>
            <a:endParaRPr lang="cs-CZ" b="1" dirty="0" smtClean="0">
              <a:solidFill>
                <a:schemeClr val="bg1"/>
              </a:solidFill>
              <a:latin typeface="Georgia" pitchFamily="18"/>
            </a:endParaRPr>
          </a:p>
          <a:p>
            <a:r>
              <a:rPr lang="cs-CZ" b="1" dirty="0" smtClean="0">
                <a:solidFill>
                  <a:schemeClr val="bg1"/>
                </a:solidFill>
                <a:latin typeface="Georgia" pitchFamily="18"/>
              </a:rPr>
              <a:t>Popiš geograficky polohu nejvyšší hory Kanady.</a:t>
            </a:r>
            <a:endParaRPr lang="cs-CZ"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27" name="Rectangle 3"/>
          <p:cNvSpPr>
            <a:spLocks noChangeArrowheads="1"/>
          </p:cNvSpPr>
          <p:nvPr/>
        </p:nvSpPr>
        <p:spPr bwMode="auto">
          <a:xfrm>
            <a:off x="0" y="4410035"/>
            <a:ext cx="9036496" cy="2400657"/>
          </a:xfrm>
          <a:prstGeom prst="rect">
            <a:avLst/>
          </a:prstGeom>
          <a:noFill/>
          <a:ln w="9525">
            <a:solidFill>
              <a:srgbClr val="FF0000"/>
            </a:solidFill>
            <a:miter lim="800000"/>
            <a:headEnd/>
            <a:tailEnd/>
          </a:ln>
          <a:effectLst/>
        </p:spPr>
        <p:txBody>
          <a:bodyPr vert="horz" wrap="square" lIns="0" tIns="0" rIns="0" bIns="0" numCol="1" anchor="ctr" anchorCtr="0" compatLnSpc="1">
            <a:prstTxWarp prst="textNoShape">
              <a:avLst/>
            </a:prstTxWarp>
            <a:spAutoFit/>
          </a:bodyPr>
          <a:lstStyle/>
          <a:p>
            <a:pPr algn="just" fontAlgn="ctr">
              <a:spcBef>
                <a:spcPct val="0"/>
              </a:spcBef>
              <a:spcAft>
                <a:spcPct val="0"/>
              </a:spcAft>
            </a:pPr>
            <a:r>
              <a:rPr kumimoji="0" lang="cs-CZ" sz="7200" b="0" i="0" u="none" strike="noStrike" cap="none" normalizeH="0" baseline="0" dirty="0" smtClean="0">
                <a:ln>
                  <a:noFill/>
                </a:ln>
                <a:solidFill>
                  <a:srgbClr val="BAC6DA"/>
                </a:solidFill>
                <a:effectLst/>
                <a:latin typeface="Arial" pitchFamily="34" charset="0"/>
              </a:rPr>
              <a:t> </a:t>
            </a:r>
            <a:r>
              <a:rPr lang="cs-CZ" sz="1400" dirty="0">
                <a:latin typeface="Arial" pitchFamily="34" charset="0"/>
              </a:rPr>
              <a:t> Řeka sv. Vavřince teče od Velkých </a:t>
            </a:r>
            <a:r>
              <a:rPr lang="cs-CZ" sz="1400" dirty="0" smtClean="0">
                <a:latin typeface="Arial" pitchFamily="34" charset="0"/>
              </a:rPr>
              <a:t>jezer jihovýchodní </a:t>
            </a:r>
            <a:r>
              <a:rPr lang="cs-CZ" sz="1400" dirty="0">
                <a:latin typeface="Arial" pitchFamily="34" charset="0"/>
              </a:rPr>
              <a:t>Kanadou až do Atlantského oceánu. Je dlouhá téměř </a:t>
            </a:r>
            <a:endParaRPr lang="cs-CZ" sz="1400" dirty="0" smtClean="0">
              <a:latin typeface="Arial" pitchFamily="34" charset="0"/>
            </a:endParaRPr>
          </a:p>
          <a:p>
            <a:pPr fontAlgn="ctr">
              <a:spcBef>
                <a:spcPct val="0"/>
              </a:spcBef>
              <a:spcAft>
                <a:spcPct val="0"/>
              </a:spcAft>
            </a:pPr>
            <a:r>
              <a:rPr lang="cs-CZ" sz="1400" dirty="0" smtClean="0">
                <a:latin typeface="Arial" pitchFamily="34" charset="0"/>
              </a:rPr>
              <a:t>     1 200 </a:t>
            </a:r>
            <a:r>
              <a:rPr lang="cs-CZ" sz="1400" dirty="0">
                <a:latin typeface="Arial" pitchFamily="34" charset="0"/>
              </a:rPr>
              <a:t>kilometrů. Jako první Evropané sem přišli francouzští objevitelé. Roku 1534 tuto řeku objevil námořník </a:t>
            </a:r>
            <a:r>
              <a:rPr lang="cs-CZ" sz="1400" dirty="0" smtClean="0">
                <a:latin typeface="Arial" pitchFamily="34" charset="0"/>
              </a:rPr>
              <a:t>   Jacques </a:t>
            </a:r>
            <a:r>
              <a:rPr lang="cs-CZ" sz="1400" dirty="0" err="1">
                <a:latin typeface="Arial" pitchFamily="34" charset="0"/>
              </a:rPr>
              <a:t>Cartier</a:t>
            </a:r>
            <a:r>
              <a:rPr lang="cs-CZ" sz="1400" dirty="0">
                <a:latin typeface="Arial" pitchFamily="34" charset="0"/>
              </a:rPr>
              <a:t>. Sledoval tehdy ctižádostivý cíl: věřil, že když popluje proti proudu stále na západ, objeví severní námořní cestu do Indie a do Číny. Celých 15 dní plul proti proudu až dorazil k indiánské osadě. Dnes je tu velkoměsto jménem Montreal... tisíc kilometrů od Atlantiku. </a:t>
            </a:r>
          </a:p>
          <a:p>
            <a:pPr marL="0" marR="0" lvl="0" indent="0" algn="l" defTabSz="914400" rtl="0" eaLnBrk="1" fontAlgn="ctr" latinLnBrk="0" hangingPunct="1">
              <a:lnSpc>
                <a:spcPct val="100000"/>
              </a:lnSpc>
              <a:spcBef>
                <a:spcPct val="0"/>
              </a:spcBef>
              <a:spcAft>
                <a:spcPct val="0"/>
              </a:spcAft>
              <a:buClrTx/>
              <a:buSzTx/>
              <a:buFontTx/>
              <a:buNone/>
              <a:tabLst/>
            </a:pPr>
            <a:r>
              <a:rPr kumimoji="0" lang="cs-CZ" sz="1400" b="0" i="0" u="none" strike="noStrike" cap="none" normalizeH="0" baseline="0" dirty="0" smtClean="0">
                <a:ln>
                  <a:noFill/>
                </a:ln>
                <a:solidFill>
                  <a:srgbClr val="BAC6DA"/>
                </a:solidFill>
                <a:effectLst/>
                <a:latin typeface="Arial" pitchFamily="34" charset="0"/>
              </a:rPr>
              <a:t>                                                                           </a:t>
            </a:r>
            <a:r>
              <a:rPr kumimoji="0" lang="cs-CZ" sz="2800" b="0" i="0" u="none" strike="noStrike" cap="none" normalizeH="0" baseline="0" dirty="0" smtClean="0">
                <a:ln>
                  <a:noFill/>
                </a:ln>
                <a:solidFill>
                  <a:srgbClr val="BAC6DA"/>
                </a:solidFill>
                <a:effectLst/>
                <a:latin typeface="Arial" pitchFamily="34" charset="0"/>
              </a:rPr>
              <a:t>                         </a:t>
            </a:r>
            <a:r>
              <a:rPr kumimoji="0" lang="cs-CZ" sz="2800" b="0" i="0" u="none" strike="noStrike" cap="none" normalizeH="0" baseline="0" dirty="0" smtClean="0">
                <a:ln>
                  <a:noFill/>
                </a:ln>
                <a:effectLst/>
                <a:latin typeface="Arial" pitchFamily="34" charset="0"/>
              </a:rPr>
              <a:t> </a:t>
            </a:r>
            <a:endParaRPr kumimoji="0" lang="cs-CZ" sz="3600" b="0" i="0" u="none" strike="noStrike" cap="none" normalizeH="0" baseline="0" dirty="0" smtClean="0">
              <a:ln>
                <a:noFill/>
              </a:ln>
              <a:effectLst/>
              <a:latin typeface="Arial" pitchFamily="34" charset="0"/>
            </a:endParaRPr>
          </a:p>
        </p:txBody>
      </p:sp>
      <p:pic>
        <p:nvPicPr>
          <p:cNvPr id="1028" name="Picture 4" descr="Kanadská řeka sv. Vavřince">
            <a:hlinkClick r:id="rId3" tooltip="Kanadská řeka sv. Vavřince"/>
          </p:cNvPr>
          <p:cNvPicPr>
            <a:picLocks noChangeAspect="1" noChangeArrowheads="1"/>
          </p:cNvPicPr>
          <p:nvPr/>
        </p:nvPicPr>
        <p:blipFill>
          <a:blip r:embed="rId4" cstate="print"/>
          <a:srcRect/>
          <a:stretch>
            <a:fillRect/>
          </a:stretch>
        </p:blipFill>
        <p:spPr bwMode="auto">
          <a:xfrm>
            <a:off x="5580112" y="1844824"/>
            <a:ext cx="1543050" cy="1152526"/>
          </a:xfrm>
          <a:prstGeom prst="rect">
            <a:avLst/>
          </a:prstGeom>
          <a:noFill/>
        </p:spPr>
      </p:pic>
      <p:pic>
        <p:nvPicPr>
          <p:cNvPr id="1029" name="Picture 5" descr="Kanadská řeka sv. Vavřince">
            <a:hlinkClick r:id="rId5" tooltip="Kanadská řeka sv. Vavřince"/>
          </p:cNvPr>
          <p:cNvPicPr>
            <a:picLocks noChangeAspect="1" noChangeArrowheads="1"/>
          </p:cNvPicPr>
          <p:nvPr/>
        </p:nvPicPr>
        <p:blipFill>
          <a:blip r:embed="rId6" cstate="print"/>
          <a:srcRect/>
          <a:stretch>
            <a:fillRect/>
          </a:stretch>
        </p:blipFill>
        <p:spPr bwMode="auto">
          <a:xfrm>
            <a:off x="5580112" y="2996952"/>
            <a:ext cx="1543050" cy="1152526"/>
          </a:xfrm>
          <a:prstGeom prst="rect">
            <a:avLst/>
          </a:prstGeom>
          <a:noFill/>
        </p:spPr>
      </p:pic>
      <p:pic>
        <p:nvPicPr>
          <p:cNvPr id="1030" name="Picture 6" descr="Kanadská řeka sv. Vavřince">
            <a:hlinkClick r:id="rId7" tooltip="Kanadská řeka sv. Vavřince"/>
          </p:cNvPr>
          <p:cNvPicPr>
            <a:picLocks noChangeAspect="1" noChangeArrowheads="1"/>
          </p:cNvPicPr>
          <p:nvPr/>
        </p:nvPicPr>
        <p:blipFill>
          <a:blip r:embed="rId8" cstate="print"/>
          <a:srcRect/>
          <a:stretch>
            <a:fillRect/>
          </a:stretch>
        </p:blipFill>
        <p:spPr bwMode="auto">
          <a:xfrm>
            <a:off x="7308304" y="1844824"/>
            <a:ext cx="1543050" cy="1152526"/>
          </a:xfrm>
          <a:prstGeom prst="rect">
            <a:avLst/>
          </a:prstGeom>
          <a:noFill/>
        </p:spPr>
      </p:pic>
      <p:pic>
        <p:nvPicPr>
          <p:cNvPr id="7" name="Picture 2" descr="http://upload.wikimedia.org/wikipedia/commons/thumb/a/af/Grlakes_lawrence_map.png/220px-Grlakes_lawrence_map.png"/>
          <p:cNvPicPr>
            <a:picLocks noChangeAspect="1" noChangeArrowheads="1"/>
          </p:cNvPicPr>
          <p:nvPr/>
        </p:nvPicPr>
        <p:blipFill>
          <a:blip r:embed="rId9" cstate="print"/>
          <a:srcRect t="43053" b="12023"/>
          <a:stretch>
            <a:fillRect/>
          </a:stretch>
        </p:blipFill>
        <p:spPr bwMode="auto">
          <a:xfrm>
            <a:off x="428596" y="2786058"/>
            <a:ext cx="4464496" cy="1714512"/>
          </a:xfrm>
          <a:prstGeom prst="rect">
            <a:avLst/>
          </a:prstGeom>
          <a:noFill/>
        </p:spPr>
      </p:pic>
      <p:sp>
        <p:nvSpPr>
          <p:cNvPr id="8" name="Čárový popisek 1 7"/>
          <p:cNvSpPr/>
          <p:nvPr/>
        </p:nvSpPr>
        <p:spPr>
          <a:xfrm>
            <a:off x="214282" y="4572008"/>
            <a:ext cx="500066" cy="285752"/>
          </a:xfrm>
          <a:prstGeom prst="borderCallout1">
            <a:avLst>
              <a:gd name="adj1" fmla="val -297"/>
              <a:gd name="adj2" fmla="val 87448"/>
              <a:gd name="adj3" fmla="val -500830"/>
              <a:gd name="adj4" fmla="val 23812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9" name="Čárový popisek 1 8"/>
          <p:cNvSpPr/>
          <p:nvPr/>
        </p:nvSpPr>
        <p:spPr>
          <a:xfrm>
            <a:off x="857224" y="4572008"/>
            <a:ext cx="500066" cy="285752"/>
          </a:xfrm>
          <a:prstGeom prst="borderCallout1">
            <a:avLst>
              <a:gd name="adj1" fmla="val 11131"/>
              <a:gd name="adj2" fmla="val 39558"/>
              <a:gd name="adj3" fmla="val -192260"/>
              <a:gd name="adj4" fmla="val 11622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0" name="Čárový popisek 1 9"/>
          <p:cNvSpPr/>
          <p:nvPr/>
        </p:nvSpPr>
        <p:spPr>
          <a:xfrm>
            <a:off x="1500166" y="4643446"/>
            <a:ext cx="428628" cy="285752"/>
          </a:xfrm>
          <a:prstGeom prst="borderCallout1">
            <a:avLst>
              <a:gd name="adj1" fmla="val 3512"/>
              <a:gd name="adj2" fmla="val 47540"/>
              <a:gd name="adj3" fmla="val -291307"/>
              <a:gd name="adj4" fmla="val 12674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11" name="Čárový popisek 1 10"/>
          <p:cNvSpPr/>
          <p:nvPr/>
        </p:nvSpPr>
        <p:spPr>
          <a:xfrm>
            <a:off x="2071670" y="4572008"/>
            <a:ext cx="357190" cy="285752"/>
          </a:xfrm>
          <a:prstGeom prst="borderCallout1">
            <a:avLst>
              <a:gd name="adj1" fmla="val -297"/>
              <a:gd name="adj2" fmla="val 46524"/>
              <a:gd name="adj3" fmla="val -97022"/>
              <a:gd name="adj4" fmla="val 7442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4</a:t>
            </a:r>
            <a:endParaRPr lang="cs-CZ" dirty="0"/>
          </a:p>
        </p:txBody>
      </p:sp>
      <p:sp>
        <p:nvSpPr>
          <p:cNvPr id="12" name="Čárový popisek 1 11"/>
          <p:cNvSpPr/>
          <p:nvPr/>
        </p:nvSpPr>
        <p:spPr>
          <a:xfrm>
            <a:off x="3714744" y="4643446"/>
            <a:ext cx="428628" cy="285752"/>
          </a:xfrm>
          <a:prstGeom prst="borderCallout1">
            <a:avLst>
              <a:gd name="adj1" fmla="val 7322"/>
              <a:gd name="adj2" fmla="val -3254"/>
              <a:gd name="adj3" fmla="val -241783"/>
              <a:gd name="adj4" fmla="val -2262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5</a:t>
            </a:r>
            <a:endParaRPr lang="cs-CZ" dirty="0"/>
          </a:p>
        </p:txBody>
      </p:sp>
      <p:sp>
        <p:nvSpPr>
          <p:cNvPr id="13" name="Čárový popisek 1 12"/>
          <p:cNvSpPr/>
          <p:nvPr/>
        </p:nvSpPr>
        <p:spPr>
          <a:xfrm>
            <a:off x="4429124" y="4214818"/>
            <a:ext cx="428628" cy="285752"/>
          </a:xfrm>
          <a:prstGeom prst="borderCallout1">
            <a:avLst>
              <a:gd name="adj1" fmla="val 18750"/>
              <a:gd name="adj2" fmla="val -8333"/>
              <a:gd name="adj3" fmla="val -146546"/>
              <a:gd name="adj4" fmla="val -33547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6</a:t>
            </a:r>
            <a:endParaRPr lang="cs-CZ" dirty="0"/>
          </a:p>
        </p:txBody>
      </p:sp>
      <p:sp>
        <p:nvSpPr>
          <p:cNvPr id="14" name="TextovéPole 13"/>
          <p:cNvSpPr txBox="1"/>
          <p:nvPr/>
        </p:nvSpPr>
        <p:spPr>
          <a:xfrm>
            <a:off x="428596" y="1785926"/>
            <a:ext cx="3143272" cy="369332"/>
          </a:xfrm>
          <a:prstGeom prst="rect">
            <a:avLst/>
          </a:prstGeom>
          <a:solidFill>
            <a:srgbClr val="FF0000"/>
          </a:solidFill>
        </p:spPr>
        <p:txBody>
          <a:bodyPr wrap="square" rtlCol="0">
            <a:spAutoFit/>
          </a:bodyPr>
          <a:lstStyle/>
          <a:p>
            <a:r>
              <a:rPr lang="cs-CZ" b="1" dirty="0" err="1" smtClean="0">
                <a:solidFill>
                  <a:schemeClr val="bg1"/>
                </a:solidFill>
              </a:rPr>
              <a:t>I</a:t>
            </a:r>
            <a:r>
              <a:rPr lang="cs-CZ" b="1" dirty="0" smtClean="0">
                <a:solidFill>
                  <a:schemeClr val="bg1"/>
                </a:solidFill>
              </a:rPr>
              <a:t>.Pojmenuj očíslované objekty.</a:t>
            </a:r>
            <a:endParaRPr lang="cs-CZ"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0648"/>
            <a:ext cx="8892480" cy="1477328"/>
          </a:xfrm>
          <a:prstGeom prst="rect">
            <a:avLst/>
          </a:prstGeom>
        </p:spPr>
        <p:txBody>
          <a:bodyPr wrap="square">
            <a:spAutoFit/>
          </a:bodyPr>
          <a:lstStyle/>
          <a:p>
            <a:r>
              <a:rPr lang="cs-CZ" dirty="0" smtClean="0"/>
              <a:t>Z </a:t>
            </a:r>
            <a:r>
              <a:rPr lang="cs-CZ" dirty="0" smtClean="0">
                <a:hlinkClick r:id="rId2" action="ppaction://hlinkfile" tooltip="Vegetace"/>
              </a:rPr>
              <a:t>vegetačního</a:t>
            </a:r>
            <a:r>
              <a:rPr lang="cs-CZ" dirty="0" smtClean="0"/>
              <a:t> a </a:t>
            </a:r>
            <a:r>
              <a:rPr lang="cs-CZ" dirty="0" smtClean="0">
                <a:hlinkClick r:id="rId3" action="ppaction://hlinkfile" tooltip="Podnebí"/>
              </a:rPr>
              <a:t>klimatického</a:t>
            </a:r>
            <a:r>
              <a:rPr lang="cs-CZ" dirty="0" smtClean="0"/>
              <a:t> hlediska přechází </a:t>
            </a:r>
            <a:r>
              <a:rPr lang="cs-CZ" dirty="0" smtClean="0">
                <a:hlinkClick r:id="rId4" action="ppaction://hlinkfile" tooltip="Arktida"/>
              </a:rPr>
              <a:t>arktické</a:t>
            </a:r>
            <a:r>
              <a:rPr lang="cs-CZ" dirty="0" smtClean="0"/>
              <a:t> území ledových pouští přes </a:t>
            </a:r>
            <a:r>
              <a:rPr lang="cs-CZ" dirty="0" smtClean="0">
                <a:hlinkClick r:id="rId5" action="ppaction://hlinkfile" tooltip="Tundra"/>
              </a:rPr>
              <a:t>tundru</a:t>
            </a:r>
            <a:r>
              <a:rPr lang="cs-CZ" dirty="0" smtClean="0"/>
              <a:t> a </a:t>
            </a:r>
            <a:r>
              <a:rPr lang="cs-CZ" dirty="0" smtClean="0">
                <a:hlinkClick r:id="rId6" action="ppaction://hlinkfile" tooltip="Severský jehličnatý les"/>
              </a:rPr>
              <a:t>severský jehličnatý les</a:t>
            </a:r>
            <a:r>
              <a:rPr lang="cs-CZ" dirty="0" smtClean="0"/>
              <a:t> až k </a:t>
            </a:r>
            <a:r>
              <a:rPr lang="cs-CZ" dirty="0" smtClean="0">
                <a:hlinkClick r:id="rId7" action="ppaction://hlinkfile" tooltip="Prérie"/>
              </a:rPr>
              <a:t>prériím</a:t>
            </a:r>
            <a:r>
              <a:rPr lang="cs-CZ" dirty="0" smtClean="0"/>
              <a:t> a smíšeným a listnatým lesům mírného pásu na jihu. </a:t>
            </a:r>
            <a:r>
              <a:rPr lang="cs-CZ" dirty="0" smtClean="0">
                <a:hlinkClick r:id="rId8" action="ppaction://hlinkfile"/>
              </a:rPr>
              <a:t>Velká jezera</a:t>
            </a:r>
            <a:r>
              <a:rPr lang="cs-CZ" dirty="0" smtClean="0"/>
              <a:t> pak stabilizují přilehlá území tak, že tam mrzne jen málo a na některých místech se díky příznivým </a:t>
            </a:r>
            <a:r>
              <a:rPr lang="cs-CZ" dirty="0" smtClean="0">
                <a:hlinkClick r:id="rId9" action="ppaction://hlinkfile" tooltip="Mikroklima"/>
              </a:rPr>
              <a:t>mikroklimatickým</a:t>
            </a:r>
            <a:r>
              <a:rPr lang="cs-CZ" dirty="0" smtClean="0"/>
              <a:t> podmínkám dají pěstovat i různé subtropické až tropické rostliny (např. oblast </a:t>
            </a:r>
            <a:r>
              <a:rPr lang="cs-CZ" dirty="0" smtClean="0">
                <a:hlinkClick r:id="rId10" action="ppaction://hlinkfile" tooltip="Niagarský poloostrov"/>
              </a:rPr>
              <a:t>Niagarského poloostrova</a:t>
            </a:r>
            <a:r>
              <a:rPr lang="cs-CZ" dirty="0" smtClean="0"/>
              <a:t>).</a:t>
            </a:r>
            <a:endParaRPr lang="cs-CZ" dirty="0"/>
          </a:p>
        </p:txBody>
      </p:sp>
      <p:pic>
        <p:nvPicPr>
          <p:cNvPr id="9218" name="Picture 2" descr="http://3.bp.blogspot.com/_kIaqWy4WzOQ/TSDrivcvmjI/AAAAAAAAAKQ/vk_gwKPl4pk/s1600/Niagara%2B%2525C5%25259Eelaleleri%2BKanada.jpg"/>
          <p:cNvPicPr>
            <a:picLocks noChangeAspect="1" noChangeArrowheads="1"/>
          </p:cNvPicPr>
          <p:nvPr/>
        </p:nvPicPr>
        <p:blipFill>
          <a:blip r:embed="rId11" cstate="print"/>
          <a:srcRect/>
          <a:stretch>
            <a:fillRect/>
          </a:stretch>
        </p:blipFill>
        <p:spPr bwMode="auto">
          <a:xfrm>
            <a:off x="395536" y="2060848"/>
            <a:ext cx="6457950" cy="430530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3176</Words>
  <Application>Microsoft Office PowerPoint</Application>
  <PresentationFormat>Předvádění na obrazovce (4:3)</PresentationFormat>
  <Paragraphs>196</Paragraphs>
  <Slides>32</Slides>
  <Notes>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32</vt:i4>
      </vt:variant>
    </vt:vector>
  </HeadingPairs>
  <TitlesOfParts>
    <vt:vector size="37" baseType="lpstr">
      <vt:lpstr>Arial</vt:lpstr>
      <vt:lpstr>Arial Black</vt:lpstr>
      <vt:lpstr>Calibri</vt:lpstr>
      <vt:lpstr>Georgia</vt:lpstr>
      <vt:lpstr>Motiv sady Office</vt:lpstr>
      <vt:lpstr>Kanada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gybon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Kanada</dc:title>
  <dc:creator>cap</dc:creator>
  <cp:lastModifiedBy>Jaroslav Cap</cp:lastModifiedBy>
  <cp:revision>54</cp:revision>
  <dcterms:created xsi:type="dcterms:W3CDTF">2011-05-01T18:53:48Z</dcterms:created>
  <dcterms:modified xsi:type="dcterms:W3CDTF">2024-06-06T10:35:35Z</dcterms:modified>
</cp:coreProperties>
</file>