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notesMasterIdLst>
    <p:notesMasterId r:id="rId22"/>
  </p:notesMasterIdLst>
  <p:handoutMasterIdLst>
    <p:handoutMasterId r:id="rId23"/>
  </p:handoutMasterIdLst>
  <p:sldIdLst>
    <p:sldId id="291" r:id="rId2"/>
    <p:sldId id="271" r:id="rId3"/>
    <p:sldId id="292" r:id="rId4"/>
    <p:sldId id="272" r:id="rId5"/>
    <p:sldId id="273" r:id="rId6"/>
    <p:sldId id="288" r:id="rId7"/>
    <p:sldId id="285" r:id="rId8"/>
    <p:sldId id="274" r:id="rId9"/>
    <p:sldId id="275" r:id="rId10"/>
    <p:sldId id="276" r:id="rId11"/>
    <p:sldId id="284" r:id="rId12"/>
    <p:sldId id="277" r:id="rId13"/>
    <p:sldId id="278" r:id="rId14"/>
    <p:sldId id="279" r:id="rId15"/>
    <p:sldId id="289" r:id="rId16"/>
    <p:sldId id="280" r:id="rId17"/>
    <p:sldId id="281" r:id="rId18"/>
    <p:sldId id="282" r:id="rId19"/>
    <p:sldId id="286" r:id="rId20"/>
    <p:sldId id="287" r:id="rId21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660" autoAdjust="0"/>
  </p:normalViewPr>
  <p:slideViewPr>
    <p:cSldViewPr>
      <p:cViewPr varScale="1">
        <p:scale>
          <a:sx n="86" d="100"/>
          <a:sy n="86" d="100"/>
        </p:scale>
        <p:origin x="132" y="9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Kazeta  29 – Hongkong, Macao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noProof="0" smtClean="0"/>
              <a:t>1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6661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76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545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3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244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076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34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15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90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znázorňující některý zvyk nebo tradici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nejvyššího představitele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některé z turistických zajímavostí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6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544" y="758952"/>
            <a:ext cx="9415867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198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544" y="4800600"/>
            <a:ext cx="9415867" cy="1691640"/>
          </a:xfrm>
        </p:spPr>
        <p:txBody>
          <a:bodyPr>
            <a:normAutofit/>
          </a:bodyPr>
          <a:lstStyle>
            <a:lvl1pPr marL="0" indent="0" algn="l">
              <a:buNone/>
              <a:defRPr sz="2199" baseline="0">
                <a:solidFill>
                  <a:schemeClr val="tx1">
                    <a:lumMod val="75000"/>
                  </a:schemeClr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7EEB23DE-8DF0-4814-A8E4-50FD429BBF2B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4348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AE82A7-692D-4C88-A26F-5BB402E4ADAC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024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6448" y="381000"/>
            <a:ext cx="2475855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1801" y="381000"/>
            <a:ext cx="7732286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6542EDA-C07F-400F-963E-5F2FE29B7145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69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34494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44" y="758952"/>
            <a:ext cx="9415867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198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4" y="4800600"/>
            <a:ext cx="9415867" cy="1691640"/>
          </a:xfrm>
        </p:spPr>
        <p:txBody>
          <a:bodyPr anchor="t">
            <a:normAutofit/>
          </a:bodyPr>
          <a:lstStyle>
            <a:lvl1pPr marL="0" indent="0">
              <a:buNone/>
              <a:defRPr sz="21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76C4DF4-6E7E-464E-86D1-0C5C915214F5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08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6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4479393" cy="4351337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4479393" cy="4351337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646058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3" y="1713655"/>
            <a:ext cx="4479393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99" b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543" y="2507550"/>
            <a:ext cx="4479393" cy="366465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4885" y="1713655"/>
            <a:ext cx="4479393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1999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marL="0" lvl="0" indent="0" algn="l" defTabSz="914126" rtl="0" eaLnBrk="1" latinLnBrk="0" hangingPunct="1">
              <a:lnSpc>
                <a:spcPct val="90000"/>
              </a:lnSpc>
              <a:spcBef>
                <a:spcPts val="1999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4885" y="2507550"/>
            <a:ext cx="4479393" cy="3664650"/>
          </a:xfrm>
        </p:spPr>
        <p:txBody>
          <a:bodyPr/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34FE8CE-7ED2-4E9C-9F56-43C3EBE47983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42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12F40-D2DB-499A-9933-CEEA7FF98688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03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215803-5C68-4C16-9001-11BE2EF7FE3B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66434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029" y="457201"/>
            <a:ext cx="3199567" cy="1600197"/>
          </a:xfrm>
        </p:spPr>
        <p:txBody>
          <a:bodyPr anchor="b">
            <a:normAutofit/>
          </a:bodyPr>
          <a:lstStyle>
            <a:lvl1pPr>
              <a:defRPr sz="3199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094" y="685800"/>
            <a:ext cx="6077483" cy="548640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029" y="2099735"/>
            <a:ext cx="3199567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4224A16-3793-4422-BDE1-E5A76BD3B0C7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300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89899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5257800"/>
            <a:ext cx="9979600" cy="914400"/>
          </a:xfrm>
        </p:spPr>
        <p:txBody>
          <a:bodyPr anchor="b">
            <a:normAutofit/>
          </a:bodyPr>
          <a:lstStyle>
            <a:lvl1pPr>
              <a:defRPr sz="2799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1289899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199">
                <a:solidFill>
                  <a:schemeClr val="bg1"/>
                </a:solidFill>
              </a:defRPr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162" y="6108590"/>
            <a:ext cx="99796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6218023-C27E-4D91-BAB7-C5139ADAD042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471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89899" y="0"/>
            <a:ext cx="914162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543" y="365760"/>
            <a:ext cx="9690116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43" y="1828801"/>
            <a:ext cx="8593122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4483" y="998585"/>
            <a:ext cx="1904999" cy="365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14.11.2023</a:t>
            </a:fld>
            <a:endParaRPr lang="cs-CZ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6281" y="4046585"/>
            <a:ext cx="3581400" cy="365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9899" y="6172201"/>
            <a:ext cx="914162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599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5EF3C51-754A-4761-AC3B-023D00B7F0EA}"/>
              </a:ext>
            </a:extLst>
          </p:cNvPr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</p:spTree>
    <p:extLst>
      <p:ext uri="{BB962C8B-B14F-4D97-AF65-F5344CB8AC3E}">
        <p14:creationId xmlns:p14="http://schemas.microsoft.com/office/powerpoint/2010/main" val="214186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799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hyperlink" Target="https://www.ceskatelevize.cz/porady/1096911352-objektiv/4986-staty/190-singapu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hyperlink" Target="https://www.youtube.com/watch?v=5LMt3ptVia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ingapur.smerasie.cz/8-zajimavosti-o-singapuru-o-kterych-jste-urcite-nevedeli/" TargetMode="External"/><Relationship Id="rId3" Type="http://schemas.openxmlformats.org/officeDocument/2006/relationships/hyperlink" Target="https://studijni-svet.cz/asijsti-tygri/" TargetMode="External"/><Relationship Id="rId7" Type="http://schemas.openxmlformats.org/officeDocument/2006/relationships/hyperlink" Target="https://cs.wikipedia.org/wiki/Tchaj-wan#Geografie" TargetMode="External"/><Relationship Id="rId2" Type="http://schemas.openxmlformats.org/officeDocument/2006/relationships/hyperlink" Target="https://cs.wikipedia.org/wiki/Asij%C5%A1t%C3%AD_tyg%C5%99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fenomen.cz/zajimavosti/taiwan-zajimavosti" TargetMode="External"/><Relationship Id="rId11" Type="http://schemas.openxmlformats.org/officeDocument/2006/relationships/hyperlink" Target="https://prima.iprima.cz/zpravodajstvi/18-zajimavych-faktu-o-jizni-koreji" TargetMode="External"/><Relationship Id="rId5" Type="http://schemas.openxmlformats.org/officeDocument/2006/relationships/hyperlink" Target="https://cs.wikipedia.org/wiki/Hongkong#Geografie" TargetMode="External"/><Relationship Id="rId10" Type="http://schemas.openxmlformats.org/officeDocument/2006/relationships/hyperlink" Target="https://www.ikoktejl.cz/inspirace-na-cesty/20-zajimavosti-o-hongkongu-ktere-vas-zarucene-prekvapi/" TargetMode="External"/><Relationship Id="rId4" Type="http://schemas.openxmlformats.org/officeDocument/2006/relationships/hyperlink" Target="https://old.zsdobrichovice.cz/programy/zemepis/referaty/jiznikorea.htm" TargetMode="External"/><Relationship Id="rId9" Type="http://schemas.openxmlformats.org/officeDocument/2006/relationships/hyperlink" Target="https://cs.wikipedia.org/wiki/Singapur#Geografi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edu.ceskatelevize.cz/video/5663-jizni-korea-muzeum-korejske-valk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„Asijští tygři“ 2023</a:t>
            </a:r>
            <a:br>
              <a:rPr lang="cs-CZ" dirty="0" smtClean="0"/>
            </a:br>
            <a:r>
              <a:rPr lang="cs-CZ" sz="4000" dirty="0" smtClean="0"/>
              <a:t>též „Asijští draci“</a:t>
            </a:r>
            <a:endParaRPr lang="cs-CZ" sz="4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1E1753-4695-4AFC-A533-97A7D94F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66" y="0"/>
            <a:ext cx="4323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 Číně našli kostru »draka«: Mýtický tvor, nebo rekvizita filmařů? |  Ahaonline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3379468"/>
            <a:ext cx="3165747" cy="19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ygr muži ve Všetatech ukousl prsty, částečně ho i skalpoval - CNN Prima  NEW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356194"/>
            <a:ext cx="3585817" cy="201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801168" y="186579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Jsou </a:t>
            </a:r>
            <a:r>
              <a:rPr lang="cs-CZ" sz="2400" dirty="0" smtClean="0"/>
              <a:t> </a:t>
            </a:r>
            <a:r>
              <a:rPr lang="cs-CZ" sz="2400" dirty="0"/>
              <a:t>čtyři nově industrializované země s rychlým hospodářským </a:t>
            </a:r>
            <a:r>
              <a:rPr lang="cs-CZ" sz="2400" dirty="0" smtClean="0"/>
              <a:t>vývojem.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05780" y="6237312"/>
            <a:ext cx="212109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sz="1600" dirty="0" smtClean="0"/>
              <a:t>Učebnice str. 50 - 51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2079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Map of Hong Kong neighborhood: surrounding area and suburbs of Hong Kong">
            <a:extLst>
              <a:ext uri="{FF2B5EF4-FFF2-40B4-BE49-F238E27FC236}">
                <a16:creationId xmlns:a16="http://schemas.microsoft.com/office/drawing/2014/main" id="{559F06BF-C87B-4C33-9A7F-54746F39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80" y="909247"/>
            <a:ext cx="3788990" cy="292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HONG KONG </a:t>
            </a:r>
            <a:r>
              <a:rPr lang="cs-CZ" sz="2400" dirty="0"/>
              <a:t>– MAPY HONGKONGU</a:t>
            </a:r>
            <a:endParaRPr lang="cs-CZ" dirty="0"/>
          </a:p>
        </p:txBody>
      </p:sp>
      <p:pic>
        <p:nvPicPr>
          <p:cNvPr id="6146" name="Picture 2" descr="Hongkong – Wikipedie">
            <a:extLst>
              <a:ext uri="{FF2B5EF4-FFF2-40B4-BE49-F238E27FC236}">
                <a16:creationId xmlns:a16="http://schemas.microsoft.com/office/drawing/2014/main" id="{9E003E8A-E917-4D98-816B-F2148598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8" y="1823521"/>
            <a:ext cx="3613374" cy="28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ography of Hong Kong">
            <a:extLst>
              <a:ext uri="{FF2B5EF4-FFF2-40B4-BE49-F238E27FC236}">
                <a16:creationId xmlns:a16="http://schemas.microsoft.com/office/drawing/2014/main" id="{214BCC34-C514-4BCA-B4B9-1F2951AA8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2814" r="2638" b="6442"/>
          <a:stretch/>
        </p:blipFill>
        <p:spPr bwMode="auto">
          <a:xfrm>
            <a:off x="4366220" y="3933056"/>
            <a:ext cx="4297505" cy="26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ongkong">
            <a:extLst>
              <a:ext uri="{FF2B5EF4-FFF2-40B4-BE49-F238E27FC236}">
                <a16:creationId xmlns:a16="http://schemas.microsoft.com/office/drawing/2014/main" id="{F3CACBBE-1A21-44FE-BB2B-7B8B4FED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41" y="4055586"/>
            <a:ext cx="2397647" cy="239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ong Kong | Hand drawn map, Lantau, Drawn map">
            <a:extLst>
              <a:ext uri="{FF2B5EF4-FFF2-40B4-BE49-F238E27FC236}">
                <a16:creationId xmlns:a16="http://schemas.microsoft.com/office/drawing/2014/main" id="{AF134E01-D027-44B8-9EC4-D3A02300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04" y="1632023"/>
            <a:ext cx="220486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lank Map Hong Kong Island Special Administrative Regions Of China, PNG,  768x768px, Watercolor, Cartoon, Flower, Frame,">
            <a:extLst>
              <a:ext uri="{FF2B5EF4-FFF2-40B4-BE49-F238E27FC236}">
                <a16:creationId xmlns:a16="http://schemas.microsoft.com/office/drawing/2014/main" id="{F0A8D87C-9111-46D6-AE96-DA0440B6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45" y="4833959"/>
            <a:ext cx="1889878" cy="17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17416CEE-AB60-4D71-9A0F-C7477F6D6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436" y="1691322"/>
            <a:ext cx="4479393" cy="4351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 to jedno z mála míst, kde se stále můžete projet dvoupatrovou tramvají </a:t>
            </a:r>
          </a:p>
          <a:p>
            <a:r>
              <a:rPr lang="cs-CZ" dirty="0"/>
              <a:t>Budovy často nemají 4. patro – z pověrčivosti, jelikož čtyřka zní v čínštině stejně jako smrt</a:t>
            </a:r>
          </a:p>
          <a:p>
            <a:r>
              <a:rPr lang="cs-CZ" dirty="0"/>
              <a:t>Hongkong není samostatný stát, ačkoli tak funguje</a:t>
            </a:r>
          </a:p>
          <a:p>
            <a:r>
              <a:rPr lang="cs-CZ" dirty="0"/>
              <a:t>Stojí zde nejvíce mrakodrapů na světě</a:t>
            </a:r>
          </a:p>
          <a:p>
            <a:r>
              <a:rPr lang="cs-CZ" dirty="0"/>
              <a:t>Okolo 40 % Hongkongu tvoří přírodní rezervace</a:t>
            </a:r>
          </a:p>
          <a:p>
            <a:r>
              <a:rPr lang="cs-CZ" dirty="0"/>
              <a:t>Skládá se z 263 ostrovů</a:t>
            </a:r>
          </a:p>
          <a:p>
            <a:r>
              <a:rPr lang="cs-CZ" dirty="0"/>
              <a:t>Můžete zde spatřit růžové delfíny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172" name="Picture 4" descr="Hongkong dvoupatrová tramvaj">
            <a:extLst>
              <a:ext uri="{FF2B5EF4-FFF2-40B4-BE49-F238E27FC236}">
                <a16:creationId xmlns:a16="http://schemas.microsoft.com/office/drawing/2014/main" id="{DB664744-D70E-4702-A3D9-C3378949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3" y="1912965"/>
            <a:ext cx="2878878" cy="19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ongkong příroda">
            <a:extLst>
              <a:ext uri="{FF2B5EF4-FFF2-40B4-BE49-F238E27FC236}">
                <a16:creationId xmlns:a16="http://schemas.microsoft.com/office/drawing/2014/main" id="{98D66F14-E5EE-4E36-B894-47149704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53" y="4121008"/>
            <a:ext cx="2878878" cy="19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ongkong delfín">
            <a:extLst>
              <a:ext uri="{FF2B5EF4-FFF2-40B4-BE49-F238E27FC236}">
                <a16:creationId xmlns:a16="http://schemas.microsoft.com/office/drawing/2014/main" id="{043397E8-6166-45C3-9226-32E52574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2" y="4725144"/>
            <a:ext cx="2561861" cy="19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SINGAPUR </a:t>
            </a:r>
            <a:r>
              <a:rPr lang="cs-CZ" sz="2400" dirty="0"/>
              <a:t>– 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993109" cy="4663439"/>
          </a:xfrm>
        </p:spPr>
        <p:txBody>
          <a:bodyPr rtlCol="0"/>
          <a:lstStyle/>
          <a:p>
            <a:pPr rtl="0"/>
            <a:r>
              <a:rPr lang="cs-CZ" dirty="0"/>
              <a:t>Hl. město: Singapur</a:t>
            </a:r>
          </a:p>
          <a:p>
            <a:pPr rtl="0"/>
            <a:r>
              <a:rPr lang="cs-CZ" dirty="0"/>
              <a:t>Rozloha: 710 km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rtl="0"/>
            <a:r>
              <a:rPr lang="cs-CZ" dirty="0"/>
              <a:t>Počet obyvatel: 5 400 000 (2013)</a:t>
            </a:r>
          </a:p>
          <a:p>
            <a:pPr rtl="0"/>
            <a:r>
              <a:rPr lang="cs-CZ" dirty="0"/>
              <a:t>Hustota zalidnění: 6 814 ob./ km</a:t>
            </a:r>
            <a:endParaRPr lang="cs-CZ" baseline="30000" dirty="0"/>
          </a:p>
          <a:p>
            <a:pPr rtl="0"/>
            <a:r>
              <a:rPr lang="cs-CZ" dirty="0"/>
              <a:t>Jazyk: čínština (úřední), malajština, tamilština, angličtina</a:t>
            </a:r>
          </a:p>
          <a:p>
            <a:pPr rtl="0"/>
            <a:r>
              <a:rPr lang="cs-CZ" dirty="0"/>
              <a:t>Náboženství: buddhismus, islám, křesťanství, hinduismus </a:t>
            </a:r>
          </a:p>
          <a:p>
            <a:pPr rtl="0"/>
            <a:r>
              <a:rPr lang="cs-CZ" dirty="0"/>
              <a:t>Státní zařízení: parlamentní republika</a:t>
            </a:r>
          </a:p>
          <a:p>
            <a:pPr rtl="0"/>
            <a:r>
              <a:rPr lang="cs-CZ" dirty="0"/>
              <a:t>Prezidentka: </a:t>
            </a:r>
            <a:r>
              <a:rPr lang="cs-CZ" dirty="0" err="1"/>
              <a:t>Halimah</a:t>
            </a:r>
            <a:r>
              <a:rPr lang="cs-CZ" dirty="0"/>
              <a:t> </a:t>
            </a:r>
            <a:r>
              <a:rPr lang="cs-CZ" dirty="0" err="1"/>
              <a:t>Yacob</a:t>
            </a:r>
            <a:endParaRPr lang="cs-CZ" dirty="0"/>
          </a:p>
          <a:p>
            <a:pPr rtl="0"/>
            <a:r>
              <a:rPr lang="cs-CZ" dirty="0"/>
              <a:t>Vznik: 9. srpna 1965 (nezávislost na Malajsii)</a:t>
            </a:r>
          </a:p>
          <a:p>
            <a:pPr rtl="0"/>
            <a:r>
              <a:rPr lang="cs-CZ" dirty="0"/>
              <a:t>Měna: singapurský dolar </a:t>
            </a:r>
          </a:p>
        </p:txBody>
      </p:sp>
      <p:pic>
        <p:nvPicPr>
          <p:cNvPr id="8194" name="Picture 2" descr="Měna v Singapuru | Rádi cestujeme | nejen levné letenky, ubytování, zimní  pobyty">
            <a:extLst>
              <a:ext uri="{FF2B5EF4-FFF2-40B4-BE49-F238E27FC236}">
                <a16:creationId xmlns:a16="http://schemas.microsoft.com/office/drawing/2014/main" id="{38069AC5-98BE-4146-8A21-2FEEF1D9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976498"/>
            <a:ext cx="31225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ingapurská vlajka | Statnivlajky.cz">
            <a:extLst>
              <a:ext uri="{FF2B5EF4-FFF2-40B4-BE49-F238E27FC236}">
                <a16:creationId xmlns:a16="http://schemas.microsoft.com/office/drawing/2014/main" id="{DF70DD13-C0B1-46B0-8C4C-127C2AF7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48" y="283035"/>
            <a:ext cx="3086006" cy="20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Mdm Halimah Yacob Loves Mee Rebus, And This Is Where She Gets Her Favourite  Bowl">
            <a:extLst>
              <a:ext uri="{FF2B5EF4-FFF2-40B4-BE49-F238E27FC236}">
                <a16:creationId xmlns:a16="http://schemas.microsoft.com/office/drawing/2014/main" id="{7D6F4EF8-8457-411B-9B6D-1AFFB3FFC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12" y="1774047"/>
            <a:ext cx="3033038" cy="17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Geografia Singapuru – Wikipedia, wolna encyklopedia">
            <a:extLst>
              <a:ext uri="{FF2B5EF4-FFF2-40B4-BE49-F238E27FC236}">
                <a16:creationId xmlns:a16="http://schemas.microsoft.com/office/drawing/2014/main" id="{2C809D44-0076-4F31-8ED8-6051AC7D0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3276599"/>
            <a:ext cx="2816695" cy="28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BAFFFF-E5A1-4692-885E-81139FBB8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756" y="2489412"/>
            <a:ext cx="2708920" cy="27089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314400" y="6381416"/>
            <a:ext cx="93885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hlinkClick r:id="rId7"/>
              </a:rPr>
              <a:t>https://www.ceskatelevize.cz/porady/1096911352-objektiv/4986-staty/190-singapur</a:t>
            </a:r>
            <a:r>
              <a:rPr lang="cs-CZ" dirty="0" smtClean="0">
                <a:hlinkClick r:id="rId7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3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Where Is Singapore? Tips for First-Time Visitors">
            <a:extLst>
              <a:ext uri="{FF2B5EF4-FFF2-40B4-BE49-F238E27FC236}">
                <a16:creationId xmlns:a16="http://schemas.microsoft.com/office/drawing/2014/main" id="{A82CBCA4-ACBC-42A5-A3A1-87BC0F08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68" y="4522812"/>
            <a:ext cx="298326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17612" y="188639"/>
            <a:ext cx="9989367" cy="1640161"/>
          </a:xfrm>
        </p:spPr>
        <p:txBody>
          <a:bodyPr rtlCol="0"/>
          <a:lstStyle/>
          <a:p>
            <a:r>
              <a:rPr lang="cs-CZ" dirty="0"/>
              <a:t>SINGAPUR </a:t>
            </a:r>
            <a:r>
              <a:rPr lang="cs-CZ" sz="2800" dirty="0"/>
              <a:t>–</a:t>
            </a:r>
            <a:r>
              <a:rPr lang="cs-CZ" sz="2400" dirty="0"/>
              <a:t> GEOGRAFIE, PRŮMYSL, HOSPODÁŘSTVÍ</a:t>
            </a:r>
            <a:r>
              <a:rPr lang="cs-CZ" sz="4400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057005" cy="435133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dirty="0" smtClean="0"/>
              <a:t>Městský stát, skládá </a:t>
            </a:r>
            <a:r>
              <a:rPr lang="cs-CZ" dirty="0"/>
              <a:t>se ze 63 ostrovů</a:t>
            </a:r>
          </a:p>
          <a:p>
            <a:pPr rtl="0"/>
            <a:r>
              <a:rPr lang="cs-CZ" dirty="0"/>
              <a:t>Leží na ostrově, který je oddělen od Malajského poloostrova úzkým </a:t>
            </a:r>
            <a:r>
              <a:rPr lang="cs-CZ" dirty="0" err="1"/>
              <a:t>Johorským</a:t>
            </a:r>
            <a:r>
              <a:rPr lang="cs-CZ" dirty="0"/>
              <a:t> průlivem</a:t>
            </a:r>
          </a:p>
          <a:p>
            <a:pPr rtl="0"/>
            <a:r>
              <a:rPr lang="cs-CZ" dirty="0"/>
              <a:t>Povrch je mírně zvlněný</a:t>
            </a:r>
          </a:p>
          <a:p>
            <a:pPr rtl="0"/>
            <a:r>
              <a:rPr lang="cs-CZ" dirty="0"/>
              <a:t>Nejvyšší bod: kopec </a:t>
            </a:r>
            <a:r>
              <a:rPr lang="cs-CZ" dirty="0" err="1"/>
              <a:t>Bukit</a:t>
            </a:r>
            <a:r>
              <a:rPr lang="cs-CZ" dirty="0"/>
              <a:t> </a:t>
            </a:r>
            <a:r>
              <a:rPr lang="cs-CZ" dirty="0" err="1"/>
              <a:t>Timah</a:t>
            </a:r>
            <a:r>
              <a:rPr lang="cs-CZ" dirty="0"/>
              <a:t> 163 m. n. m.</a:t>
            </a:r>
          </a:p>
          <a:p>
            <a:pPr rtl="0"/>
            <a:r>
              <a:rPr lang="cs-CZ" dirty="0"/>
              <a:t>Oceánské klima – teploty po celý rok mezi 22-32 °C</a:t>
            </a:r>
          </a:p>
          <a:p>
            <a:pPr rtl="0"/>
            <a:r>
              <a:rPr lang="cs-CZ" dirty="0"/>
              <a:t>Poměrně vysoká imigrace</a:t>
            </a:r>
          </a:p>
          <a:p>
            <a:pPr rtl="0"/>
            <a:r>
              <a:rPr lang="cs-CZ" dirty="0"/>
              <a:t>Plodnost žen – jedna z nejnižších na světě</a:t>
            </a:r>
          </a:p>
          <a:p>
            <a:pPr rtl="0"/>
            <a:r>
              <a:rPr lang="cs-CZ" dirty="0"/>
              <a:t>Je finančním, dopravním a obchodním centrem světového významu</a:t>
            </a:r>
          </a:p>
          <a:p>
            <a:pPr rtl="0"/>
            <a:r>
              <a:rPr lang="cs-CZ" dirty="0"/>
              <a:t>Nízká nezaměstnanost – 2-3 %</a:t>
            </a:r>
          </a:p>
        </p:txBody>
      </p:sp>
      <p:pic>
        <p:nvPicPr>
          <p:cNvPr id="11266" name="Picture 2" descr="Bukit Timah Area Guide - The best places to live in Singapore">
            <a:extLst>
              <a:ext uri="{FF2B5EF4-FFF2-40B4-BE49-F238E27FC236}">
                <a16:creationId xmlns:a16="http://schemas.microsoft.com/office/drawing/2014/main" id="{755DECA7-4473-46A7-9970-FF191C5E9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/>
          <a:stretch/>
        </p:blipFill>
        <p:spPr bwMode="auto">
          <a:xfrm>
            <a:off x="9734847" y="3721149"/>
            <a:ext cx="2384870" cy="18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ohorský průliv – Wikipedie">
            <a:extLst>
              <a:ext uri="{FF2B5EF4-FFF2-40B4-BE49-F238E27FC236}">
                <a16:creationId xmlns:a16="http://schemas.microsoft.com/office/drawing/2014/main" id="{25D37446-542F-43AA-B509-2D600982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7" b="24264"/>
          <a:stretch/>
        </p:blipFill>
        <p:spPr bwMode="auto">
          <a:xfrm>
            <a:off x="7485035" y="1828800"/>
            <a:ext cx="2985780" cy="17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823E64-23D6-42A0-BD75-DF7203841A89}"/>
              </a:ext>
            </a:extLst>
          </p:cNvPr>
          <p:cNvSpPr txBox="1"/>
          <p:nvPr/>
        </p:nvSpPr>
        <p:spPr>
          <a:xfrm>
            <a:off x="10486900" y="28447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(na obrázku je čarou</a:t>
            </a:r>
          </a:p>
          <a:p>
            <a:r>
              <a:rPr lang="cs-CZ" sz="1200" dirty="0"/>
              <a:t> znázorněn </a:t>
            </a:r>
            <a:r>
              <a:rPr lang="cs-CZ" sz="1200" dirty="0" err="1" smtClean="0"/>
              <a:t>Johorský</a:t>
            </a:r>
            <a:endParaRPr lang="cs-CZ" sz="1200" dirty="0"/>
          </a:p>
          <a:p>
            <a:r>
              <a:rPr lang="cs-CZ" sz="1200" dirty="0"/>
              <a:t> průliv)</a:t>
            </a:r>
          </a:p>
        </p:txBody>
      </p:sp>
    </p:spTree>
    <p:extLst>
      <p:ext uri="{BB962C8B-B14F-4D97-AF65-F5344CB8AC3E}">
        <p14:creationId xmlns:p14="http://schemas.microsoft.com/office/powerpoint/2010/main" val="1259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SINGAPUR </a:t>
            </a:r>
            <a:r>
              <a:rPr lang="cs-CZ" sz="2800" dirty="0"/>
              <a:t>– </a:t>
            </a:r>
            <a:r>
              <a:rPr lang="cs-CZ" sz="2400" dirty="0"/>
              <a:t>MAPY SINGAPURU</a:t>
            </a:r>
            <a:endParaRPr lang="cs-CZ" dirty="0"/>
          </a:p>
        </p:txBody>
      </p:sp>
      <p:pic>
        <p:nvPicPr>
          <p:cNvPr id="9218" name="Picture 2" descr="Mapy světa na zeď - Mapy Singapur | Obrazy, Tapety | Posters.cz">
            <a:extLst>
              <a:ext uri="{FF2B5EF4-FFF2-40B4-BE49-F238E27FC236}">
                <a16:creationId xmlns:a16="http://schemas.microsoft.com/office/drawing/2014/main" id="{66FFAA80-F13E-41A0-9439-5213DB08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416458"/>
            <a:ext cx="3600400" cy="27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de je Singapur + mapa + hlavní město - Beoriginals.cz">
            <a:extLst>
              <a:ext uri="{FF2B5EF4-FFF2-40B4-BE49-F238E27FC236}">
                <a16:creationId xmlns:a16="http://schemas.microsoft.com/office/drawing/2014/main" id="{122D52A7-708D-4F53-9C64-1828912A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936959"/>
            <a:ext cx="3425165" cy="20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66BCA6A-64BF-4353-9493-6AF0F88F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15" y="4204523"/>
            <a:ext cx="4608512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8786CE-4C04-4125-A906-6DF1FF4809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484" y="3330128"/>
            <a:ext cx="5257213" cy="3717032"/>
          </a:xfrm>
          <a:prstGeom prst="rect">
            <a:avLst/>
          </a:prstGeom>
        </p:spPr>
      </p:pic>
      <p:pic>
        <p:nvPicPr>
          <p:cNvPr id="9226" name="Picture 10" descr="Singapur – Wikipedie">
            <a:extLst>
              <a:ext uri="{FF2B5EF4-FFF2-40B4-BE49-F238E27FC236}">
                <a16:creationId xmlns:a16="http://schemas.microsoft.com/office/drawing/2014/main" id="{0BB27707-B531-40BF-93B4-F915E6CF7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1" y="1724210"/>
            <a:ext cx="2234676" cy="22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ED4145-9A5B-432B-BF5C-F545B28D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C27468-2217-448D-A6AB-1598A3114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5586151" cy="435133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 to jedna z nejmenších zemí na světě</a:t>
            </a:r>
          </a:p>
          <a:p>
            <a:r>
              <a:rPr lang="cs-CZ" dirty="0"/>
              <a:t>Patří mezi 3 existující městské státy (dále Monako, Vatikán)</a:t>
            </a:r>
          </a:p>
          <a:p>
            <a:r>
              <a:rPr lang="cs-CZ" dirty="0"/>
              <a:t>Má velice mnoho zajímavých památek a míst k probádání</a:t>
            </a:r>
          </a:p>
          <a:p>
            <a:r>
              <a:rPr lang="cs-CZ" dirty="0"/>
              <a:t>Nemůže se zde plivat na zem, žvýkat žvýkačku na veřejnosti, nebo je tu častá pokuta za nespláchnutí veřejných toalet</a:t>
            </a:r>
          </a:p>
          <a:p>
            <a:r>
              <a:rPr lang="cs-CZ" dirty="0"/>
              <a:t>Singapur rozšiřuje svá území pomocí navážení písku do moře</a:t>
            </a:r>
          </a:p>
          <a:p>
            <a:r>
              <a:rPr lang="cs-CZ" dirty="0"/>
              <a:t>Je to nejméně zkorumpovaná země na světě</a:t>
            </a:r>
          </a:p>
          <a:p>
            <a:r>
              <a:rPr lang="cs-CZ" dirty="0"/>
              <a:t>Mezi svátky zde patří i Mezinárodní den sázení stromů</a:t>
            </a:r>
          </a:p>
        </p:txBody>
      </p:sp>
      <p:pic>
        <p:nvPicPr>
          <p:cNvPr id="10244" name="Picture 4" descr="Singapur: Prosperující stát, kde se nesmí žvýkat ani kouřit">
            <a:extLst>
              <a:ext uri="{FF2B5EF4-FFF2-40B4-BE49-F238E27FC236}">
                <a16:creationId xmlns:a16="http://schemas.microsoft.com/office/drawing/2014/main" id="{02CFF483-09F8-4F3E-B9AB-2F016BE6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97" y="2118596"/>
            <a:ext cx="2819255" cy="18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ahrada budoucnosti - Singapur - SIMONA HEJLOVÁ | STYLEnew.cz">
            <a:extLst>
              <a:ext uri="{FF2B5EF4-FFF2-40B4-BE49-F238E27FC236}">
                <a16:creationId xmlns:a16="http://schemas.microsoft.com/office/drawing/2014/main" id="{8D429851-2E0B-45E9-9387-320E09F6B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t="10214" r="6679" b="7139"/>
          <a:stretch/>
        </p:blipFill>
        <p:spPr bwMode="auto">
          <a:xfrm>
            <a:off x="280465" y="1729197"/>
            <a:ext cx="2818972" cy="18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Obnova lesů zrychluje, letos se zalesní největší plocha v historii |  EnergoZrouti.cz">
            <a:extLst>
              <a:ext uri="{FF2B5EF4-FFF2-40B4-BE49-F238E27FC236}">
                <a16:creationId xmlns:a16="http://schemas.microsoft.com/office/drawing/2014/main" id="{FA087FFD-BF31-4FAC-B66C-2F109621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97" y="4187514"/>
            <a:ext cx="2827643" cy="18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6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TCHAJ – WAN</a:t>
            </a:r>
            <a:r>
              <a:rPr lang="cs-CZ" sz="2400" dirty="0"/>
              <a:t> – ZÁKLADNÍ ÚDAJE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5912989" cy="4351337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cs-CZ" dirty="0"/>
              <a:t>Hl. město: </a:t>
            </a:r>
            <a:r>
              <a:rPr lang="cs-CZ" dirty="0" err="1"/>
              <a:t>Tchaj-pej</a:t>
            </a:r>
            <a:endParaRPr lang="cs-CZ" dirty="0"/>
          </a:p>
          <a:p>
            <a:pPr rtl="0"/>
            <a:r>
              <a:rPr lang="cs-CZ" dirty="0"/>
              <a:t>Rozloha: 35 980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Počet obyvatel: 23 500 000 (2017)</a:t>
            </a:r>
          </a:p>
          <a:p>
            <a:pPr rtl="0"/>
            <a:r>
              <a:rPr lang="cs-CZ" dirty="0"/>
              <a:t>Hustota zalidnění: 636 ob./ km</a:t>
            </a:r>
            <a:r>
              <a:rPr lang="cs-CZ" baseline="30000" dirty="0"/>
              <a:t>2</a:t>
            </a:r>
            <a:r>
              <a:rPr lang="cs-CZ" dirty="0"/>
              <a:t> </a:t>
            </a:r>
          </a:p>
          <a:p>
            <a:pPr rtl="0"/>
            <a:r>
              <a:rPr lang="cs-CZ" dirty="0"/>
              <a:t>Jazyk: čínština (úřední), </a:t>
            </a:r>
            <a:r>
              <a:rPr lang="cs-CZ" dirty="0" err="1"/>
              <a:t>tchajwanština</a:t>
            </a:r>
            <a:r>
              <a:rPr lang="cs-CZ" dirty="0"/>
              <a:t>, </a:t>
            </a:r>
            <a:r>
              <a:rPr lang="cs-CZ" dirty="0" err="1"/>
              <a:t>hakka</a:t>
            </a:r>
            <a:endParaRPr lang="cs-CZ" dirty="0"/>
          </a:p>
          <a:p>
            <a:pPr rtl="0"/>
            <a:r>
              <a:rPr lang="cs-CZ" dirty="0"/>
              <a:t>Náboženství: taoismus, buddhismus</a:t>
            </a:r>
          </a:p>
          <a:p>
            <a:pPr rtl="0"/>
            <a:r>
              <a:rPr lang="cs-CZ" dirty="0"/>
              <a:t>Státní zřízení – republika</a:t>
            </a:r>
          </a:p>
          <a:p>
            <a:pPr rtl="0"/>
            <a:r>
              <a:rPr lang="cs-CZ" dirty="0"/>
              <a:t>Prezidentka – </a:t>
            </a:r>
            <a:r>
              <a:rPr lang="cs-CZ" dirty="0" err="1"/>
              <a:t>Cchaj</a:t>
            </a:r>
            <a:r>
              <a:rPr lang="cs-CZ" dirty="0"/>
              <a:t> Jing-</a:t>
            </a:r>
            <a:r>
              <a:rPr lang="cs-CZ" dirty="0" err="1"/>
              <a:t>wen</a:t>
            </a:r>
            <a:endParaRPr lang="cs-CZ" dirty="0"/>
          </a:p>
          <a:p>
            <a:pPr rtl="0"/>
            <a:r>
              <a:rPr lang="cs-CZ" dirty="0"/>
              <a:t>Vznik – 1. ledna 1912 (svržení </a:t>
            </a:r>
          </a:p>
          <a:p>
            <a:pPr marL="0" indent="0" rtl="0">
              <a:buNone/>
            </a:pPr>
            <a:r>
              <a:rPr lang="cs-CZ" dirty="0"/>
              <a:t>                 dynastie </a:t>
            </a:r>
            <a:r>
              <a:rPr lang="cs-CZ" dirty="0" err="1"/>
              <a:t>Čching</a:t>
            </a:r>
            <a:r>
              <a:rPr lang="cs-CZ" dirty="0"/>
              <a:t>)</a:t>
            </a:r>
          </a:p>
          <a:p>
            <a:pPr rtl="0"/>
            <a:r>
              <a:rPr lang="cs-CZ" dirty="0"/>
              <a:t>Měna: nový tchajwanský dolar</a:t>
            </a:r>
          </a:p>
        </p:txBody>
      </p:sp>
      <p:pic>
        <p:nvPicPr>
          <p:cNvPr id="13314" name="Picture 2" descr="Muzeum bankovek - detail bankovky Nový tchajwanský dolar 100 | Peníze.cz">
            <a:extLst>
              <a:ext uri="{FF2B5EF4-FFF2-40B4-BE49-F238E27FC236}">
                <a16:creationId xmlns:a16="http://schemas.microsoft.com/office/drawing/2014/main" id="{5BFB4BFA-7710-4CAA-91C6-77D37FA31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233" y="4863570"/>
            <a:ext cx="4102597" cy="16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chaj Jing-wen – Wikipedie">
            <a:extLst>
              <a:ext uri="{FF2B5EF4-FFF2-40B4-BE49-F238E27FC236}">
                <a16:creationId xmlns:a16="http://schemas.microsoft.com/office/drawing/2014/main" id="{F039544E-BD2A-488D-B082-83AEBE04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82" y="3742938"/>
            <a:ext cx="2061977" cy="27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Vlajka Tchaj-wanu | Statnivlajky.cz">
            <a:extLst>
              <a:ext uri="{FF2B5EF4-FFF2-40B4-BE49-F238E27FC236}">
                <a16:creationId xmlns:a16="http://schemas.microsoft.com/office/drawing/2014/main" id="{859C7954-0637-4205-B9C1-EE4B40D2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92" y="188640"/>
            <a:ext cx="3234267" cy="21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chaj-wan nechce jádro | Hospodářské noviny (HN.cz)">
            <a:extLst>
              <a:ext uri="{FF2B5EF4-FFF2-40B4-BE49-F238E27FC236}">
                <a16:creationId xmlns:a16="http://schemas.microsoft.com/office/drawing/2014/main" id="{3899F8BF-33B6-4E96-99C1-F50D3EA7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0" y="2749820"/>
            <a:ext cx="3024629" cy="17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77788" y="6591060"/>
            <a:ext cx="5328592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hlinkClick r:id="rId7"/>
              </a:rPr>
              <a:t>https://</a:t>
            </a:r>
            <a:r>
              <a:rPr lang="cs-CZ" sz="1400" dirty="0" smtClean="0">
                <a:hlinkClick r:id="rId7"/>
              </a:rPr>
              <a:t>www.youtube.com/watch?v=5LMt3ptVia0</a:t>
            </a:r>
            <a:r>
              <a:rPr lang="cs-CZ" sz="1400" dirty="0" smtClean="0"/>
              <a:t>  5.30 min.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438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61543" y="32006"/>
            <a:ext cx="10521501" cy="1325562"/>
          </a:xfrm>
        </p:spPr>
        <p:txBody>
          <a:bodyPr rtlCol="0">
            <a:normAutofit/>
          </a:bodyPr>
          <a:lstStyle/>
          <a:p>
            <a:r>
              <a:rPr lang="cs-CZ" sz="3600" dirty="0"/>
              <a:t>GEOGRAFIE, PRŮMYSL, HOSPODÁŘSTVÍ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265E84E-BE71-480E-A5BC-BC4774B22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273029" cy="4351337"/>
          </a:xfrm>
        </p:spPr>
        <p:txBody>
          <a:bodyPr>
            <a:normAutofit/>
          </a:bodyPr>
          <a:lstStyle/>
          <a:p>
            <a:r>
              <a:rPr lang="cs-CZ" dirty="0"/>
              <a:t>Leží u jihovýchodního pobřeží Číny, severně od Filipín a jihozápadně od Japonska</a:t>
            </a:r>
          </a:p>
          <a:p>
            <a:r>
              <a:rPr lang="cs-CZ" dirty="0"/>
              <a:t>Ve středu a na východu </a:t>
            </a:r>
            <a:r>
              <a:rPr lang="cs-CZ" dirty="0" err="1"/>
              <a:t>Tchaj</a:t>
            </a:r>
            <a:r>
              <a:rPr lang="cs-CZ" dirty="0"/>
              <a:t>- </a:t>
            </a:r>
            <a:r>
              <a:rPr lang="cs-CZ" dirty="0" err="1"/>
              <a:t>wanu</a:t>
            </a:r>
            <a:r>
              <a:rPr lang="cs-CZ" dirty="0"/>
              <a:t> se vyskytují převážně vrchoviny</a:t>
            </a:r>
          </a:p>
          <a:p>
            <a:r>
              <a:rPr lang="cs-CZ" dirty="0"/>
              <a:t>Nejvyšší horou je </a:t>
            </a:r>
            <a:r>
              <a:rPr lang="cs-CZ" dirty="0" err="1"/>
              <a:t>Yu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 ve stejnojmenném národním parku</a:t>
            </a:r>
          </a:p>
          <a:p>
            <a:r>
              <a:rPr lang="cs-CZ" dirty="0"/>
              <a:t>4. nejvyšší ostrov na světě</a:t>
            </a:r>
          </a:p>
          <a:p>
            <a:r>
              <a:rPr lang="cs-CZ" dirty="0"/>
              <a:t>Devět národních parků: NP </a:t>
            </a:r>
            <a:r>
              <a:rPr lang="cs-CZ" dirty="0" err="1"/>
              <a:t>Kenting</a:t>
            </a:r>
            <a:r>
              <a:rPr lang="cs-CZ" dirty="0"/>
              <a:t>, NP </a:t>
            </a:r>
            <a:r>
              <a:rPr lang="cs-CZ" dirty="0" err="1"/>
              <a:t>Yu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, NP Jang-min-</a:t>
            </a:r>
            <a:r>
              <a:rPr lang="cs-CZ" dirty="0" err="1"/>
              <a:t>šan</a:t>
            </a:r>
            <a:r>
              <a:rPr lang="cs-CZ" dirty="0"/>
              <a:t>, NP </a:t>
            </a:r>
            <a:r>
              <a:rPr lang="cs-CZ" dirty="0" err="1"/>
              <a:t>Taroko</a:t>
            </a:r>
            <a:r>
              <a:rPr lang="cs-CZ" dirty="0"/>
              <a:t>, NP </a:t>
            </a:r>
            <a:r>
              <a:rPr lang="cs-CZ" dirty="0" err="1"/>
              <a:t>Šej-pch</a:t>
            </a:r>
            <a:r>
              <a:rPr lang="cs-CZ" dirty="0"/>
              <a:t>, NP </a:t>
            </a:r>
            <a:r>
              <a:rPr lang="cs-CZ" dirty="0" err="1"/>
              <a:t>Kinmen</a:t>
            </a:r>
            <a:r>
              <a:rPr lang="cs-CZ" dirty="0"/>
              <a:t>, NP atol Tung-</a:t>
            </a:r>
            <a:r>
              <a:rPr lang="cs-CZ" dirty="0" err="1"/>
              <a:t>ša</a:t>
            </a:r>
            <a:r>
              <a:rPr lang="cs-CZ" dirty="0"/>
              <a:t>, NP </a:t>
            </a:r>
            <a:r>
              <a:rPr lang="cs-CZ" dirty="0" err="1"/>
              <a:t>Tchaj-ťiang</a:t>
            </a:r>
            <a:r>
              <a:rPr lang="cs-CZ" dirty="0"/>
              <a:t>, NP Jižní </a:t>
            </a:r>
            <a:r>
              <a:rPr lang="cs-CZ" dirty="0" err="1"/>
              <a:t>Pcheng-chu</a:t>
            </a:r>
            <a:endParaRPr lang="cs-CZ" dirty="0"/>
          </a:p>
          <a:p>
            <a:r>
              <a:rPr lang="cs-CZ" dirty="0"/>
              <a:t>Od pevniny Tchaj-wan odděluje 160 km široký tchajwanský průliv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5363" name="Picture 3" descr="Téma Tchajwanský průliv — ČT24 — Česká televize">
            <a:extLst>
              <a:ext uri="{FF2B5EF4-FFF2-40B4-BE49-F238E27FC236}">
                <a16:creationId xmlns:a16="http://schemas.microsoft.com/office/drawing/2014/main" id="{65BF82FE-8E65-4EA3-A6F4-08286FBB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51" y="4428907"/>
            <a:ext cx="2849071" cy="18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A059091-FAC5-46FD-9DEE-3D694ED29CEE}"/>
              </a:ext>
            </a:extLst>
          </p:cNvPr>
          <p:cNvSpPr txBox="1"/>
          <p:nvPr/>
        </p:nvSpPr>
        <p:spPr>
          <a:xfrm>
            <a:off x="7988679" y="6244789"/>
            <a:ext cx="238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Tchajwanský průliv</a:t>
            </a:r>
          </a:p>
        </p:txBody>
      </p:sp>
      <p:pic>
        <p:nvPicPr>
          <p:cNvPr id="15369" name="Picture 9" descr="Jü-šan – Wikipedie">
            <a:extLst>
              <a:ext uri="{FF2B5EF4-FFF2-40B4-BE49-F238E27FC236}">
                <a16:creationId xmlns:a16="http://schemas.microsoft.com/office/drawing/2014/main" id="{28D11333-EA2F-4273-991E-3954C48C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10" y="1596750"/>
            <a:ext cx="3084891" cy="2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11D6B40-806A-4BE8-8C97-DFF678E26C0C}"/>
              </a:ext>
            </a:extLst>
          </p:cNvPr>
          <p:cNvSpPr txBox="1"/>
          <p:nvPr/>
        </p:nvSpPr>
        <p:spPr>
          <a:xfrm>
            <a:off x="10733201" y="3516793"/>
            <a:ext cx="134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Yu</a:t>
            </a:r>
            <a:r>
              <a:rPr lang="cs-CZ" sz="1400" dirty="0"/>
              <a:t> </a:t>
            </a:r>
            <a:r>
              <a:rPr lang="cs-CZ" sz="1400" dirty="0" err="1"/>
              <a:t>Shan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99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TCHAJ – WAN </a:t>
            </a:r>
            <a:r>
              <a:rPr lang="cs-CZ" sz="2400" dirty="0"/>
              <a:t>– MAPY TCHAJ - WANU</a:t>
            </a:r>
            <a:endParaRPr lang="cs-CZ" dirty="0"/>
          </a:p>
        </p:txBody>
      </p:sp>
      <p:pic>
        <p:nvPicPr>
          <p:cNvPr id="14338" name="Picture 2" descr="Tchaj-wan: Čína uprostřed oceánu | 100+1 zahraniční zajímavost">
            <a:extLst>
              <a:ext uri="{FF2B5EF4-FFF2-40B4-BE49-F238E27FC236}">
                <a16:creationId xmlns:a16="http://schemas.microsoft.com/office/drawing/2014/main" id="{31A802CF-E433-46A9-9AA9-19B4A01C0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5" y="1728536"/>
            <a:ext cx="3483345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chaj-wan (provincie) – Wikipedie">
            <a:extLst>
              <a:ext uri="{FF2B5EF4-FFF2-40B4-BE49-F238E27FC236}">
                <a16:creationId xmlns:a16="http://schemas.microsoft.com/office/drawing/2014/main" id="{261E6223-7B97-4B3E-ABD8-C38CD92D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599986"/>
            <a:ext cx="249260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Tchaj-wan district mapa - mapa Tchaj-wan district (Východní Asie - Asie)">
            <a:extLst>
              <a:ext uri="{FF2B5EF4-FFF2-40B4-BE49-F238E27FC236}">
                <a16:creationId xmlns:a16="http://schemas.microsoft.com/office/drawing/2014/main" id="{01EA25A8-F08D-4A14-9154-4BEFB965A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2578940"/>
            <a:ext cx="263289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E7EB50-C66F-4CBF-8884-96F29AC66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568" y="4581128"/>
            <a:ext cx="2060848" cy="2060848"/>
          </a:xfrm>
          <a:prstGeom prst="rect">
            <a:avLst/>
          </a:prstGeom>
        </p:spPr>
      </p:pic>
      <p:pic>
        <p:nvPicPr>
          <p:cNvPr id="14346" name="Picture 10" descr="Tchaj-wan řeky mapa - mapa Tchaj-wan řeky (Východní Asie - Asie)">
            <a:extLst>
              <a:ext uri="{FF2B5EF4-FFF2-40B4-BE49-F238E27FC236}">
                <a16:creationId xmlns:a16="http://schemas.microsoft.com/office/drawing/2014/main" id="{A24C199E-0F33-4BF2-B7DE-C0E176115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79" y="1799995"/>
            <a:ext cx="1919486" cy="26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Maps of Taiwan">
            <a:extLst>
              <a:ext uri="{FF2B5EF4-FFF2-40B4-BE49-F238E27FC236}">
                <a16:creationId xmlns:a16="http://schemas.microsoft.com/office/drawing/2014/main" id="{A174EE7E-E7FA-4ADD-B818-448AD8A2F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3854779"/>
            <a:ext cx="2069674" cy="26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Tchaj-wan cestovní mapa - Tchaj-wan cestovní průvodce, mapa (Východní Asie  - Asie)">
            <a:extLst>
              <a:ext uri="{FF2B5EF4-FFF2-40B4-BE49-F238E27FC236}">
                <a16:creationId xmlns:a16="http://schemas.microsoft.com/office/drawing/2014/main" id="{9376715D-090D-4627-9F87-4204BB11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92" y="4581128"/>
            <a:ext cx="1224059" cy="17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6124885" y="1828801"/>
            <a:ext cx="5514143" cy="4663439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Tchaj-wan se může pochlubit největší sbírkou čínského umění na světě</a:t>
            </a:r>
          </a:p>
          <a:p>
            <a:pPr rtl="0"/>
            <a:r>
              <a:rPr lang="cs-CZ" dirty="0"/>
              <a:t>Tchaj-wan každoročně zažívá přes 1000 očekávaných a 17 tis. neočekávaných zemětřesení</a:t>
            </a:r>
          </a:p>
          <a:p>
            <a:pPr rtl="0"/>
            <a:r>
              <a:rPr lang="cs-CZ" dirty="0"/>
              <a:t>Nejnebezpečnější tajfun zasáhl zemi v roce 2009, Tajfun Kiko zabil 673 lidí</a:t>
            </a:r>
          </a:p>
          <a:p>
            <a:pPr rtl="0"/>
            <a:r>
              <a:rPr lang="cs-CZ" dirty="0"/>
              <a:t>Objet celý Taiwan trvá 8 hodin</a:t>
            </a:r>
          </a:p>
          <a:p>
            <a:pPr rtl="0"/>
            <a:r>
              <a:rPr lang="cs-CZ" dirty="0"/>
              <a:t>Taiwan je část Číny, přestože ho Čína považuje za vlastní </a:t>
            </a:r>
            <a:r>
              <a:rPr lang="cs-CZ" dirty="0" smtClean="0"/>
              <a:t>“padlou provincii“</a:t>
            </a:r>
            <a:endParaRPr lang="cs-CZ" dirty="0"/>
          </a:p>
          <a:p>
            <a:pPr rtl="0"/>
            <a:r>
              <a:rPr lang="cs-CZ" dirty="0"/>
              <a:t>Symbol země je černý medvěd ušatý</a:t>
            </a:r>
          </a:p>
          <a:p>
            <a:pPr rtl="0"/>
            <a:r>
              <a:rPr lang="cs-CZ" dirty="0"/>
              <a:t> Má nejvíce znečištěné ovzduší v celé Asii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16386" name="Picture 2" descr="Při zemětřesení na Tchaj-wanu se částečně zřítily dva hotely. Mezi stovkami  zraněných jsou i Češi | iROZHLAS - spolehlivé zprávy">
            <a:extLst>
              <a:ext uri="{FF2B5EF4-FFF2-40B4-BE49-F238E27FC236}">
                <a16:creationId xmlns:a16="http://schemas.microsoft.com/office/drawing/2014/main" id="{B6EAA0DB-DCFD-44B4-90F5-2ED4F13E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44" y="1828801"/>
            <a:ext cx="2813896" cy="18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átrání po yettim: Záhada vyřešena. Nebo ne? | Ábíčko.cz">
            <a:extLst>
              <a:ext uri="{FF2B5EF4-FFF2-40B4-BE49-F238E27FC236}">
                <a16:creationId xmlns:a16="http://schemas.microsoft.com/office/drawing/2014/main" id="{75163923-8392-49C0-8591-434AE301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4160520"/>
            <a:ext cx="2813896" cy="21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Přírodní krásy Tchaj-wanu — Česká televize">
            <a:extLst>
              <a:ext uri="{FF2B5EF4-FFF2-40B4-BE49-F238E27FC236}">
                <a16:creationId xmlns:a16="http://schemas.microsoft.com/office/drawing/2014/main" id="{A83DA518-3F7D-4597-B0DB-70DEDAF0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72" y="4160521"/>
            <a:ext cx="2351266" cy="15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aiwan - informace o destinaci | CK Livingstone">
            <a:extLst>
              <a:ext uri="{FF2B5EF4-FFF2-40B4-BE49-F238E27FC236}">
                <a16:creationId xmlns:a16="http://schemas.microsoft.com/office/drawing/2014/main" id="{9AE6002E-BD0D-43A0-8DF9-053761DF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0" y="2311109"/>
            <a:ext cx="2422004" cy="13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16DE545-EAD4-4028-A4BA-8BA5EE95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49" y="4041068"/>
            <a:ext cx="3868643" cy="249289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ASIJŠTÍ TYGŘI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261543" y="1844824"/>
            <a:ext cx="7137125" cy="4392488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Jiný název -  Asijští draci</a:t>
            </a:r>
          </a:p>
          <a:p>
            <a:pPr rtl="0"/>
            <a:r>
              <a:rPr lang="cs-CZ" dirty="0"/>
              <a:t>Jsou to čtyři nově industrializované země s rychlým hospodářským vývojem</a:t>
            </a:r>
          </a:p>
          <a:p>
            <a:pPr rtl="0"/>
            <a:r>
              <a:rPr lang="cs-CZ" dirty="0"/>
              <a:t>Země 1. vlny : Jižní Korea, Hong Kong, Singapur, Tchaj-wan</a:t>
            </a:r>
          </a:p>
          <a:p>
            <a:pPr rtl="0"/>
            <a:r>
              <a:rPr lang="cs-CZ" dirty="0"/>
              <a:t>Ekonomický úspěch asijských tygrů inspiroval další řadu asijských zemí, např. Malajsie, Indonésie, Filipíny…</a:t>
            </a:r>
          </a:p>
          <a:p>
            <a:pPr rtl="0"/>
            <a:r>
              <a:rPr lang="cs-CZ" dirty="0"/>
              <a:t>Ekonomický tygr = stát s nadprůměrně rostoucí ekonomikou</a:t>
            </a:r>
          </a:p>
          <a:p>
            <a:pPr rtl="0"/>
            <a:r>
              <a:rPr lang="cs-CZ" dirty="0"/>
              <a:t>Země 2. vlny : Thajsko, Indonésie, Malajsie, Filipíny</a:t>
            </a:r>
          </a:p>
          <a:p>
            <a:pPr rtl="0"/>
            <a:r>
              <a:rPr lang="cs-CZ" dirty="0"/>
              <a:t>Země 3. vlny: Vietnam, Laos, Čína, Kambodža, Pákistán, Indie</a:t>
            </a:r>
          </a:p>
          <a:p>
            <a:pPr rtl="0"/>
            <a:r>
              <a:rPr lang="cs-CZ" dirty="0"/>
              <a:t>Pro tyto ekonomiky je jedinečný trvalý rychlý růst a vysoká úroveň rovného rozdělování příjmů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1E1753-4695-4AFC-A533-97A7D94FD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0"/>
            <a:ext cx="2671564" cy="42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C61F011-03F9-4B30-BDC1-A1AAB7B5F2FD}"/>
              </a:ext>
            </a:extLst>
          </p:cNvPr>
          <p:cNvSpPr txBox="1"/>
          <p:nvPr/>
        </p:nvSpPr>
        <p:spPr>
          <a:xfrm>
            <a:off x="8285249" y="6533964"/>
            <a:ext cx="3868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Přehled DPH v porovnání s USA </a:t>
            </a:r>
          </a:p>
        </p:txBody>
      </p:sp>
      <p:pic>
        <p:nvPicPr>
          <p:cNvPr id="1030" name="Picture 6" descr="asijský tygr – Seznam.cz">
            <a:extLst>
              <a:ext uri="{FF2B5EF4-FFF2-40B4-BE49-F238E27FC236}">
                <a16:creationId xmlns:a16="http://schemas.microsoft.com/office/drawing/2014/main" id="{1D02CEEC-AF14-405E-8CC3-6E079E50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94" y="144840"/>
            <a:ext cx="2016417" cy="198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ia Tenggara - Wikipedia bahasa Indonesia, ensiklopedia bebas">
            <a:extLst>
              <a:ext uri="{FF2B5EF4-FFF2-40B4-BE49-F238E27FC236}">
                <a16:creationId xmlns:a16="http://schemas.microsoft.com/office/drawing/2014/main" id="{AE70EB1F-F281-4DBD-AF91-9B6D08A0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034" y="119983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C3AE9-FFBA-45FC-A298-800E0BE5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EA51C1-8720-429C-9778-D94A65E5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543" y="1828801"/>
            <a:ext cx="8593122" cy="4768551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sz="1200" dirty="0"/>
              <a:t>       </a:t>
            </a:r>
          </a:p>
          <a:p>
            <a:pPr marL="45720" indent="0">
              <a:buNone/>
            </a:pPr>
            <a:r>
              <a:rPr lang="cs-CZ" sz="1200" dirty="0"/>
              <a:t> </a:t>
            </a:r>
            <a:r>
              <a:rPr lang="cs-CZ" sz="1200" dirty="0">
                <a:hlinkClick r:id="rId2"/>
              </a:rPr>
              <a:t>https://cs.wikipedia.org/wiki/Asij%C5%A1t%C3%AD_tyg%C5%99i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3"/>
              </a:rPr>
              <a:t>https://studijni-svet.cz/asijsti-tygri/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4"/>
              </a:rPr>
              <a:t>https://old.zsdobrichovice.cz/programy/zemepis/referaty/jiznikorea.htm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 </a:t>
            </a:r>
            <a:r>
              <a:rPr lang="cs-CZ" sz="1200" dirty="0">
                <a:hlinkClick r:id="rId5"/>
              </a:rPr>
              <a:t>https://cs.wikipedia.org/wiki/Hongkong#Geografie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6"/>
              </a:rPr>
              <a:t>https://ifenomen.cz/zajimavosti/taiwan-zajimavosti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7"/>
              </a:rPr>
              <a:t>https://cs.wikipedia.org/wiki/Tchaj-wan#Geografie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8"/>
              </a:rPr>
              <a:t>https://singapur.smerasie.cz/8-zajimavosti-o-singapuru-o-kterych-jste-urcite-nevedeli/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9"/>
              </a:rPr>
              <a:t>https://cs.wikipedia.org/wiki/Singapur#Geografie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10"/>
              </a:rPr>
              <a:t>https://www.ikoktejl.cz/inspirace-na-cesty/20-zajimavosti-o-hongkongu-ktere-vas-zarucene-prekvapi/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11"/>
              </a:rPr>
              <a:t>https://prima.iprima.cz/zpravodajstvi/18-zajimavych-faktu-o-jizni-koreji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>
                <a:hlinkClick r:id="rId2"/>
              </a:rPr>
              <a:t>https://cs.wikipedia.org/wiki/Asij%C5%A1t%C3%AD_tyg%C5%99i</a:t>
            </a:r>
            <a:endParaRPr lang="cs-CZ" sz="1200" dirty="0"/>
          </a:p>
          <a:p>
            <a:pPr marL="45720" indent="0">
              <a:buNone/>
            </a:pPr>
            <a:r>
              <a:rPr lang="cs-CZ" sz="1200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239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843" y="830285"/>
            <a:ext cx="6264697" cy="5413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408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ižní Korea | Zeměpis 24">
            <a:extLst>
              <a:ext uri="{FF2B5EF4-FFF2-40B4-BE49-F238E27FC236}">
                <a16:creationId xmlns:a16="http://schemas.microsoft.com/office/drawing/2014/main" id="{66B77BF5-D5E7-4789-B10D-20D9AC0B5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-2830"/>
          <a:stretch/>
        </p:blipFill>
        <p:spPr bwMode="auto">
          <a:xfrm>
            <a:off x="8837907" y="231499"/>
            <a:ext cx="3318493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JIŽNÍ KOREA </a:t>
            </a:r>
            <a:r>
              <a:rPr lang="cs-CZ" sz="2800" dirty="0"/>
              <a:t>– ZÁKLADNÍ ÚDAJE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1431504" y="1659199"/>
            <a:ext cx="4341583" cy="455571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cs-CZ" dirty="0"/>
              <a:t>Hl. město : Soul</a:t>
            </a:r>
          </a:p>
          <a:p>
            <a:pPr rtl="0"/>
            <a:r>
              <a:rPr lang="cs-CZ" dirty="0"/>
              <a:t>Rozloha : 98 480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Počet obyvatel: přes 51 mil. (2019)</a:t>
            </a:r>
          </a:p>
          <a:p>
            <a:pPr rtl="0"/>
            <a:r>
              <a:rPr lang="cs-CZ" dirty="0"/>
              <a:t>Hustota zalidnění: 492 ob./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Úřední jazyk: korejština </a:t>
            </a:r>
          </a:p>
          <a:p>
            <a:pPr rtl="0"/>
            <a:r>
              <a:rPr lang="cs-CZ" dirty="0"/>
              <a:t>Prezidentská republika</a:t>
            </a:r>
          </a:p>
          <a:p>
            <a:r>
              <a:rPr lang="cs-CZ" dirty="0"/>
              <a:t>Prezident – </a:t>
            </a:r>
            <a:r>
              <a:rPr lang="cs-CZ" b="1" dirty="0"/>
              <a:t>Jun </a:t>
            </a:r>
            <a:r>
              <a:rPr lang="cs-CZ" b="1" dirty="0" smtClean="0"/>
              <a:t>Sok-jol /od </a:t>
            </a:r>
            <a:r>
              <a:rPr lang="cs-CZ" dirty="0"/>
              <a:t>10. </a:t>
            </a:r>
            <a:r>
              <a:rPr lang="cs-CZ" dirty="0" smtClean="0"/>
              <a:t>5. 2022 /</a:t>
            </a:r>
            <a:endParaRPr lang="cs-CZ" dirty="0"/>
          </a:p>
          <a:p>
            <a:pPr rtl="0"/>
            <a:r>
              <a:rPr lang="cs-CZ" dirty="0"/>
              <a:t>Měna: jihokorejský </a:t>
            </a:r>
            <a:r>
              <a:rPr lang="cs-CZ" dirty="0" err="1"/>
              <a:t>won</a:t>
            </a:r>
            <a:endParaRPr lang="cs-CZ" dirty="0"/>
          </a:p>
          <a:p>
            <a:pPr rtl="0"/>
            <a:r>
              <a:rPr lang="cs-CZ" dirty="0"/>
              <a:t>Patří do G20 – skupina nejbohatších   států světa</a:t>
            </a:r>
          </a:p>
          <a:p>
            <a:pPr rtl="0"/>
            <a:r>
              <a:rPr lang="cs-CZ" dirty="0"/>
              <a:t>Jediným sousedem je Severní Korea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2058" name="Picture 10" descr="Kurz Jižní Korea k rublu. Oficiální citace severokorejských stromů!  Zavedení korejských Voons">
            <a:extLst>
              <a:ext uri="{FF2B5EF4-FFF2-40B4-BE49-F238E27FC236}">
                <a16:creationId xmlns:a16="http://schemas.microsoft.com/office/drawing/2014/main" id="{7B8DAD2B-5E03-46C9-BD79-1DC63631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2893127"/>
            <a:ext cx="2900828" cy="136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Jižní Koreji musí pomoci cizinci. Jinak zkolabuje - Aktuálně.cz">
            <a:extLst>
              <a:ext uri="{FF2B5EF4-FFF2-40B4-BE49-F238E27FC236}">
                <a16:creationId xmlns:a16="http://schemas.microsoft.com/office/drawing/2014/main" id="{815C014F-3A2F-4D37-9E9E-A33F4FC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56" y="4504797"/>
            <a:ext cx="378679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chody k Buddhovi a největší obchodní centrum na světě: Poznejte  nejzajímavější místa Jižní Koreje - Novinky.cz">
            <a:extLst>
              <a:ext uri="{FF2B5EF4-FFF2-40B4-BE49-F238E27FC236}">
                <a16:creationId xmlns:a16="http://schemas.microsoft.com/office/drawing/2014/main" id="{5F273AF6-3493-468D-B341-D0675E5C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37" y="2265779"/>
            <a:ext cx="2699615" cy="17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load.wikimedia.org/wikipedia/commons/4/4b/Yoon_S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57" y="4261389"/>
            <a:ext cx="1677425" cy="21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J. KOREA </a:t>
            </a:r>
            <a:r>
              <a:rPr lang="cs-CZ" sz="2400" dirty="0"/>
              <a:t>– GEOGRAFIE, PRŮMYSL, HOSPODÁŘSTVÍ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6489053" cy="4768551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Povrch – převážně hornatý (Diamantové hory)</a:t>
            </a:r>
          </a:p>
          <a:p>
            <a:pPr rtl="0"/>
            <a:r>
              <a:rPr lang="cs-CZ" dirty="0"/>
              <a:t>Většina půdy je neobdělávaná</a:t>
            </a:r>
          </a:p>
          <a:p>
            <a:pPr rtl="0"/>
            <a:r>
              <a:rPr lang="cs-CZ" dirty="0"/>
              <a:t>Nejvyšší vrchol: </a:t>
            </a:r>
            <a:r>
              <a:rPr lang="cs-CZ" dirty="0" err="1"/>
              <a:t>Halla-san</a:t>
            </a:r>
            <a:r>
              <a:rPr lang="cs-CZ" dirty="0"/>
              <a:t> (vyhaslá sopka) – 1950 </a:t>
            </a:r>
            <a:r>
              <a:rPr lang="cs-CZ" dirty="0" err="1"/>
              <a:t>m.n.m</a:t>
            </a:r>
            <a:r>
              <a:rPr lang="cs-CZ" dirty="0"/>
              <a:t>.</a:t>
            </a:r>
          </a:p>
          <a:p>
            <a:pPr rtl="0"/>
            <a:r>
              <a:rPr lang="cs-CZ" dirty="0"/>
              <a:t>Mírné podnebí  - v létě: krátké období dešťů</a:t>
            </a:r>
          </a:p>
          <a:p>
            <a:pPr marL="0" indent="0" rtl="0">
              <a:buNone/>
            </a:pPr>
            <a:r>
              <a:rPr lang="cs-CZ" dirty="0"/>
              <a:t>                             - v zimě: mohou být velmi tuhé zimy</a:t>
            </a:r>
          </a:p>
          <a:p>
            <a:r>
              <a:rPr lang="cs-CZ" dirty="0"/>
              <a:t>Řeky: </a:t>
            </a:r>
            <a:r>
              <a:rPr lang="cs-CZ" dirty="0" err="1"/>
              <a:t>Hangang</a:t>
            </a:r>
            <a:r>
              <a:rPr lang="cs-CZ" dirty="0"/>
              <a:t>, </a:t>
            </a:r>
            <a:r>
              <a:rPr lang="cs-CZ" dirty="0" err="1"/>
              <a:t>Kumgang</a:t>
            </a:r>
            <a:endParaRPr lang="cs-CZ" dirty="0"/>
          </a:p>
          <a:p>
            <a:r>
              <a:rPr lang="cs-CZ" dirty="0"/>
              <a:t>Nerostné suroviny: wolfram, železná ruda, tuha, zlato…</a:t>
            </a:r>
          </a:p>
          <a:p>
            <a:r>
              <a:rPr lang="cs-CZ" dirty="0"/>
              <a:t>Průmysl  - strojírenský (automobil.) – Hyundai, KIA</a:t>
            </a:r>
          </a:p>
          <a:p>
            <a:pPr marL="0" indent="0">
              <a:buNone/>
            </a:pPr>
            <a:r>
              <a:rPr lang="cs-CZ" dirty="0"/>
              <a:t>                   - textilní, potravinářský, chemický</a:t>
            </a:r>
          </a:p>
          <a:p>
            <a:pPr marL="0" indent="0">
              <a:buNone/>
            </a:pPr>
            <a:r>
              <a:rPr lang="cs-CZ" dirty="0"/>
              <a:t>                   - elektrotechnický – Samsung, LG</a:t>
            </a:r>
          </a:p>
        </p:txBody>
      </p:sp>
      <p:pic>
        <p:nvPicPr>
          <p:cNvPr id="1026" name="Picture 2" descr="Jejudo | Jeju island south korea, South korea travel, Beautiful places on  earth">
            <a:extLst>
              <a:ext uri="{FF2B5EF4-FFF2-40B4-BE49-F238E27FC236}">
                <a16:creationId xmlns:a16="http://schemas.microsoft.com/office/drawing/2014/main" id="{4FA60A89-0293-4660-AB55-E2CFBD4A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1680572"/>
            <a:ext cx="3375079" cy="24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adní znak &amp;quot;KIA&amp;quot; ORIGINÁL (78.19.220O) KIA | Zboží.cz">
            <a:extLst>
              <a:ext uri="{FF2B5EF4-FFF2-40B4-BE49-F238E27FC236}">
                <a16:creationId xmlns:a16="http://schemas.microsoft.com/office/drawing/2014/main" id="{75E76691-7226-4A9F-B9DE-0ED37032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5517232"/>
            <a:ext cx="1631281" cy="7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 KLDR jsou stovky popravišť, veřejné popravy sledují i děti, tvrdí  jihokorejská organizace | Globe24.cz">
            <a:extLst>
              <a:ext uri="{FF2B5EF4-FFF2-40B4-BE49-F238E27FC236}">
                <a16:creationId xmlns:a16="http://schemas.microsoft.com/office/drawing/2014/main" id="{11E63C7C-86DA-423A-9A05-CBB4CD80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4476131"/>
            <a:ext cx="2495179" cy="14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▷ Jižní Korea: zajímavosti a kuriozity, které nejspíš neznáte!">
            <a:extLst>
              <a:ext uri="{FF2B5EF4-FFF2-40B4-BE49-F238E27FC236}">
                <a16:creationId xmlns:a16="http://schemas.microsoft.com/office/drawing/2014/main" id="{DAF79B06-7A98-4002-9DD3-FBD51DB66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r="24485"/>
          <a:stretch/>
        </p:blipFill>
        <p:spPr bwMode="auto">
          <a:xfrm>
            <a:off x="10342884" y="4467211"/>
            <a:ext cx="1415305" cy="180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25860" y="6365499"/>
            <a:ext cx="921702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hlinkClick r:id="rId7"/>
              </a:rPr>
              <a:t>https://</a:t>
            </a:r>
            <a:r>
              <a:rPr lang="cs-CZ" dirty="0" smtClean="0">
                <a:hlinkClick r:id="rId7"/>
              </a:rPr>
              <a:t>edu.ceskatelevize.cz/video/5663-jizni-korea-muzeum-korejske-valky</a:t>
            </a:r>
            <a:r>
              <a:rPr lang="cs-CZ" dirty="0" smtClean="0"/>
              <a:t>  6. min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677C0-A228-49A6-BFB1-3D9D7EAF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J. KOREA </a:t>
            </a:r>
            <a:r>
              <a:rPr lang="cs-CZ" sz="2400" dirty="0"/>
              <a:t>– MAPY JÍŽNÍ KOREJE</a:t>
            </a:r>
            <a:endParaRPr lang="cs-CZ" dirty="0"/>
          </a:p>
        </p:txBody>
      </p:sp>
      <p:pic>
        <p:nvPicPr>
          <p:cNvPr id="2058" name="Picture 10" descr="Jižní Korea - průvodce turisty na dovolenou">
            <a:extLst>
              <a:ext uri="{FF2B5EF4-FFF2-40B4-BE49-F238E27FC236}">
                <a16:creationId xmlns:a16="http://schemas.microsoft.com/office/drawing/2014/main" id="{E9B45C59-21A5-419B-B0C3-D09E8C95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5444704"/>
            <a:ext cx="3609339" cy="38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0F900BE-AEA2-458F-8EC6-811A56F66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086" y="1268760"/>
            <a:ext cx="4037264" cy="38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katkacestuje.cz/wp-content/uploads/2015/04/south-korea-map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3" y="1916832"/>
            <a:ext cx="7206425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01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ZAJÍMAVOSTI: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4412" y="1844824"/>
            <a:ext cx="5192909" cy="4351337"/>
          </a:xfrm>
        </p:spPr>
        <p:txBody>
          <a:bodyPr rtlCol="0"/>
          <a:lstStyle/>
          <a:p>
            <a:pPr rtl="0"/>
            <a:r>
              <a:rPr lang="cs-CZ" dirty="0"/>
              <a:t>Muži milují make-up – používá ho více než 20 % </a:t>
            </a:r>
            <a:r>
              <a:rPr lang="cs-CZ" dirty="0" err="1"/>
              <a:t>korejců</a:t>
            </a:r>
            <a:r>
              <a:rPr lang="cs-CZ" dirty="0"/>
              <a:t>, kteří si velice potrpí na svůj vzhled</a:t>
            </a:r>
          </a:p>
          <a:p>
            <a:pPr rtl="0"/>
            <a:r>
              <a:rPr lang="cs-CZ" dirty="0"/>
              <a:t>Rybaření – v Koreji má rybaření specifické kouzlo především na rybnících</a:t>
            </a:r>
          </a:p>
          <a:p>
            <a:pPr rtl="0"/>
            <a:r>
              <a:rPr lang="cs-CZ" dirty="0"/>
              <a:t>Muži jsou doma a ženy pracují – tento způsob života se týká především žen na ostrově </a:t>
            </a:r>
            <a:r>
              <a:rPr lang="cs-CZ" dirty="0" err="1"/>
              <a:t>Jeju</a:t>
            </a:r>
            <a:endParaRPr lang="cs-CZ" dirty="0"/>
          </a:p>
          <a:p>
            <a:pPr rtl="0"/>
            <a:r>
              <a:rPr lang="cs-CZ" dirty="0"/>
              <a:t>Korejské páry často nosí stejné oblečení, takže je celkem složité rozeznat, zda se jedná o dvojčata, nebo o pár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8EFABD-503C-4290-9117-5BEF7AAB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88" y="1717113"/>
            <a:ext cx="2793504" cy="1571346"/>
          </a:xfrm>
          <a:prstGeom prst="rect">
            <a:avLst/>
          </a:prstGeom>
        </p:spPr>
      </p:pic>
      <p:pic>
        <p:nvPicPr>
          <p:cNvPr id="3078" name="Picture 6" descr="Korean Couple Matching Clothes College School Lovers Pair Women Men Long  Patchwork Hoodie Dress Sweatshirt Outfit Wear Set|Matching Family Outfits|  - AliExpress">
            <a:extLst>
              <a:ext uri="{FF2B5EF4-FFF2-40B4-BE49-F238E27FC236}">
                <a16:creationId xmlns:a16="http://schemas.microsoft.com/office/drawing/2014/main" id="{FCE72AB5-1444-4540-9654-FACDA7A7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3501008"/>
            <a:ext cx="3127685" cy="31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Female Free Divers of Jeju">
            <a:extLst>
              <a:ext uri="{FF2B5EF4-FFF2-40B4-BE49-F238E27FC236}">
                <a16:creationId xmlns:a16="http://schemas.microsoft.com/office/drawing/2014/main" id="{56BFE331-D0C8-40FB-8EFC-03849664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05" y="5157192"/>
            <a:ext cx="2320919" cy="15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Sea Women of South Korea | 女性 イラスト, 时装, ファッション">
            <a:extLst>
              <a:ext uri="{FF2B5EF4-FFF2-40B4-BE49-F238E27FC236}">
                <a16:creationId xmlns:a16="http://schemas.microsoft.com/office/drawing/2014/main" id="{12407CFC-2D3F-4503-9B4C-347016C17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3913705"/>
            <a:ext cx="1810352" cy="270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eet South Korea&amp;#39;s 60-Plus Female Divers Who Harvest The Ocean By Hand |  British Vogue">
            <a:extLst>
              <a:ext uri="{FF2B5EF4-FFF2-40B4-BE49-F238E27FC236}">
                <a16:creationId xmlns:a16="http://schemas.microsoft.com/office/drawing/2014/main" id="{AA44DF74-ADDA-4A89-A52D-5279452B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72" y="5419365"/>
            <a:ext cx="1810353" cy="12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FCEFF6-0DEB-4524-87AF-7FF8954559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125" y="2010646"/>
            <a:ext cx="2358284" cy="15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9756" y="273148"/>
            <a:ext cx="9690116" cy="1325562"/>
          </a:xfrm>
        </p:spPr>
        <p:txBody>
          <a:bodyPr rtlCol="0"/>
          <a:lstStyle/>
          <a:p>
            <a:r>
              <a:rPr lang="cs-CZ" dirty="0" smtClean="0"/>
              <a:t>HONGKONG </a:t>
            </a:r>
            <a:r>
              <a:rPr lang="cs-CZ" sz="1800" dirty="0" smtClean="0"/>
              <a:t>/doslova </a:t>
            </a:r>
            <a:r>
              <a:rPr lang="cs-CZ" sz="1800" dirty="0"/>
              <a:t>Voňavý </a:t>
            </a:r>
            <a:r>
              <a:rPr lang="cs-CZ" sz="1800" dirty="0" smtClean="0"/>
              <a:t>přístav/</a:t>
            </a:r>
            <a:r>
              <a:rPr lang="cs-CZ" sz="1600" dirty="0" smtClean="0"/>
              <a:t>– </a:t>
            </a:r>
            <a:r>
              <a:rPr lang="cs-CZ" sz="2400" dirty="0"/>
              <a:t>ZÁKLADNÍ ÚDAJE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7065117" cy="4351337"/>
          </a:xfrm>
        </p:spPr>
        <p:txBody>
          <a:bodyPr rtlCol="0"/>
          <a:lstStyle/>
          <a:p>
            <a:pPr rtl="0"/>
            <a:r>
              <a:rPr lang="cs-CZ" dirty="0"/>
              <a:t>Hl. město – </a:t>
            </a:r>
            <a:r>
              <a:rPr lang="cs-CZ" dirty="0" smtClean="0"/>
              <a:t>Victoria </a:t>
            </a:r>
            <a:endParaRPr lang="cs-CZ" dirty="0"/>
          </a:p>
          <a:p>
            <a:pPr rtl="0"/>
            <a:r>
              <a:rPr lang="cs-CZ" dirty="0"/>
              <a:t>Rozloha: 1 103 km</a:t>
            </a:r>
            <a:r>
              <a:rPr lang="cs-CZ" baseline="30000" dirty="0"/>
              <a:t>2 </a:t>
            </a:r>
            <a:endParaRPr lang="cs-CZ" baseline="-25000" dirty="0"/>
          </a:p>
          <a:p>
            <a:pPr rtl="0"/>
            <a:r>
              <a:rPr lang="cs-CZ" dirty="0"/>
              <a:t>Počet obyvatel: 7,5 mil. </a:t>
            </a:r>
          </a:p>
          <a:p>
            <a:pPr rtl="0"/>
            <a:r>
              <a:rPr lang="cs-CZ" dirty="0"/>
              <a:t>Hustota zalidnění: 6 295 obyv./ km</a:t>
            </a:r>
            <a:r>
              <a:rPr lang="cs-CZ" baseline="30000" dirty="0"/>
              <a:t>2</a:t>
            </a:r>
          </a:p>
          <a:p>
            <a:pPr rtl="0"/>
            <a:r>
              <a:rPr lang="cs-CZ" dirty="0"/>
              <a:t>Jazyk: kantonština, čínština, angličtina</a:t>
            </a:r>
          </a:p>
          <a:p>
            <a:pPr rtl="0"/>
            <a:r>
              <a:rPr lang="cs-CZ" dirty="0"/>
              <a:t>Náboženství: buddhismus, taoismus, konfucianismus, křesťanství, islám, hinduismus</a:t>
            </a:r>
          </a:p>
          <a:p>
            <a:pPr rtl="0"/>
            <a:r>
              <a:rPr lang="cs-CZ" dirty="0"/>
              <a:t>Nadřazený celek: Čínská lidová republika</a:t>
            </a:r>
          </a:p>
          <a:p>
            <a:pPr rtl="0"/>
            <a:r>
              <a:rPr lang="cs-CZ" dirty="0"/>
              <a:t>Měna: hongkongský dolar</a:t>
            </a:r>
          </a:p>
          <a:p>
            <a:pPr rtl="0"/>
            <a:r>
              <a:rPr lang="cs-CZ" dirty="0"/>
              <a:t>Patří mezi nejhustěji osídlené oblasti světa</a:t>
            </a:r>
          </a:p>
        </p:txBody>
      </p:sp>
      <p:pic>
        <p:nvPicPr>
          <p:cNvPr id="5122" name="Picture 2" descr="Hongkongská vlajka | Statnivlajky.cz">
            <a:extLst>
              <a:ext uri="{FF2B5EF4-FFF2-40B4-BE49-F238E27FC236}">
                <a16:creationId xmlns:a16="http://schemas.microsoft.com/office/drawing/2014/main" id="{6C58C0A9-4316-4A9A-9E5D-AC7A82049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6" y="332656"/>
            <a:ext cx="2406209" cy="16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C67CAB7-7C63-4E0B-AB4F-B18BEE6A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01" y="1781716"/>
            <a:ext cx="2873897" cy="138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ew Buddha Statues Thailand Budda Arts Sculptures Green Resin Hand Made  Buddhism Hindu Feng Shui Figurine Meditation Home Decor|Statues &amp;amp;  Sculptures| - AliExpress">
            <a:extLst>
              <a:ext uri="{FF2B5EF4-FFF2-40B4-BE49-F238E27FC236}">
                <a16:creationId xmlns:a16="http://schemas.microsoft.com/office/drawing/2014/main" id="{D1358266-AFC7-416A-90A5-F8AA06A1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866" y="4484110"/>
            <a:ext cx="191683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ongkong čína vlajka - Aktuálně.cz">
            <a:extLst>
              <a:ext uri="{FF2B5EF4-FFF2-40B4-BE49-F238E27FC236}">
                <a16:creationId xmlns:a16="http://schemas.microsoft.com/office/drawing/2014/main" id="{3D3BA626-58A5-4686-931C-09E2634F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1" y="2701181"/>
            <a:ext cx="2333386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ongkong lidé">
            <a:extLst>
              <a:ext uri="{FF2B5EF4-FFF2-40B4-BE49-F238E27FC236}">
                <a16:creationId xmlns:a16="http://schemas.microsoft.com/office/drawing/2014/main" id="{A31C6EBC-EDC4-403D-BBFA-32550ECD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888" y="4597137"/>
            <a:ext cx="2839106" cy="189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261543" y="365760"/>
            <a:ext cx="10249382" cy="1325562"/>
          </a:xfrm>
        </p:spPr>
        <p:txBody>
          <a:bodyPr rtlCol="0"/>
          <a:lstStyle/>
          <a:p>
            <a:pPr rtl="0"/>
            <a:r>
              <a:rPr lang="cs-CZ" dirty="0"/>
              <a:t>HONGKONG </a:t>
            </a:r>
            <a:r>
              <a:rPr lang="cs-CZ" sz="2400" dirty="0"/>
              <a:t>– GEOGRAFIE, PRŮMYSL, </a:t>
            </a:r>
            <a:r>
              <a:rPr lang="cs-CZ" sz="2400" dirty="0" smtClean="0"/>
              <a:t>HOSPODÁŘSTVÍ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61543" y="1828801"/>
            <a:ext cx="5552949" cy="4840559"/>
          </a:xfrm>
        </p:spPr>
        <p:txBody>
          <a:bodyPr rtlCol="0"/>
          <a:lstStyle/>
          <a:p>
            <a:pPr rtl="0"/>
            <a:r>
              <a:rPr lang="cs-CZ" dirty="0"/>
              <a:t>Leží na pobřeží Jihočínského moře</a:t>
            </a:r>
          </a:p>
          <a:p>
            <a:pPr rtl="0"/>
            <a:r>
              <a:rPr lang="cs-CZ" dirty="0"/>
              <a:t>Oficiální název: Zvláštní administrativní oblast Čínské lidové republiky Hongkong</a:t>
            </a:r>
          </a:p>
          <a:p>
            <a:pPr rtl="0"/>
            <a:r>
              <a:rPr lang="cs-CZ" dirty="0"/>
              <a:t>Subtropické podnebí, oceánské klima</a:t>
            </a:r>
          </a:p>
          <a:p>
            <a:pPr rtl="0"/>
            <a:r>
              <a:rPr lang="cs-CZ" dirty="0"/>
              <a:t>Povrch – kopcovitý až hornatý s příkrými svahy</a:t>
            </a:r>
          </a:p>
          <a:p>
            <a:pPr rtl="0"/>
            <a:r>
              <a:rPr lang="cs-CZ" dirty="0"/>
              <a:t>Nejvyšší bod: </a:t>
            </a:r>
            <a:r>
              <a:rPr lang="cs-CZ" dirty="0" err="1"/>
              <a:t>Tai</a:t>
            </a:r>
            <a:r>
              <a:rPr lang="cs-CZ" dirty="0"/>
              <a:t> </a:t>
            </a:r>
            <a:r>
              <a:rPr lang="cs-CZ" dirty="0" err="1"/>
              <a:t>Mo</a:t>
            </a:r>
            <a:r>
              <a:rPr lang="cs-CZ" dirty="0"/>
              <a:t> </a:t>
            </a:r>
            <a:r>
              <a:rPr lang="cs-CZ" dirty="0" err="1"/>
              <a:t>Shan</a:t>
            </a:r>
            <a:r>
              <a:rPr lang="cs-CZ" dirty="0"/>
              <a:t> – 958 m. n. m.</a:t>
            </a:r>
          </a:p>
          <a:p>
            <a:pPr rtl="0"/>
            <a:r>
              <a:rPr lang="cs-CZ" dirty="0"/>
              <a:t>Je to významné obchodní a ekonomické centrum</a:t>
            </a:r>
          </a:p>
          <a:p>
            <a:pPr rtl="0"/>
            <a:r>
              <a:rPr lang="cs-CZ" dirty="0"/>
              <a:t>Jedno z nejdůležitějších světových středisek bankovnictví a obchodu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4098" name="Picture 2" descr="Tai Mo Shan - Wikiwand">
            <a:extLst>
              <a:ext uri="{FF2B5EF4-FFF2-40B4-BE49-F238E27FC236}">
                <a16:creationId xmlns:a16="http://schemas.microsoft.com/office/drawing/2014/main" id="{56139375-3813-4331-BF9E-067A6609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20" y="1691322"/>
            <a:ext cx="19448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ngkong, přístav v deltě Perlové řeky | Parkování R7">
            <a:extLst>
              <a:ext uri="{FF2B5EF4-FFF2-40B4-BE49-F238E27FC236}">
                <a16:creationId xmlns:a16="http://schemas.microsoft.com/office/drawing/2014/main" id="{133E6B91-491B-4694-9CCF-84490463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56745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A62447E-1B73-4B40-84AF-BE7F07DBD8A7}"/>
              </a:ext>
            </a:extLst>
          </p:cNvPr>
          <p:cNvSpPr txBox="1"/>
          <p:nvPr/>
        </p:nvSpPr>
        <p:spPr>
          <a:xfrm>
            <a:off x="7246540" y="4727697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Přístav v deltě Perlové řeky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4EA434-3A1E-400C-9F63-A33CB11731C5}"/>
              </a:ext>
            </a:extLst>
          </p:cNvPr>
          <p:cNvSpPr txBox="1"/>
          <p:nvPr/>
        </p:nvSpPr>
        <p:spPr>
          <a:xfrm>
            <a:off x="10558908" y="424908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Nejvyšší bod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6FBFE2E-DCC8-4CEC-9327-BD7472E66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54" y="5035474"/>
            <a:ext cx="3793605" cy="16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2E9D16D-D086-4C43-9B7E-29F37D547311}"/>
              </a:ext>
            </a:extLst>
          </p:cNvPr>
          <p:cNvSpPr txBox="1"/>
          <p:nvPr/>
        </p:nvSpPr>
        <p:spPr>
          <a:xfrm>
            <a:off x="10214780" y="5535481"/>
            <a:ext cx="1424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Pohled na Hongkong z pahorku </a:t>
            </a:r>
            <a:r>
              <a:rPr lang="cs-CZ" sz="1400" dirty="0" smtClean="0"/>
              <a:t>Victoria </a:t>
            </a:r>
            <a:r>
              <a:rPr lang="cs-CZ" sz="1400" dirty="0" err="1" smtClean="0"/>
              <a:t>Peak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9512</TotalTime>
  <Words>1292</Words>
  <Application>Microsoft Office PowerPoint</Application>
  <PresentationFormat>Vlastní</PresentationFormat>
  <Paragraphs>185</Paragraphs>
  <Slides>20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Century Schoolbook</vt:lpstr>
      <vt:lpstr>Wingdings 2</vt:lpstr>
      <vt:lpstr>Pohled</vt:lpstr>
      <vt:lpstr>„Asijští tygři“ 2023 též „Asijští draci“</vt:lpstr>
      <vt:lpstr>ASIJŠTÍ TYGŘI</vt:lpstr>
      <vt:lpstr>Prezentace aplikace PowerPoint</vt:lpstr>
      <vt:lpstr>JIŽNÍ KOREA – ZÁKLADNÍ ÚDAJE</vt:lpstr>
      <vt:lpstr>J. KOREA – GEOGRAFIE, PRŮMYSL, HOSPODÁŘSTVÍ</vt:lpstr>
      <vt:lpstr>J. KOREA – MAPY JÍŽNÍ KOREJE</vt:lpstr>
      <vt:lpstr>ZAJÍMAVOSTI:</vt:lpstr>
      <vt:lpstr>HONGKONG /doslova Voňavý přístav/– ZÁKLADNÍ ÚDAJE</vt:lpstr>
      <vt:lpstr>HONGKONG – GEOGRAFIE, PRŮMYSL, HOSPODÁŘSTVÍ </vt:lpstr>
      <vt:lpstr>HONG KONG – MAPY HONGKONGU</vt:lpstr>
      <vt:lpstr>ZAJÍMAVOSTI:</vt:lpstr>
      <vt:lpstr>SINGAPUR – ZÁKLADNÍ ÚDAJE</vt:lpstr>
      <vt:lpstr>SINGAPUR – GEOGRAFIE, PRŮMYSL, HOSPODÁŘSTVÍ </vt:lpstr>
      <vt:lpstr>SINGAPUR – MAPY SINGAPURU</vt:lpstr>
      <vt:lpstr>ZAJÍMAVOSTI:</vt:lpstr>
      <vt:lpstr>TCHAJ – WAN – ZÁKLADNÍ ÚDAJE</vt:lpstr>
      <vt:lpstr>GEOGRAFIE, PRŮMYSL, HOSPODÁŘSTVÍ</vt:lpstr>
      <vt:lpstr>TCHAJ – WAN – MAPY TCHAJ - WANU</vt:lpstr>
      <vt:lpstr>ZAJÍMAVOSTI: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ASIjští tygři</dc:title>
  <dc:creator>Pavel Suchánek</dc:creator>
  <cp:lastModifiedBy>Jaroslav Cap</cp:lastModifiedBy>
  <cp:revision>52</cp:revision>
  <dcterms:created xsi:type="dcterms:W3CDTF">2021-11-03T14:40:48Z</dcterms:created>
  <dcterms:modified xsi:type="dcterms:W3CDTF">2023-11-14T09:42:31Z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