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1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3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4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5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6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7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18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6" r:id="rId3"/>
    <p:sldMasterId id="2147483700" r:id="rId4"/>
    <p:sldMasterId id="2147483714" r:id="rId5"/>
    <p:sldMasterId id="2147483728" r:id="rId6"/>
    <p:sldMasterId id="2147483742" r:id="rId7"/>
    <p:sldMasterId id="2147483756" r:id="rId8"/>
    <p:sldMasterId id="2147483770" r:id="rId9"/>
    <p:sldMasterId id="2147483784" r:id="rId10"/>
    <p:sldMasterId id="2147483854" r:id="rId11"/>
    <p:sldMasterId id="2147483868" r:id="rId12"/>
    <p:sldMasterId id="2147483882" r:id="rId13"/>
    <p:sldMasterId id="2147483896" r:id="rId14"/>
    <p:sldMasterId id="2147483910" r:id="rId15"/>
    <p:sldMasterId id="2147483924" r:id="rId16"/>
    <p:sldMasterId id="2147483938" r:id="rId17"/>
    <p:sldMasterId id="2147483952" r:id="rId18"/>
    <p:sldMasterId id="2147483966" r:id="rId19"/>
  </p:sldMasterIdLst>
  <p:notesMasterIdLst>
    <p:notesMasterId r:id="rId54"/>
  </p:notesMasterIdLst>
  <p:sldIdLst>
    <p:sldId id="290" r:id="rId20"/>
    <p:sldId id="260" r:id="rId21"/>
    <p:sldId id="261" r:id="rId22"/>
    <p:sldId id="299" r:id="rId23"/>
    <p:sldId id="284" r:id="rId24"/>
    <p:sldId id="287" r:id="rId25"/>
    <p:sldId id="275" r:id="rId26"/>
    <p:sldId id="292" r:id="rId27"/>
    <p:sldId id="276" r:id="rId28"/>
    <p:sldId id="293" r:id="rId29"/>
    <p:sldId id="277" r:id="rId30"/>
    <p:sldId id="298" r:id="rId31"/>
    <p:sldId id="278" r:id="rId32"/>
    <p:sldId id="296" r:id="rId33"/>
    <p:sldId id="297" r:id="rId34"/>
    <p:sldId id="262" r:id="rId35"/>
    <p:sldId id="263" r:id="rId36"/>
    <p:sldId id="285" r:id="rId37"/>
    <p:sldId id="264" r:id="rId38"/>
    <p:sldId id="283" r:id="rId39"/>
    <p:sldId id="282" r:id="rId40"/>
    <p:sldId id="288" r:id="rId41"/>
    <p:sldId id="265" r:id="rId42"/>
    <p:sldId id="266" r:id="rId43"/>
    <p:sldId id="286" r:id="rId44"/>
    <p:sldId id="267" r:id="rId45"/>
    <p:sldId id="272" r:id="rId46"/>
    <p:sldId id="273" r:id="rId47"/>
    <p:sldId id="301" r:id="rId48"/>
    <p:sldId id="280" r:id="rId49"/>
    <p:sldId id="256" r:id="rId50"/>
    <p:sldId id="271" r:id="rId51"/>
    <p:sldId id="300" r:id="rId52"/>
    <p:sldId id="291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72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20ADA-D1BE-456C-9AFC-EEC5B0CE7592}" type="datetimeFigureOut">
              <a:rPr lang="cs-CZ" smtClean="0"/>
              <a:t>01.05.2026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AFB15-C655-4E6E-9FEF-39925D8426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84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338A-C837-40C1-BAF6-5CF0D421AB64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58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4325-F0FE-4B53-A99F-3A89C087F056}" type="datetimeFigureOut">
              <a:rPr lang="cs-CZ" smtClean="0"/>
              <a:t>01.05.2026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34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4325-F0FE-4B53-A99F-3A89C087F056}" type="datetimeFigureOut">
              <a:rPr lang="cs-CZ" smtClean="0"/>
              <a:t>01.05.2026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902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421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1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084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991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821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130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081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311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559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4325-F0FE-4B53-A99F-3A89C087F056}" type="datetimeFigureOut">
              <a:rPr lang="cs-CZ" smtClean="0"/>
              <a:t>01.05.2026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8448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393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165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204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789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241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721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650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51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960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2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DF92B-7B86-4833-9458-A68CA67117C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01.05.2026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prstClr val="black">
                    <a:tint val="75000"/>
                  </a:prstClr>
                </a:solidFill>
              </a:rPr>
              <a:t>© 2012 - 2013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1B82D-1DD2-435D-880D-7BF23C14A1C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0345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485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987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04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141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639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826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196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167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601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85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BA2E8-B963-487D-B14E-CC11BD8EB36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01.05.2026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D1275-CD33-4721-8ACE-347B5EDDA59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525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518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719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5280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919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43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491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769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458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730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88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64BF8-9BE8-4F1B-A64D-9050E95D5D0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01.05.2026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55F40-0574-4061-8FF1-5E03193B81E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9647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327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699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337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403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7331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918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6495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19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195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95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4B08D-76B3-446B-9EBB-A02B9A2FDEB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01.05.2026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D4960-529C-4F1F-8787-D0A44CB33E3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146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5779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6428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1771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5807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580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312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615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9161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3949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F361-BEA7-419F-9E49-FBBB96FE190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01.05.2026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547F0-FF1E-496F-85E2-0CEECA0C60F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8041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0074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3271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8099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311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493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528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3358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5125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584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85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DBE9-04B2-4904-8C5B-F29236198B7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01.05.2026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6661B-D891-4AFF-A313-9AF4C826602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7759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9793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2571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5917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8618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7826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3768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023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489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951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0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F1DCF-8EC1-404D-B43F-DBCA4B7793D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01.05.2026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FC4B-0FA3-4BA9-A884-D78C5C335E5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445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9549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035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489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9835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6533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3304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0977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1614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3854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97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09EE-C278-4C30-808D-5196F8104D7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01.05.2026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D8DB8-2A6C-4070-9EA3-09D20D1A043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6048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4448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5476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5076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0457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9253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9945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0572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4949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2767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2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4325-F0FE-4B53-A99F-3A89C087F056}" type="datetimeFigureOut">
              <a:rPr lang="cs-CZ" smtClean="0"/>
              <a:t>01.05.2026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806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E2CD5-4F79-43C3-B387-70831E5B66D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01.05.2026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00AC-5B22-40C9-BE64-F1E600C6532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0245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3337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2144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7732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2909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7113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294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6406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6598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4470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76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35F63-7DEC-457F-970A-DB3020B894A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01.05.2026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9F63-1EFF-4F8D-97AE-4317C6C63C5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6188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364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9718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3064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9595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9423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224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8076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7677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172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58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6F45B-7858-43E0-860C-8A8E4E9B7D9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01.05.2026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0E8FB-565F-41C7-BA17-9C6C6127220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89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6412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8037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468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3590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804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5660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4403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3791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8877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01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1017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823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1491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6515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9029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450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9992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1363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390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3381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07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1702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7478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5461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8816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69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3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16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22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3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4325-F0FE-4B53-A99F-3A89C087F056}" type="datetimeFigureOut">
              <a:rPr lang="cs-CZ" smtClean="0"/>
              <a:t>01.05.2026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2650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99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91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42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6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44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80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921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29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53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4325-F0FE-4B53-A99F-3A89C087F056}" type="datetimeFigureOut">
              <a:rPr lang="cs-CZ" smtClean="0"/>
              <a:t>01.05.2026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3287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25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62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76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73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65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99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267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43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436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3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4325-F0FE-4B53-A99F-3A89C087F056}" type="datetimeFigureOut">
              <a:rPr lang="cs-CZ" smtClean="0"/>
              <a:t>01.05.2026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2747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35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438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026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658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69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277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1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589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858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4325-F0FE-4B53-A99F-3A89C087F056}" type="datetimeFigureOut">
              <a:rPr lang="cs-CZ" smtClean="0"/>
              <a:t>01.05.2026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5391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254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012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090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050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481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999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206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550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272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2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4325-F0FE-4B53-A99F-3A89C087F056}" type="datetimeFigureOut">
              <a:rPr lang="cs-CZ" smtClean="0"/>
              <a:t>01.05.2026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7750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18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039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907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227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8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359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6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219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370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9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4325-F0FE-4B53-A99F-3A89C087F056}" type="datetimeFigureOut">
              <a:rPr lang="cs-CZ" smtClean="0"/>
              <a:t>01.05.2026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9529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932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63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37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96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208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49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431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605B6E-004D-435E-A197-7C7D69BB448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C8F90-14B3-4EC0-BA1A-244041E0596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939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2748-2032-4FB2-8B65-6151ACC60AD2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F6EF-639A-4491-93B8-96A1EA28E9F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828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B501-24BB-414F-A164-6A89250FC0C0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6399-BADE-4FF4-807E-90C90E5D9C3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4325-F0FE-4B53-A99F-3A89C087F056}" type="datetimeFigureOut">
              <a:rPr lang="cs-CZ" smtClean="0"/>
              <a:t>01.05.2026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635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D1E20-5B11-4676-946E-FB69DC71D837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C38C-7DB2-485F-A04F-1B93D3BD0EB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912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C12CE-E04F-414B-8B95-57A6279FB4A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835E4-852F-4A15-8F42-83069CCDB01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021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EEB4-32DA-41B8-8808-AADD40BD56D1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FB46E-A94C-4D8E-B80F-B0354EAADC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833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058CC-5A59-4EB6-9598-967C05D92BE5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1BC0-C6AD-4D98-8D6A-70B8FDE4CB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301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575E-B02E-4E72-A284-6A67B949F9D9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B84B-E651-42F7-9546-F21C91458AA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211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3C0F4-EFC3-4963-97BF-8ACF3645D30C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622-825A-4E64-9845-541B87488D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858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B8B45-3B36-480F-AAB2-4B14A60BE904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7-0750-4672-B125-5562F2F325A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053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5C6E0-737C-409A-808B-249120C4025A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9F74-1A58-47C9-AE2B-70A2834CCFF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50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FA1B1-A8B2-4FFD-BC47-CC96CA96142B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D6C4-1DF0-4B0D-A760-771449DA07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556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B007E-F384-4886-B313-B6D49490C113}" type="datetimeFigureOut">
              <a:rPr lang="cs-CZ" altLang="cs-CZ">
                <a:solidFill>
                  <a:srgbClr val="000000"/>
                </a:solidFill>
              </a:rPr>
              <a:pPr/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646DB7-13AA-4CA9-A1E5-475C282142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C4325-F0FE-4B53-A99F-3A89C087F056}" type="datetimeFigureOut">
              <a:rPr lang="cs-CZ" smtClean="0"/>
              <a:t>01.05.2026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F76F7-DE94-43BA-AD43-E7DF282B5B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4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3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8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9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4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6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4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6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2C5D6C-AA39-4CE4-BCAC-0328A91DE58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01.05.2026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B21F59-72E1-4961-947D-0365CB10147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2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3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8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8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6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3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179AC-EE75-4632-B577-B6EBBFC7554B}" type="datetimeFigureOut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01.05.2026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3DFEA-4E60-4F8E-BBAC-3A8ECAB884D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0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tools.wmflabs.org/geohack/geohack.php?pagename=Talk:Litke_Deep&amp;params=83_N_20_E_" TargetMode="External"/><Relationship Id="rId1" Type="http://schemas.openxmlformats.org/officeDocument/2006/relationships/slideLayout" Target="../slideLayouts/slideLayout1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9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//upload.wikimedia.org/wikipedia/commons/2/22/Sea_salt-e_hg.svg" TargetMode="External"/><Relationship Id="rId1" Type="http://schemas.openxmlformats.org/officeDocument/2006/relationships/slideLayout" Target="../slideLayouts/slideLayout9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is.muni.cz/do/rect/el/estud/pedf/js13/fyz_geogr/web/pages/12-2-fyzikalni-vlastnosti.htm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Světový oceán - sekundy</a:t>
            </a:r>
          </a:p>
        </p:txBody>
      </p:sp>
      <p:pic>
        <p:nvPicPr>
          <p:cNvPr id="2050" name="Picture 2" descr="Plá&amp;zcaron; na západním pob&amp;rcaron;e&amp;zcaron;í Algarve Portugalsko - Atlant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71384" cy="542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idelný pětiúhelník 2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945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Atlantský oceán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66397"/>
            <a:ext cx="8229600" cy="4525963"/>
          </a:xfrm>
        </p:spPr>
        <p:txBody>
          <a:bodyPr/>
          <a:lstStyle/>
          <a:p>
            <a:r>
              <a:rPr lang="cs-CZ" sz="2400" dirty="0"/>
              <a:t>je druhý největší světový oceán. Jeho středem se táhne v délce asi </a:t>
            </a:r>
            <a:r>
              <a:rPr lang="cs-CZ" sz="2400" b="1" dirty="0"/>
              <a:t>11 300 km </a:t>
            </a:r>
            <a:r>
              <a:rPr lang="cs-CZ" sz="2400" dirty="0"/>
              <a:t>největší podmořský horský hřeben – </a:t>
            </a:r>
            <a:r>
              <a:rPr lang="cs-CZ" sz="2400" b="1" dirty="0" err="1"/>
              <a:t>Středoatlantský</a:t>
            </a:r>
            <a:r>
              <a:rPr lang="cs-CZ" sz="2400" b="1" dirty="0"/>
              <a:t> hřbet</a:t>
            </a:r>
            <a:r>
              <a:rPr lang="cs-CZ" sz="2400" dirty="0"/>
              <a:t>. Nejhlubší místo v Atlantiku </a:t>
            </a:r>
            <a:r>
              <a:rPr lang="cs-CZ" sz="2400" u="sng" dirty="0"/>
              <a:t>je </a:t>
            </a:r>
            <a:r>
              <a:rPr lang="cs-CZ" sz="2400" b="1" u="sng" dirty="0"/>
              <a:t>prohlubeň </a:t>
            </a:r>
            <a:r>
              <a:rPr lang="cs-CZ" sz="2400" b="1" u="sng" dirty="0" err="1"/>
              <a:t>Milwaukee</a:t>
            </a:r>
            <a:r>
              <a:rPr lang="cs-CZ" sz="2400" b="1" u="sng" dirty="0"/>
              <a:t> v Portorickém příkopu v hloubce 8 380 metrů </a:t>
            </a:r>
            <a:r>
              <a:rPr lang="cs-CZ" sz="2400" dirty="0"/>
              <a:t>pod hladinou oceánu. V nejužším místě měří mezi Afrikou a Jižní Amerikou 2 900 km, od severu k jihu pak 16 000 km. Na březích severního Atlantiku leží většina nejvyspělejších zemí světa, oceán je tak protkán sítí celosvětově nejpoužívanějších mořských tras mezi východní a západní polokoulí.</a:t>
            </a:r>
          </a:p>
        </p:txBody>
      </p:sp>
      <p:sp>
        <p:nvSpPr>
          <p:cNvPr id="4" name="Pravidelný pětiúhelník 3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87016" y="188640"/>
            <a:ext cx="8856984" cy="59626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09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Indický oceán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4211638" cy="4525963"/>
          </a:xfrm>
        </p:spPr>
        <p:txBody>
          <a:bodyPr>
            <a:normAutofit fontScale="77500" lnSpcReduction="20000"/>
          </a:bodyPr>
          <a:lstStyle/>
          <a:p>
            <a:r>
              <a:rPr lang="cs-CZ" altLang="cs-CZ" sz="2800" dirty="0">
                <a:solidFill>
                  <a:srgbClr val="072428"/>
                </a:solidFill>
              </a:rPr>
              <a:t>Třetí největší </a:t>
            </a:r>
          </a:p>
          <a:p>
            <a:r>
              <a:rPr lang="cs-CZ" altLang="cs-CZ" sz="2800" dirty="0">
                <a:solidFill>
                  <a:srgbClr val="072428"/>
                </a:solidFill>
              </a:rPr>
              <a:t>Bengálský záliv – největší na Zemi (2,172 milionu km²)</a:t>
            </a:r>
          </a:p>
          <a:p>
            <a:r>
              <a:rPr lang="cs-CZ" altLang="cs-CZ" sz="2800" dirty="0">
                <a:solidFill>
                  <a:srgbClr val="072428"/>
                </a:solidFill>
              </a:rPr>
              <a:t>Malacký průliv, Suezský průplav</a:t>
            </a:r>
          </a:p>
          <a:p>
            <a:r>
              <a:rPr lang="cs-CZ" sz="2800" dirty="0"/>
              <a:t>je nejteplejším světovým oceánem. Velká část jeho plochy se totiž nachází v tropickém nebo subtropickém podnebném pásu.</a:t>
            </a:r>
          </a:p>
          <a:p>
            <a:r>
              <a:rPr lang="cs-CZ" altLang="cs-CZ" sz="2800" u="sng" dirty="0">
                <a:solidFill>
                  <a:srgbClr val="072428"/>
                </a:solidFill>
              </a:rPr>
              <a:t> Jávský též </a:t>
            </a:r>
            <a:r>
              <a:rPr lang="cs-CZ" altLang="cs-CZ" sz="2800" u="sng" dirty="0" err="1">
                <a:solidFill>
                  <a:srgbClr val="072428"/>
                </a:solidFill>
              </a:rPr>
              <a:t>Sundský</a:t>
            </a:r>
            <a:r>
              <a:rPr lang="cs-CZ" altLang="cs-CZ" sz="2800" u="sng" dirty="0">
                <a:solidFill>
                  <a:srgbClr val="072428"/>
                </a:solidFill>
              </a:rPr>
              <a:t> příkop 7725 m.</a:t>
            </a:r>
            <a:r>
              <a:rPr lang="cs-CZ" altLang="cs-CZ" sz="2800" dirty="0">
                <a:solidFill>
                  <a:srgbClr val="072428"/>
                </a:solidFill>
              </a:rPr>
              <a:t> – nejhlubší místo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9459" name="Obrázek 3" descr="Indian_Ocean_bathymetry_sr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557338"/>
            <a:ext cx="45466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idelný pětiúhelník 5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0" y="274638"/>
            <a:ext cx="9036496" cy="6394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466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276600" y="768304"/>
            <a:ext cx="5867400" cy="328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Jižní oceán</a:t>
            </a:r>
            <a:b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(Jižní ledový oceán)</a:t>
            </a:r>
            <a:b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cs-CZ" sz="1600" dirty="0">
                <a:solidFill>
                  <a:schemeClr val="tx2"/>
                </a:solidFill>
              </a:rPr>
              <a:t>oceán obklopující Antarktidu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- je rozlohou 2. nejmenší, má </a:t>
            </a:r>
            <a:r>
              <a:rPr lang="cs-CZ" sz="1600" b="1" u="sng" dirty="0">
                <a:solidFill>
                  <a:schemeClr val="tx2"/>
                </a:solidFill>
              </a:rPr>
              <a:t>průměrnou hloubku – 4 500 m</a:t>
            </a:r>
            <a:br>
              <a:rPr lang="cs-CZ" sz="1600" b="1" u="sng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od ostatních se liší tím že jej kromě Antarktidy neohraničuje 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pevnina, ale Atlantský, Indický a Tichý oceán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- kolem celé Antarktidy přenáší vodu </a:t>
            </a:r>
            <a:r>
              <a:rPr lang="cs-CZ" sz="1600" b="1" dirty="0">
                <a:solidFill>
                  <a:schemeClr val="tx2"/>
                </a:solidFill>
              </a:rPr>
              <a:t>Antarktické cirkulární </a:t>
            </a:r>
            <a:br>
              <a:rPr lang="cs-CZ" sz="1600" b="1" dirty="0">
                <a:solidFill>
                  <a:schemeClr val="tx2"/>
                </a:solidFill>
              </a:rPr>
            </a:br>
            <a:r>
              <a:rPr lang="cs-CZ" sz="1600" b="1" dirty="0">
                <a:solidFill>
                  <a:schemeClr val="tx2"/>
                </a:solidFill>
              </a:rPr>
              <a:t>  proudy</a:t>
            </a:r>
            <a:br>
              <a:rPr lang="cs-CZ" sz="1600" b="1" dirty="0">
                <a:solidFill>
                  <a:schemeClr val="tx2"/>
                </a:solidFill>
              </a:rPr>
            </a:br>
            <a:r>
              <a:rPr lang="cs-CZ" sz="1600" b="1" dirty="0">
                <a:solidFill>
                  <a:schemeClr val="tx2"/>
                </a:solidFill>
              </a:rPr>
              <a:t>-</a:t>
            </a:r>
            <a:r>
              <a:rPr lang="cs-CZ" sz="1600" dirty="0">
                <a:solidFill>
                  <a:schemeClr val="tx2"/>
                </a:solidFill>
              </a:rPr>
              <a:t> zvláštností oceánu je vodní proces který se jinde nevyskytuje 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„</a:t>
            </a:r>
            <a:r>
              <a:rPr lang="cs-CZ" sz="1600" b="1" dirty="0">
                <a:solidFill>
                  <a:schemeClr val="tx2"/>
                </a:solidFill>
              </a:rPr>
              <a:t>Antarktická spodní voda</a:t>
            </a:r>
            <a:r>
              <a:rPr lang="cs-CZ" sz="1600" dirty="0">
                <a:solidFill>
                  <a:schemeClr val="tx2"/>
                </a:solidFill>
              </a:rPr>
              <a:t>“ – velmi chladná a vysoce slaná voda pod oceánským ledem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- pravděpodobně se zde vyskytují velká ložiska nerostného bohatství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9219" name="Picture 6" descr="Soubor:Southern Oce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33375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Soubor:Glacial iceberg in Argent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6700"/>
            <a:ext cx="3024187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 descr="Soubor:Southern right whale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11766" r="6520"/>
          <a:stretch>
            <a:fillRect/>
          </a:stretch>
        </p:blipFill>
        <p:spPr bwMode="auto">
          <a:xfrm>
            <a:off x="3995738" y="4217533"/>
            <a:ext cx="3528590" cy="241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5797550" y="5734050"/>
            <a:ext cx="2087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/>
              <a:t>Velryba jižní</a:t>
            </a:r>
          </a:p>
        </p:txBody>
      </p: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323850" y="4292600"/>
            <a:ext cx="2663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/>
              <a:t>Ledovce – zdroj pitné vody</a:t>
            </a:r>
          </a:p>
        </p:txBody>
      </p:sp>
      <p:sp>
        <p:nvSpPr>
          <p:cNvPr id="8" name="Pravidelný pětiúhelník 7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79512" y="274638"/>
            <a:ext cx="8856984" cy="6583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384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072428"/>
                </a:solidFill>
              </a:rPr>
              <a:t>Jižní ledový oceán</a:t>
            </a:r>
            <a:br>
              <a:rPr lang="cs-CZ" altLang="cs-CZ" sz="4000">
                <a:solidFill>
                  <a:srgbClr val="072428"/>
                </a:solidFill>
              </a:rPr>
            </a:br>
            <a:endParaRPr lang="cs-CZ" altLang="cs-CZ" sz="4000">
              <a:solidFill>
                <a:srgbClr val="07242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052512"/>
            <a:ext cx="8686800" cy="5805487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solidFill>
                  <a:srgbClr val="072428"/>
                </a:solidFill>
                <a:latin typeface="Calibri" pitchFamily="34" charset="0"/>
              </a:rPr>
              <a:t>Definován jako oceán obklopující Antarktidu (v roce 2000), nicméně mezi námořníky má tento pojem dlouhou tradici</a:t>
            </a:r>
          </a:p>
          <a:p>
            <a:r>
              <a:rPr lang="pl-PL" altLang="cs-CZ" sz="2800" u="sng" dirty="0">
                <a:solidFill>
                  <a:srgbClr val="072428"/>
                </a:solidFill>
                <a:latin typeface="Calibri" pitchFamily="34" charset="0"/>
              </a:rPr>
              <a:t>4. největší </a:t>
            </a:r>
            <a:r>
              <a:rPr lang="pl-PL" altLang="cs-CZ" sz="2800" dirty="0">
                <a:solidFill>
                  <a:srgbClr val="072428"/>
                </a:solidFill>
                <a:latin typeface="Calibri" pitchFamily="34" charset="0"/>
              </a:rPr>
              <a:t>oceán na Zemi </a:t>
            </a:r>
          </a:p>
          <a:p>
            <a:r>
              <a:rPr lang="cs-CZ" altLang="cs-CZ" sz="2800" dirty="0">
                <a:solidFill>
                  <a:srgbClr val="072428"/>
                </a:solidFill>
                <a:latin typeface="Calibri" pitchFamily="34" charset="0"/>
              </a:rPr>
              <a:t>severní hranice určena přibližně 60. rovnoběžkou a jižní hranicí Antarktidy</a:t>
            </a:r>
          </a:p>
          <a:p>
            <a:r>
              <a:rPr lang="cs-CZ" altLang="cs-CZ" sz="2800" dirty="0">
                <a:solidFill>
                  <a:srgbClr val="072428"/>
                </a:solidFill>
                <a:latin typeface="Calibri" pitchFamily="34" charset="0"/>
              </a:rPr>
              <a:t>nejhlubší oceán (průměrná hloubka 4500 m)</a:t>
            </a:r>
          </a:p>
          <a:p>
            <a:r>
              <a:rPr lang="cs-CZ" altLang="cs-CZ" sz="2800" dirty="0">
                <a:solidFill>
                  <a:srgbClr val="072428"/>
                </a:solidFill>
                <a:latin typeface="Calibri" pitchFamily="34" charset="0"/>
              </a:rPr>
              <a:t>nejhlubší místo – </a:t>
            </a:r>
            <a:r>
              <a:rPr lang="cs-CZ" altLang="cs-CZ" sz="2800" b="1" u="sng" dirty="0" err="1">
                <a:solidFill>
                  <a:srgbClr val="072428"/>
                </a:solidFill>
                <a:latin typeface="Calibri" pitchFamily="34" charset="0"/>
              </a:rPr>
              <a:t>Jihosand</a:t>
            </a:r>
            <a:r>
              <a:rPr lang="de-DE" sz="2400" b="1" u="sng" dirty="0"/>
              <a:t>wich</a:t>
            </a:r>
            <a:r>
              <a:rPr lang="cs-CZ" sz="2400" b="1" u="sng" dirty="0" err="1"/>
              <a:t>ský</a:t>
            </a:r>
            <a:r>
              <a:rPr lang="cs-CZ" sz="2400" b="1" u="sng" dirty="0"/>
              <a:t> příkop</a:t>
            </a:r>
            <a:r>
              <a:rPr lang="de-DE" sz="2400" b="1" u="sng" dirty="0"/>
              <a:t> </a:t>
            </a:r>
            <a:r>
              <a:rPr lang="cs-CZ" sz="2400" b="1" u="sng" dirty="0"/>
              <a:t>8</a:t>
            </a:r>
            <a:r>
              <a:rPr lang="de-DE" sz="2400" b="1" u="sng" dirty="0"/>
              <a:t> </a:t>
            </a:r>
            <a:r>
              <a:rPr lang="cs-CZ" sz="2400" b="1" u="sng" dirty="0"/>
              <a:t>428</a:t>
            </a:r>
            <a:r>
              <a:rPr lang="de-DE" sz="2400" b="1" u="sng" dirty="0"/>
              <a:t> m</a:t>
            </a:r>
            <a:endParaRPr lang="cs-CZ" altLang="cs-CZ" sz="2400" b="1" u="sng" dirty="0">
              <a:solidFill>
                <a:srgbClr val="072428"/>
              </a:solidFill>
              <a:latin typeface="Calibri" pitchFamily="34" charset="0"/>
            </a:endParaRPr>
          </a:p>
          <a:p>
            <a:r>
              <a:rPr lang="cs-CZ" sz="2400" dirty="0"/>
              <a:t>Jižní oceán, někdy nazývaný Jižní ledový oceán je </a:t>
            </a:r>
            <a:r>
              <a:rPr lang="cs-CZ" sz="2400" u="sng" dirty="0"/>
              <a:t>geologicky nejmladším </a:t>
            </a:r>
            <a:r>
              <a:rPr lang="cs-CZ" sz="2400" dirty="0"/>
              <a:t>oceánem. Vanou tam </a:t>
            </a:r>
            <a:r>
              <a:rPr lang="cs-CZ" sz="2400" u="sng" dirty="0"/>
              <a:t>nejsilnější větry planety (až 300 km/h). </a:t>
            </a:r>
            <a:r>
              <a:rPr lang="cs-CZ" sz="2400" dirty="0"/>
              <a:t>Jedná se také o </a:t>
            </a:r>
            <a:r>
              <a:rPr lang="cs-CZ" sz="2400" u="sng" dirty="0"/>
              <a:t>nejhůře dostupný oceán </a:t>
            </a:r>
            <a:r>
              <a:rPr lang="cs-CZ" sz="2400" dirty="0"/>
              <a:t>na Zemi a s tím souvisí fakt, že se jedná o ze všech </a:t>
            </a:r>
            <a:r>
              <a:rPr lang="cs-CZ" sz="2400" u="sng" dirty="0"/>
              <a:t>nejméně prozkoumaný</a:t>
            </a:r>
            <a:r>
              <a:rPr lang="cs-CZ" sz="2400" dirty="0"/>
              <a:t>.</a:t>
            </a:r>
          </a:p>
          <a:p>
            <a:endParaRPr lang="cs-CZ" altLang="cs-CZ" sz="2800" dirty="0">
              <a:solidFill>
                <a:srgbClr val="072428"/>
              </a:solidFill>
              <a:latin typeface="Calibri" pitchFamily="34" charset="0"/>
            </a:endParaRPr>
          </a:p>
          <a:p>
            <a:endParaRPr lang="cs-CZ" altLang="cs-CZ" sz="2800" dirty="0">
              <a:solidFill>
                <a:srgbClr val="072428"/>
              </a:solidFill>
              <a:latin typeface="Calibri" pitchFamily="34" charset="0"/>
            </a:endParaRPr>
          </a:p>
        </p:txBody>
      </p:sp>
      <p:sp>
        <p:nvSpPr>
          <p:cNvPr id="7" name="Pravidelný pětiúhelník 6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79512" y="274639"/>
            <a:ext cx="8856984" cy="658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644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b="1" dirty="0"/>
              <a:t>Severní ledový oceán 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r>
              <a:rPr lang="cs-CZ" sz="2400" dirty="0"/>
              <a:t>je </a:t>
            </a:r>
            <a:r>
              <a:rPr lang="cs-CZ" sz="2400" u="sng" dirty="0"/>
              <a:t>nejmenší</a:t>
            </a:r>
            <a:r>
              <a:rPr lang="cs-CZ" sz="2400" dirty="0"/>
              <a:t> a má také </a:t>
            </a:r>
            <a:r>
              <a:rPr lang="cs-CZ" sz="2400" u="sng" dirty="0"/>
              <a:t>nejmenší průměrnou hloubku </a:t>
            </a:r>
            <a:r>
              <a:rPr lang="cs-CZ" sz="2400" dirty="0"/>
              <a:t>(987 m) a </a:t>
            </a:r>
            <a:r>
              <a:rPr lang="cs-CZ" sz="2400" u="sng" dirty="0"/>
              <a:t>nejnižší </a:t>
            </a:r>
            <a:r>
              <a:rPr lang="cs-CZ" sz="2400" u="sng" dirty="0" err="1"/>
              <a:t>sanilitu</a:t>
            </a:r>
            <a:r>
              <a:rPr lang="cs-CZ" sz="2400" u="sng" dirty="0"/>
              <a:t> (slanost) </a:t>
            </a:r>
            <a:r>
              <a:rPr lang="cs-CZ" sz="2400" dirty="0"/>
              <a:t>ze všech oceánů. Nejhlubší místo Severního ledového oceánu je prohlubeň </a:t>
            </a:r>
            <a:r>
              <a:rPr lang="cs-CZ" sz="2400" b="1" u="sng" dirty="0" err="1"/>
              <a:t>Litke</a:t>
            </a:r>
            <a:r>
              <a:rPr lang="cs-CZ" sz="2400" b="1" u="sng" dirty="0"/>
              <a:t> </a:t>
            </a:r>
            <a:r>
              <a:rPr lang="cs-CZ" sz="2400" b="1" u="sng" dirty="0" err="1"/>
              <a:t>Deep</a:t>
            </a:r>
            <a:r>
              <a:rPr lang="cs-CZ" sz="2400" b="1" u="sng" dirty="0"/>
              <a:t> 5 449 m</a:t>
            </a:r>
            <a:r>
              <a:rPr lang="cs-CZ" sz="2400" dirty="0"/>
              <a:t>, </a:t>
            </a:r>
            <a:r>
              <a:rPr lang="cs-CZ" sz="2400" dirty="0">
                <a:hlinkClick r:id="rId2"/>
              </a:rPr>
              <a:t>83°N 20°E</a:t>
            </a:r>
            <a:r>
              <a:rPr lang="cs-CZ" sz="2400" dirty="0"/>
              <a:t> (u </a:t>
            </a:r>
            <a:r>
              <a:rPr lang="cs-CZ" sz="2400" dirty="0" err="1"/>
              <a:t>Nansenovi</a:t>
            </a:r>
            <a:r>
              <a:rPr lang="cs-CZ" sz="2400" dirty="0"/>
              <a:t> pánve). Nikoho asi nepřekvapí, že se také jedná o </a:t>
            </a:r>
            <a:r>
              <a:rPr lang="cs-CZ" sz="2400" u="sng" dirty="0"/>
              <a:t>nejchladnější oceán </a:t>
            </a:r>
            <a:r>
              <a:rPr lang="cs-CZ" sz="2400" dirty="0"/>
              <a:t>(je celoročně pokryt ledovými krami).</a:t>
            </a:r>
          </a:p>
        </p:txBody>
      </p:sp>
      <p:pic>
        <p:nvPicPr>
          <p:cNvPr id="3074" name="Picture 2" descr="Antarktický oceán - Ji&amp;zcaron;ní oceá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427983" y="3841458"/>
            <a:ext cx="4404381" cy="301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idelný pětiúhelník 4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79512" y="274638"/>
            <a:ext cx="8856984" cy="6583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817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751137" y="561181"/>
            <a:ext cx="6452987" cy="27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cs-CZ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Severní ledový oceán</a:t>
            </a:r>
            <a:b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600" dirty="0">
                <a:solidFill>
                  <a:schemeClr val="tx2"/>
                </a:solidFill>
              </a:rPr>
              <a:t>- je </a:t>
            </a:r>
            <a:r>
              <a:rPr lang="cs-CZ" sz="1600" b="1" dirty="0">
                <a:solidFill>
                  <a:schemeClr val="tx2"/>
                </a:solidFill>
              </a:rPr>
              <a:t>nejmenší světový oceán s</a:t>
            </a: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cs-CZ" sz="1600" b="1" u="sng" dirty="0">
                <a:solidFill>
                  <a:schemeClr val="tx2"/>
                </a:solidFill>
              </a:rPr>
              <a:t>nejmenší průměrnou hloubkou                1 328 m</a:t>
            </a:r>
            <a:br>
              <a:rPr lang="cs-CZ" sz="1600" b="1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- nejhlubším místem je </a:t>
            </a:r>
            <a:r>
              <a:rPr lang="cs-CZ" sz="1600" b="1" u="sng" dirty="0" err="1">
                <a:solidFill>
                  <a:schemeClr val="tx2"/>
                </a:solidFill>
              </a:rPr>
              <a:t>Litke</a:t>
            </a:r>
            <a:r>
              <a:rPr lang="cs-CZ" sz="1600" b="1" u="sng" dirty="0">
                <a:solidFill>
                  <a:schemeClr val="tx2"/>
                </a:solidFill>
              </a:rPr>
              <a:t> </a:t>
            </a:r>
            <a:r>
              <a:rPr lang="cs-CZ" sz="1600" b="1" u="sng" dirty="0" err="1">
                <a:solidFill>
                  <a:schemeClr val="tx2"/>
                </a:solidFill>
              </a:rPr>
              <a:t>deep</a:t>
            </a:r>
            <a:r>
              <a:rPr lang="cs-CZ" sz="1600" b="1" u="sng" dirty="0">
                <a:solidFill>
                  <a:schemeClr val="tx2"/>
                </a:solidFill>
              </a:rPr>
              <a:t> </a:t>
            </a:r>
            <a:r>
              <a:rPr lang="cs-CZ" sz="1600" u="sng" dirty="0">
                <a:solidFill>
                  <a:schemeClr val="tx2"/>
                </a:solidFill>
              </a:rPr>
              <a:t>(</a:t>
            </a:r>
            <a:r>
              <a:rPr lang="cs-CZ" sz="1600" u="sng" dirty="0" err="1">
                <a:solidFill>
                  <a:schemeClr val="tx2"/>
                </a:solidFill>
              </a:rPr>
              <a:t>Eurasien</a:t>
            </a:r>
            <a:r>
              <a:rPr lang="cs-CZ" sz="1600" u="sng" dirty="0">
                <a:solidFill>
                  <a:schemeClr val="tx2"/>
                </a:solidFill>
              </a:rPr>
              <a:t> </a:t>
            </a:r>
            <a:r>
              <a:rPr lang="cs-CZ" sz="1600" u="sng" dirty="0" err="1">
                <a:solidFill>
                  <a:schemeClr val="tx2"/>
                </a:solidFill>
              </a:rPr>
              <a:t>Basin</a:t>
            </a:r>
            <a:r>
              <a:rPr lang="cs-CZ" sz="1600" u="sng" dirty="0">
                <a:solidFill>
                  <a:schemeClr val="tx2"/>
                </a:solidFill>
              </a:rPr>
              <a:t> ) </a:t>
            </a:r>
            <a:r>
              <a:rPr lang="cs-CZ" sz="1600" b="1" u="sng" dirty="0">
                <a:solidFill>
                  <a:schemeClr val="tx2"/>
                </a:solidFill>
              </a:rPr>
              <a:t>s 5 449 m</a:t>
            </a:r>
            <a:br>
              <a:rPr lang="cs-CZ" sz="1600" b="1" u="sng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- rozkládá se kolem severního zemského pólu a jeho hladinu pokrývá 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po většinu roku silná ledová vrstva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- </a:t>
            </a:r>
            <a:r>
              <a:rPr lang="cs-CZ" sz="1600" b="1" u="sng" dirty="0">
                <a:solidFill>
                  <a:schemeClr val="tx2"/>
                </a:solidFill>
              </a:rPr>
              <a:t>polární led </a:t>
            </a:r>
            <a:r>
              <a:rPr lang="cs-CZ" sz="1600" dirty="0">
                <a:solidFill>
                  <a:schemeClr val="tx2"/>
                </a:solidFill>
              </a:rPr>
              <a:t>dělíme </a:t>
            </a:r>
            <a:r>
              <a:rPr lang="cs-CZ" sz="1600" u="sng" dirty="0">
                <a:solidFill>
                  <a:schemeClr val="tx2"/>
                </a:solidFill>
              </a:rPr>
              <a:t>na tři druhy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</a:t>
            </a:r>
            <a:r>
              <a:rPr lang="cs-CZ" sz="1600" b="1" dirty="0">
                <a:solidFill>
                  <a:schemeClr val="tx2"/>
                </a:solidFill>
              </a:rPr>
              <a:t>polární</a:t>
            </a:r>
            <a:r>
              <a:rPr lang="cs-CZ" sz="1600" dirty="0">
                <a:solidFill>
                  <a:schemeClr val="tx2"/>
                </a:solidFill>
              </a:rPr>
              <a:t> : pokrývá většinu oceánu, tloušťka až 50 m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</a:t>
            </a:r>
            <a:r>
              <a:rPr lang="cs-CZ" sz="1600" b="1" dirty="0">
                <a:solidFill>
                  <a:schemeClr val="tx2"/>
                </a:solidFill>
              </a:rPr>
              <a:t>tabulový</a:t>
            </a:r>
            <a:r>
              <a:rPr lang="cs-CZ" sz="1600" dirty="0">
                <a:solidFill>
                  <a:schemeClr val="tx2"/>
                </a:solidFill>
              </a:rPr>
              <a:t> : vzniká na okrajích oceánu, maxim. tloušťka 2 m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</a:t>
            </a:r>
            <a:r>
              <a:rPr lang="cs-CZ" sz="1600" b="1" dirty="0">
                <a:solidFill>
                  <a:schemeClr val="tx2"/>
                </a:solidFill>
              </a:rPr>
              <a:t>rychlý led</a:t>
            </a:r>
            <a:r>
              <a:rPr lang="cs-CZ" sz="1600" dirty="0">
                <a:solidFill>
                  <a:schemeClr val="tx2"/>
                </a:solidFill>
              </a:rPr>
              <a:t> : tvoří se mezi tabulovým ledem a pobřežím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- vlivem oteplování v současné době </a:t>
            </a:r>
            <a:r>
              <a:rPr lang="cs-CZ" sz="1600" u="sng" dirty="0">
                <a:solidFill>
                  <a:schemeClr val="tx2"/>
                </a:solidFill>
              </a:rPr>
              <a:t>tloušťka i plocha polárního </a:t>
            </a:r>
            <a:br>
              <a:rPr lang="cs-CZ" sz="1600" u="sng" dirty="0">
                <a:solidFill>
                  <a:schemeClr val="tx2"/>
                </a:solidFill>
              </a:rPr>
            </a:br>
            <a:r>
              <a:rPr lang="cs-CZ" sz="1600" u="sng" dirty="0">
                <a:solidFill>
                  <a:schemeClr val="tx2"/>
                </a:solidFill>
              </a:rPr>
              <a:t>  zalednění rychle klesá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- původně se mělo za to, že Arktida je kontinent, ale v roce </a:t>
            </a:r>
            <a:r>
              <a:rPr lang="cs-CZ" sz="1600" u="sng" dirty="0">
                <a:solidFill>
                  <a:schemeClr val="tx2"/>
                </a:solidFill>
              </a:rPr>
              <a:t>1958 </a:t>
            </a:r>
            <a:br>
              <a:rPr lang="cs-CZ" sz="1600" u="sng" dirty="0">
                <a:solidFill>
                  <a:schemeClr val="tx2"/>
                </a:solidFill>
              </a:rPr>
            </a:br>
            <a:r>
              <a:rPr lang="cs-CZ" sz="1600" u="sng" dirty="0">
                <a:solidFill>
                  <a:schemeClr val="tx2"/>
                </a:solidFill>
              </a:rPr>
              <a:t>  americká atomová ponorka </a:t>
            </a:r>
            <a:r>
              <a:rPr lang="cs-CZ" sz="1600" b="1" u="sng" dirty="0">
                <a:solidFill>
                  <a:schemeClr val="tx2"/>
                </a:solidFill>
              </a:rPr>
              <a:t>podplula severní pól </a:t>
            </a:r>
            <a:r>
              <a:rPr lang="cs-CZ" sz="1600" dirty="0">
                <a:solidFill>
                  <a:schemeClr val="tx2"/>
                </a:solidFill>
              </a:rPr>
              <a:t>a zjistila, že </a:t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cs-CZ" sz="1600" dirty="0">
                <a:solidFill>
                  <a:schemeClr val="tx2"/>
                </a:solidFill>
              </a:rPr>
              <a:t>  kontinent neexistuje  a že je to pouze trvale zamrzlá hladina oceánu</a:t>
            </a:r>
            <a:endParaRPr lang="cs-CZ" sz="1600" b="1" dirty="0">
              <a:solidFill>
                <a:schemeClr val="tx2"/>
              </a:solidFill>
            </a:endParaRPr>
          </a:p>
        </p:txBody>
      </p:sp>
      <p:pic>
        <p:nvPicPr>
          <p:cNvPr id="10243" name="Picture 6" descr="Soubor:Arctic Oce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2511625" cy="251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File:Polar bears near north p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33782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File:1024 Nordpolausflug- Nordostgrönland-05052012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43" y="4432300"/>
            <a:ext cx="32337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5292080" y="5340350"/>
            <a:ext cx="2663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 dirty="0"/>
              <a:t>Přelet nad severním pólem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1939925" y="4127500"/>
            <a:ext cx="180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 dirty="0"/>
              <a:t>Lední medvědi</a:t>
            </a:r>
          </a:p>
        </p:txBody>
      </p:sp>
      <p:sp>
        <p:nvSpPr>
          <p:cNvPr id="8" name="Pravidelný pětiúhelník 7"/>
          <p:cNvSpPr/>
          <p:nvPr/>
        </p:nvSpPr>
        <p:spPr>
          <a:xfrm>
            <a:off x="8390261" y="116657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79512" y="0"/>
            <a:ext cx="8856984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675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8229600" cy="1143000"/>
          </a:xfrm>
          <a:noFill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u="sng" kern="1200" dirty="0">
                <a:ln w="6350"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Moře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340768"/>
            <a:ext cx="8568952" cy="5400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část oceánů v dosahu kontinentů - velká plocha slané či brakické vody spojená se světovým oceánem 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cs-CZ" altLang="cs-CZ" sz="3000" b="1" dirty="0">
                <a:latin typeface="Calibri" panose="020F0502020204030204" pitchFamily="34" charset="0"/>
              </a:rPr>
              <a:t>vnitřní (středozemní) </a:t>
            </a:r>
            <a:r>
              <a:rPr lang="cs-CZ" altLang="cs-CZ" sz="3000" dirty="0">
                <a:latin typeface="Calibri" panose="020F0502020204030204" pitchFamily="34" charset="0"/>
              </a:rPr>
              <a:t>–  např. Středozemní moře, Černé moře, Rudé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sz="3000" dirty="0">
                <a:latin typeface="Calibri" panose="020F0502020204030204" pitchFamily="34" charset="0"/>
              </a:rPr>
              <a:t>jsou oddělena průlivy, ostrovy, ale  s oceány vždy propojena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sz="3000" dirty="0">
                <a:latin typeface="Calibri" panose="020F0502020204030204" pitchFamily="34" charset="0"/>
              </a:rPr>
              <a:t>mají  vlastní  proudový systém a jiné vlastnosti vody než oceán, se kterým jsou spojeny (slanost, barva, teplota</a:t>
            </a:r>
          </a:p>
          <a:p>
            <a:pPr marL="514350" indent="-514350">
              <a:lnSpc>
                <a:spcPct val="90000"/>
              </a:lnSpc>
              <a:buAutoNum type="arabicPeriod" startAt="2"/>
            </a:pPr>
            <a:r>
              <a:rPr lang="cs-CZ" altLang="cs-CZ" sz="3000" b="1" dirty="0">
                <a:latin typeface="Calibri" panose="020F0502020204030204" pitchFamily="34" charset="0"/>
              </a:rPr>
              <a:t>okrajová </a:t>
            </a:r>
            <a:r>
              <a:rPr lang="cs-CZ" altLang="cs-CZ" sz="3000" dirty="0">
                <a:latin typeface="Calibri" panose="020F0502020204030204" pitchFamily="34" charset="0"/>
              </a:rPr>
              <a:t>– volně spojená s oceánem (např.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     Norské moře, Sargasové moře)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sz="3000" dirty="0">
                <a:latin typeface="Calibri" panose="020F0502020204030204" pitchFamily="34" charset="0"/>
              </a:rPr>
              <a:t>Jiné vlastnosti vody, společné proudy s oceánem</a:t>
            </a:r>
          </a:p>
        </p:txBody>
      </p:sp>
      <p:sp>
        <p:nvSpPr>
          <p:cNvPr id="4" name="Pravidelný pětiúhelník 3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79512" y="274638"/>
            <a:ext cx="8856984" cy="61786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009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04813"/>
            <a:ext cx="9144000" cy="6336555"/>
          </a:xfrm>
        </p:spPr>
        <p:txBody>
          <a:bodyPr/>
          <a:lstStyle/>
          <a:p>
            <a:pPr marL="457200" lvl="1" indent="0">
              <a:buNone/>
            </a:pPr>
            <a:r>
              <a:rPr lang="cs-CZ" altLang="cs-CZ" b="1" u="sng" dirty="0">
                <a:solidFill>
                  <a:srgbClr val="C00000"/>
                </a:solidFill>
              </a:rPr>
              <a:t>Určete, ke kterým oceánům patří následující moře:</a:t>
            </a:r>
          </a:p>
          <a:p>
            <a:pPr lvl="1">
              <a:buFontTx/>
              <a:buChar char="-"/>
            </a:pPr>
            <a:r>
              <a:rPr lang="cs-CZ" altLang="cs-CZ" dirty="0" err="1"/>
              <a:t>Barentsovo</a:t>
            </a:r>
            <a:r>
              <a:rPr lang="cs-CZ" altLang="cs-CZ" dirty="0"/>
              <a:t> moře, Bílé moře, Beaufortovo moře,   </a:t>
            </a:r>
          </a:p>
          <a:p>
            <a:pPr marL="457200" lvl="1" indent="0">
              <a:buNone/>
            </a:pPr>
            <a:r>
              <a:rPr lang="cs-CZ" altLang="cs-CZ" dirty="0"/>
              <a:t>    Karské moře, moře </a:t>
            </a:r>
            <a:r>
              <a:rPr lang="cs-CZ" altLang="cs-CZ" dirty="0" err="1"/>
              <a:t>Laptěvů</a:t>
            </a:r>
            <a:r>
              <a:rPr lang="cs-CZ" altLang="cs-CZ" dirty="0"/>
              <a:t>, Východosibiřské  </a:t>
            </a:r>
          </a:p>
          <a:p>
            <a:pPr marL="457200" lvl="1" indent="0">
              <a:buNone/>
            </a:pPr>
            <a:r>
              <a:rPr lang="cs-CZ" altLang="cs-CZ" dirty="0"/>
              <a:t>    moře</a:t>
            </a:r>
          </a:p>
          <a:p>
            <a:pPr marL="457200" lvl="1" indent="0">
              <a:buNone/>
            </a:pPr>
            <a:r>
              <a:rPr lang="cs-CZ" altLang="cs-CZ" dirty="0"/>
              <a:t>- </a:t>
            </a:r>
            <a:r>
              <a:rPr lang="cs-CZ" altLang="cs-CZ" dirty="0" err="1"/>
              <a:t>Rossovo</a:t>
            </a:r>
            <a:r>
              <a:rPr lang="cs-CZ" altLang="cs-CZ" dirty="0"/>
              <a:t> moře, </a:t>
            </a:r>
            <a:r>
              <a:rPr lang="cs-CZ" altLang="cs-CZ" dirty="0" err="1"/>
              <a:t>Weddellovo</a:t>
            </a:r>
            <a:r>
              <a:rPr lang="cs-CZ" altLang="cs-CZ" dirty="0"/>
              <a:t> moře</a:t>
            </a:r>
          </a:p>
          <a:p>
            <a:pPr lvl="1">
              <a:buFontTx/>
              <a:buChar char="-"/>
            </a:pPr>
            <a:r>
              <a:rPr lang="cs-CZ" altLang="cs-CZ" dirty="0"/>
              <a:t>Sargasové moře, Středozemní moře, Baltské moře, Severní moře, </a:t>
            </a:r>
          </a:p>
          <a:p>
            <a:pPr lvl="1">
              <a:buFontTx/>
              <a:buChar char="-"/>
            </a:pPr>
            <a:r>
              <a:rPr lang="cs-CZ" altLang="cs-CZ" dirty="0"/>
              <a:t>Filipínské moře, Korálové moře, Jihočínské moře, </a:t>
            </a:r>
            <a:r>
              <a:rPr lang="cs-CZ" altLang="cs-CZ" dirty="0" err="1"/>
              <a:t>Tasmanovo</a:t>
            </a:r>
            <a:r>
              <a:rPr lang="cs-CZ" altLang="cs-CZ" dirty="0"/>
              <a:t> moře, Beringovo moře, Japonské moře, Jihočínské moře, Žluté moře </a:t>
            </a:r>
          </a:p>
          <a:p>
            <a:pPr marL="457200" lvl="1" indent="0">
              <a:buNone/>
            </a:pPr>
            <a:r>
              <a:rPr lang="cs-CZ" altLang="cs-CZ" dirty="0"/>
              <a:t>-  Rudé moře, Arabské moře</a:t>
            </a:r>
          </a:p>
          <a:p>
            <a:pPr lvl="1"/>
            <a:endParaRPr lang="cs-CZ" altLang="cs-CZ" dirty="0"/>
          </a:p>
          <a:p>
            <a:pPr lvl="1"/>
            <a:endParaRPr lang="cs-CZ" altLang="cs-CZ" dirty="0"/>
          </a:p>
          <a:p>
            <a:pPr lvl="1"/>
            <a:endParaRPr lang="cs-CZ" altLang="cs-CZ" dirty="0"/>
          </a:p>
          <a:p>
            <a:pPr lvl="1"/>
            <a:endParaRPr lang="cs-CZ" altLang="cs-CZ" dirty="0"/>
          </a:p>
          <a:p>
            <a:endParaRPr lang="cs-CZ" altLang="cs-CZ" dirty="0"/>
          </a:p>
        </p:txBody>
      </p:sp>
      <p:sp>
        <p:nvSpPr>
          <p:cNvPr id="3" name="Pravidelný pětiúhelník 2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875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Zálivy a průlivy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zálivy: menší části oceánů nebo moří vnikající do pevniny - </a:t>
            </a:r>
            <a:r>
              <a:rPr lang="cs-CZ" u="sng" dirty="0">
                <a:latin typeface="Calibri" panose="020F0502020204030204" pitchFamily="34" charset="0"/>
              </a:rPr>
              <a:t>Bengálský záliv </a:t>
            </a:r>
            <a:r>
              <a:rPr lang="cs-CZ" dirty="0">
                <a:latin typeface="Calibri" panose="020F0502020204030204" pitchFamily="34" charset="0"/>
              </a:rPr>
              <a:t>– </a:t>
            </a:r>
            <a:r>
              <a:rPr lang="cs-CZ" u="sng" dirty="0">
                <a:latin typeface="Calibri" panose="020F0502020204030204" pitchFamily="34" charset="0"/>
              </a:rPr>
              <a:t>největší záliv </a:t>
            </a:r>
          </a:p>
          <a:p>
            <a:r>
              <a:rPr lang="cs-CZ" dirty="0">
                <a:latin typeface="Calibri" panose="020F0502020204030204" pitchFamily="34" charset="0"/>
              </a:rPr>
              <a:t>průlivy: zúžená část moří a oceánů - Gibraltarský, Beringův ...</a:t>
            </a:r>
          </a:p>
        </p:txBody>
      </p:sp>
      <p:sp>
        <p:nvSpPr>
          <p:cNvPr id="4" name="Pravidelný pětiúhelník 3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831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u="sng" kern="1200" dirty="0">
                <a:ln w="6350"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Vlastnosti mořské vody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340768"/>
            <a:ext cx="9036496" cy="5184576"/>
          </a:xfrm>
        </p:spPr>
        <p:txBody>
          <a:bodyPr>
            <a:noAutofit/>
          </a:bodyPr>
          <a:lstStyle/>
          <a:p>
            <a:pPr marL="914400" indent="-914400">
              <a:lnSpc>
                <a:spcPct val="90000"/>
              </a:lnSpc>
              <a:buAutoNum type="arabicPeriod"/>
            </a:pPr>
            <a:r>
              <a:rPr lang="cs-CZ" altLang="cs-CZ" u="sng" dirty="0">
                <a:latin typeface="Calibri" pitchFamily="34" charset="0"/>
              </a:rPr>
              <a:t>Slanost  -  salinita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400" dirty="0">
                <a:latin typeface="Calibri" pitchFamily="34" charset="0"/>
              </a:rPr>
              <a:t>znamená kolik gramů solí obsahuje 1 kg vody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400" dirty="0">
                <a:latin typeface="Calibri" pitchFamily="34" charset="0"/>
              </a:rPr>
              <a:t>  (největší podíl – chlorid sodný)</a:t>
            </a:r>
          </a:p>
          <a:p>
            <a:pPr marL="971550" lvl="1" indent="-514350">
              <a:lnSpc>
                <a:spcPct val="90000"/>
              </a:lnSpc>
            </a:pPr>
            <a:r>
              <a:rPr lang="cs-CZ" altLang="cs-CZ" sz="2400" dirty="0">
                <a:latin typeface="Calibri" pitchFamily="34" charset="0"/>
              </a:rPr>
              <a:t>vyjadřuje se v  </a:t>
            </a:r>
            <a:r>
              <a:rPr lang="cs-CZ" altLang="cs-CZ" sz="2400" dirty="0">
                <a:latin typeface="Calibri" pitchFamily="34" charset="0"/>
                <a:cs typeface="Times New Roman" pitchFamily="18" charset="0"/>
              </a:rPr>
              <a:t>‰ – průměrná je  35‰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cs-CZ" altLang="cs-CZ" sz="2400" dirty="0">
              <a:latin typeface="Calibri" pitchFamily="34" charset="0"/>
              <a:cs typeface="Times New Roman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cs-CZ" altLang="cs-CZ" sz="2400" dirty="0">
                <a:latin typeface="Calibri" pitchFamily="34" charset="0"/>
                <a:cs typeface="Times New Roman" pitchFamily="18" charset="0"/>
              </a:rPr>
              <a:t>Vliv na salinitu má:  a) přítok sladké vody, tajících ledovců</a:t>
            </a:r>
          </a:p>
          <a:p>
            <a:pPr marL="1236663" lvl="2" indent="-514350">
              <a:lnSpc>
                <a:spcPct val="90000"/>
              </a:lnSpc>
              <a:buFontTx/>
              <a:buNone/>
            </a:pPr>
            <a:r>
              <a:rPr lang="cs-CZ" altLang="cs-CZ" dirty="0">
                <a:latin typeface="Calibri" pitchFamily="34" charset="0"/>
                <a:cs typeface="Times New Roman" pitchFamily="18" charset="0"/>
              </a:rPr>
              <a:t>	       		    b) výpar</a:t>
            </a:r>
          </a:p>
          <a:p>
            <a:pPr marL="1236663" lvl="2" indent="-514350">
              <a:lnSpc>
                <a:spcPct val="90000"/>
              </a:lnSpc>
              <a:buFontTx/>
              <a:buNone/>
            </a:pPr>
            <a:r>
              <a:rPr lang="cs-CZ" altLang="cs-CZ" dirty="0">
                <a:latin typeface="Calibri" pitchFamily="34" charset="0"/>
                <a:cs typeface="Times New Roman" pitchFamily="18" charset="0"/>
              </a:rPr>
              <a:t>            		    c) srážky</a:t>
            </a:r>
          </a:p>
          <a:p>
            <a:pPr marL="1236663" lvl="2" indent="-514350">
              <a:lnSpc>
                <a:spcPct val="90000"/>
              </a:lnSpc>
              <a:buFontTx/>
              <a:buNone/>
            </a:pPr>
            <a:r>
              <a:rPr lang="cs-CZ" altLang="cs-CZ" dirty="0">
                <a:latin typeface="Calibri" pitchFamily="34" charset="0"/>
                <a:cs typeface="Times New Roman" pitchFamily="18" charset="0"/>
              </a:rPr>
              <a:t>                                 d)  spojení s oceánem, …..</a:t>
            </a:r>
          </a:p>
          <a:p>
            <a:pPr marL="1236663" lvl="2" indent="-514350">
              <a:lnSpc>
                <a:spcPct val="90000"/>
              </a:lnSpc>
              <a:buFontTx/>
              <a:buNone/>
            </a:pPr>
            <a:r>
              <a:rPr lang="cs-CZ" altLang="cs-CZ" b="1" u="sng" dirty="0" err="1">
                <a:latin typeface="Calibri" pitchFamily="34" charset="0"/>
                <a:cs typeface="Times New Roman" pitchFamily="18" charset="0"/>
              </a:rPr>
              <a:t>Izohaly</a:t>
            </a:r>
            <a:r>
              <a:rPr lang="cs-CZ" altLang="cs-CZ" dirty="0">
                <a:latin typeface="Calibri" pitchFamily="34" charset="0"/>
                <a:cs typeface="Times New Roman" pitchFamily="18" charset="0"/>
              </a:rPr>
              <a:t>  -  čáry označující místa se stejnou salinitou</a:t>
            </a:r>
          </a:p>
          <a:p>
            <a:pPr marL="1236663" lvl="2" indent="-514350">
              <a:lnSpc>
                <a:spcPct val="90000"/>
              </a:lnSpc>
              <a:buFontTx/>
              <a:buNone/>
            </a:pPr>
            <a:endParaRPr lang="cs-CZ" altLang="cs-CZ" dirty="0">
              <a:latin typeface="Calibri" pitchFamily="34" charset="0"/>
              <a:cs typeface="Times New Roman" pitchFamily="18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cs-CZ" altLang="cs-CZ" sz="2400" b="1" dirty="0">
                <a:latin typeface="Calibri" pitchFamily="34" charset="0"/>
                <a:cs typeface="Times New Roman" pitchFamily="18" charset="0"/>
              </a:rPr>
              <a:t>Největší salinita: </a:t>
            </a:r>
            <a:r>
              <a:rPr lang="cs-CZ" altLang="cs-CZ" sz="2400" dirty="0">
                <a:latin typeface="Calibri" pitchFamily="34" charset="0"/>
                <a:cs typeface="Times New Roman" pitchFamily="18" charset="0"/>
              </a:rPr>
              <a:t>Rudé moře (42‰) – uzavřené, bez přítoků, velký výpar, téměř bez srážek (Středozemní moře, Perský záliv)</a:t>
            </a:r>
          </a:p>
          <a:p>
            <a:pPr marL="650875" indent="-650875">
              <a:lnSpc>
                <a:spcPct val="120000"/>
              </a:lnSpc>
              <a:buFont typeface="Lucida Sans" pitchFamily="34" charset="0"/>
              <a:buAutoNum type="arabicParenR"/>
            </a:pPr>
            <a:endParaRPr lang="cs-CZ" altLang="cs-CZ" sz="2400" dirty="0">
              <a:latin typeface="Calibri" pitchFamily="34" charset="0"/>
            </a:endParaRPr>
          </a:p>
        </p:txBody>
      </p:sp>
      <p:sp>
        <p:nvSpPr>
          <p:cNvPr id="4" name="Pravidelný pětiúhelník 3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22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Světový oceán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268760"/>
            <a:ext cx="8219256" cy="48574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072428"/>
                </a:solidFill>
                <a:latin typeface="Calibri" pitchFamily="34" charset="0"/>
              </a:rPr>
              <a:t>Světový oceán jsou všechny oceány a moře vzájemně propojené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072428"/>
                </a:solidFill>
                <a:latin typeface="Calibri" pitchFamily="34" charset="0"/>
              </a:rPr>
              <a:t>Oceány tvoří 71% (360 mil. km</a:t>
            </a:r>
            <a:r>
              <a:rPr lang="cs-CZ" altLang="cs-CZ" baseline="30000" dirty="0">
                <a:solidFill>
                  <a:srgbClr val="072428"/>
                </a:solidFill>
                <a:latin typeface="Calibri" pitchFamily="34" charset="0"/>
              </a:rPr>
              <a:t>2</a:t>
            </a:r>
            <a:r>
              <a:rPr lang="cs-CZ" altLang="cs-CZ" dirty="0">
                <a:solidFill>
                  <a:srgbClr val="072428"/>
                </a:solidFill>
                <a:latin typeface="Calibri" pitchFamily="34" charset="0"/>
              </a:rPr>
              <a:t>) povrchu celé Země a 97% celkového objemu vody na Zemi</a:t>
            </a:r>
          </a:p>
        </p:txBody>
      </p:sp>
      <p:pic>
        <p:nvPicPr>
          <p:cNvPr id="5128" name="Picture 8" descr="800px-Oceans_of_the_Worl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16338"/>
            <a:ext cx="9144000" cy="291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Pravidelný pětiúhelník 4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808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Sea salt-e hg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6152"/>
            <a:ext cx="8424936" cy="505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79512" y="293152"/>
            <a:ext cx="8964488" cy="1143000"/>
          </a:xfrm>
        </p:spPr>
        <p:txBody>
          <a:bodyPr/>
          <a:lstStyle/>
          <a:p>
            <a:pPr algn="l"/>
            <a:r>
              <a:rPr lang="cs-CZ" u="sng" dirty="0"/>
              <a:t>Mořská voda a soli v ní obsažené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1966944"/>
            <a:ext cx="28083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Mořské soli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220072" y="1966944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71936" y="1952050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Mořská voda</a:t>
            </a:r>
          </a:p>
        </p:txBody>
      </p:sp>
      <p:sp>
        <p:nvSpPr>
          <p:cNvPr id="7" name="Pravidelný pětiúhelník 6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401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" y="116632"/>
            <a:ext cx="9088222" cy="659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idelný pětiúhelník 2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267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" y="1004007"/>
            <a:ext cx="9127691" cy="559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539552" y="274638"/>
            <a:ext cx="7920880" cy="850106"/>
          </a:xfrm>
        </p:spPr>
        <p:txBody>
          <a:bodyPr/>
          <a:lstStyle/>
          <a:p>
            <a:r>
              <a:rPr lang="cs-CZ" dirty="0"/>
              <a:t>Salinita ve světovém oceánu</a:t>
            </a:r>
          </a:p>
        </p:txBody>
      </p:sp>
      <p:sp>
        <p:nvSpPr>
          <p:cNvPr id="4" name="Pravidelný pětiúhelník 3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305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pPr lvl="1"/>
            <a:r>
              <a:rPr lang="cs-CZ" altLang="cs-CZ" dirty="0">
                <a:solidFill>
                  <a:srgbClr val="072428"/>
                </a:solidFill>
                <a:latin typeface="Calibri" pitchFamily="34" charset="0"/>
              </a:rPr>
              <a:t>Mrtvé moře (300 – 400</a:t>
            </a:r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‰)</a:t>
            </a:r>
          </a:p>
          <a:p>
            <a:pPr lvl="1"/>
            <a:r>
              <a:rPr lang="cs-CZ" altLang="cs-CZ" u="sng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Nejmenší salinita</a:t>
            </a:r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: </a:t>
            </a:r>
            <a:r>
              <a:rPr lang="cs-CZ" altLang="cs-CZ" b="1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Baltské moře </a:t>
            </a:r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(4 – 6‰) – řeky, proudění, srážky, geologická minulost </a:t>
            </a:r>
          </a:p>
          <a:p>
            <a:pPr lvl="1"/>
            <a:r>
              <a:rPr lang="cs-CZ" altLang="cs-CZ" u="sng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Nejsladší oceán</a:t>
            </a:r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: </a:t>
            </a:r>
            <a:r>
              <a:rPr lang="cs-CZ" altLang="cs-CZ" b="1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Severní ledový oceán </a:t>
            </a:r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– tající led, řeky, malý výpar (30 – 32‰)</a:t>
            </a:r>
          </a:p>
          <a:p>
            <a:pPr lvl="1"/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Na rovníku pásmo snížené salinity –  velké srážky, velké řeky</a:t>
            </a:r>
          </a:p>
          <a:p>
            <a:pPr lvl="1"/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Velká salinita na </a:t>
            </a:r>
            <a:b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</a:br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obratnících – stálé </a:t>
            </a:r>
            <a:b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</a:br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tlakové výše, malé srážky </a:t>
            </a:r>
          </a:p>
          <a:p>
            <a:pPr lvl="1"/>
            <a:endParaRPr lang="cs-CZ" altLang="cs-CZ" dirty="0">
              <a:solidFill>
                <a:srgbClr val="072428"/>
              </a:solidFill>
              <a:latin typeface="Calibri" pitchFamily="34" charset="0"/>
              <a:cs typeface="Times New Roman" pitchFamily="18" charset="0"/>
            </a:endParaRPr>
          </a:p>
          <a:p>
            <a:pPr lvl="1"/>
            <a:r>
              <a:rPr lang="cs-CZ" altLang="cs-CZ" b="1" u="sng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Brakická voda </a:t>
            </a:r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= </a:t>
            </a:r>
            <a:b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</a:br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vrstevnatá až smíšená mořsko-říční </a:t>
            </a:r>
            <a:b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</a:br>
            <a:r>
              <a:rPr lang="cs-CZ" altLang="cs-CZ" dirty="0">
                <a:solidFill>
                  <a:srgbClr val="072428"/>
                </a:solidFill>
                <a:latin typeface="Calibri" pitchFamily="34" charset="0"/>
                <a:cs typeface="Times New Roman" pitchFamily="18" charset="0"/>
              </a:rPr>
              <a:t>voda s nízkou salinitou</a:t>
            </a:r>
          </a:p>
        </p:txBody>
      </p:sp>
      <p:pic>
        <p:nvPicPr>
          <p:cNvPr id="9219" name="Obrázek 3" descr="800px-Red_Sea_37.95521E_21.41271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r="5669"/>
          <a:stretch>
            <a:fillRect/>
          </a:stretch>
        </p:blipFill>
        <p:spPr bwMode="auto">
          <a:xfrm>
            <a:off x="6012160" y="3780078"/>
            <a:ext cx="3113476" cy="267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idelný pětiúhelník 3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309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marL="838200" indent="-838200"/>
            <a:r>
              <a:rPr lang="cs-CZ" altLang="cs-CZ" b="1" u="sng" dirty="0">
                <a:solidFill>
                  <a:srgbClr val="072428"/>
                </a:solidFill>
              </a:rPr>
              <a:t>2. Teplota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252520" cy="4525963"/>
          </a:xfrm>
        </p:spPr>
        <p:txBody>
          <a:bodyPr>
            <a:normAutofit fontScale="92500" lnSpcReduction="20000"/>
          </a:bodyPr>
          <a:lstStyle/>
          <a:p>
            <a:pPr marL="971550" lvl="1" indent="-514350"/>
            <a:r>
              <a:rPr lang="cs-CZ" altLang="cs-CZ" sz="3200" dirty="0">
                <a:latin typeface="Calibri" panose="020F0502020204030204" pitchFamily="34" charset="0"/>
              </a:rPr>
              <a:t>záleží na zeměpisné šířce</a:t>
            </a:r>
          </a:p>
          <a:p>
            <a:pPr marL="971550" lvl="1" indent="-514350"/>
            <a:r>
              <a:rPr lang="cs-CZ" altLang="cs-CZ" sz="3200" u="sng" dirty="0">
                <a:latin typeface="Calibri" panose="020F0502020204030204" pitchFamily="34" charset="0"/>
                <a:cs typeface="Times New Roman" pitchFamily="18" charset="0"/>
              </a:rPr>
              <a:t>ø t</a:t>
            </a:r>
            <a:r>
              <a:rPr lang="cs-CZ" altLang="cs-CZ" sz="3200" u="sng" dirty="0">
                <a:latin typeface="Calibri" panose="020F0502020204030204" pitchFamily="34" charset="0"/>
              </a:rPr>
              <a:t>eplota povrchové vrstvy</a:t>
            </a:r>
          </a:p>
          <a:p>
            <a:pPr marL="457200" lvl="1" indent="0">
              <a:buNone/>
            </a:pPr>
            <a:r>
              <a:rPr lang="cs-CZ" altLang="cs-CZ" sz="3200" u="sng" dirty="0">
                <a:latin typeface="Calibri" panose="020F0502020204030204" pitchFamily="34" charset="0"/>
              </a:rPr>
              <a:t>      oceánu +17°C </a:t>
            </a:r>
          </a:p>
          <a:p>
            <a:pPr marL="971550" lvl="1" indent="-514350"/>
            <a:r>
              <a:rPr lang="cs-CZ" altLang="cs-CZ" sz="3200" u="sng" dirty="0">
                <a:latin typeface="Calibri" panose="020F0502020204030204" pitchFamily="34" charset="0"/>
              </a:rPr>
              <a:t>max. 26 – 30°C</a:t>
            </a:r>
          </a:p>
          <a:p>
            <a:pPr marL="971550" lvl="1" indent="-514350"/>
            <a:r>
              <a:rPr lang="cs-CZ" altLang="cs-CZ" sz="3200" dirty="0">
                <a:latin typeface="Calibri" panose="020F0502020204030204" pitchFamily="34" charset="0"/>
              </a:rPr>
              <a:t>rozdíly teplot vznikají mořské proudy (teplé, studené), místa střetů proudů bohatá na ryby</a:t>
            </a:r>
          </a:p>
          <a:p>
            <a:pPr marL="971550" lvl="1" indent="-514350"/>
            <a:r>
              <a:rPr lang="cs-CZ" altLang="cs-CZ" sz="3200" dirty="0">
                <a:latin typeface="Calibri" panose="020F0502020204030204" pitchFamily="34" charset="0"/>
              </a:rPr>
              <a:t>Při normální salinitě zamrzá při –1,9° C</a:t>
            </a:r>
          </a:p>
          <a:p>
            <a:pPr marL="457200" lvl="1" indent="0">
              <a:buNone/>
            </a:pPr>
            <a:r>
              <a:rPr lang="cs-CZ" altLang="cs-CZ" sz="3200" b="1" u="sng" dirty="0">
                <a:latin typeface="Calibri" panose="020F0502020204030204" pitchFamily="34" charset="0"/>
              </a:rPr>
              <a:t>Zdroje tepla</a:t>
            </a:r>
            <a:r>
              <a:rPr lang="cs-CZ" altLang="cs-CZ" sz="3200" dirty="0">
                <a:latin typeface="Calibri" panose="020F0502020204030204" pitchFamily="34" charset="0"/>
              </a:rPr>
              <a:t>:  sluneční záření, </a:t>
            </a:r>
          </a:p>
          <a:p>
            <a:pPr marL="457200" lvl="1" indent="0">
              <a:buNone/>
            </a:pPr>
            <a:r>
              <a:rPr lang="cs-CZ" altLang="cs-CZ" sz="3200" dirty="0">
                <a:latin typeface="Calibri" panose="020F0502020204030204" pitchFamily="34" charset="0"/>
              </a:rPr>
              <a:t>                         teplo ze dna oceánů </a:t>
            </a:r>
          </a:p>
          <a:p>
            <a:pPr marL="457200" lvl="1" indent="0">
              <a:buNone/>
            </a:pPr>
            <a:r>
              <a:rPr lang="cs-CZ" altLang="cs-CZ" sz="3200" dirty="0">
                <a:latin typeface="Calibri" panose="020F0502020204030204" pitchFamily="34" charset="0"/>
              </a:rPr>
              <a:t>                         přeměna kinetické energie na teplo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49188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idelný pětiúhelník 4"/>
          <p:cNvSpPr/>
          <p:nvPr/>
        </p:nvSpPr>
        <p:spPr>
          <a:xfrm>
            <a:off x="8422764" y="134596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364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2593"/>
            <a:ext cx="889732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06437"/>
          </a:xfrm>
        </p:spPr>
        <p:txBody>
          <a:bodyPr/>
          <a:lstStyle/>
          <a:p>
            <a:r>
              <a:rPr lang="cs-CZ" dirty="0"/>
              <a:t>Teplota mořské vody v srpnu</a:t>
            </a:r>
          </a:p>
        </p:txBody>
      </p:sp>
      <p:sp>
        <p:nvSpPr>
          <p:cNvPr id="4" name="Pravidelný pětiúhelník 3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27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marL="838200" indent="-838200"/>
            <a:r>
              <a:rPr lang="cs-CZ" altLang="cs-CZ" sz="4000" b="1" u="sng" dirty="0">
                <a:solidFill>
                  <a:srgbClr val="072428"/>
                </a:solidFill>
              </a:rPr>
              <a:t>3. Barva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altLang="cs-CZ" dirty="0">
                <a:solidFill>
                  <a:srgbClr val="072428"/>
                </a:solidFill>
                <a:latin typeface="Calibri" panose="020F0502020204030204" pitchFamily="34" charset="0"/>
              </a:rPr>
              <a:t>Záleží na:</a:t>
            </a:r>
          </a:p>
          <a:p>
            <a:pPr marL="1371600" lvl="2" indent="-457200"/>
            <a:r>
              <a:rPr lang="cs-CZ" altLang="cs-CZ" sz="2800" dirty="0">
                <a:solidFill>
                  <a:srgbClr val="072428"/>
                </a:solidFill>
                <a:latin typeface="Calibri" panose="020F0502020204030204" pitchFamily="34" charset="0"/>
              </a:rPr>
              <a:t>Obsahu minerálních látek</a:t>
            </a:r>
          </a:p>
          <a:p>
            <a:pPr marL="1371600" lvl="2" indent="-457200"/>
            <a:r>
              <a:rPr lang="cs-CZ" altLang="cs-CZ" sz="2800" dirty="0">
                <a:solidFill>
                  <a:srgbClr val="072428"/>
                </a:solidFill>
                <a:latin typeface="Calibri" panose="020F0502020204030204" pitchFamily="34" charset="0"/>
              </a:rPr>
              <a:t>Množství planktonu (bez planktonu – světle modrá, s planktonem – dozelena, dohněda)</a:t>
            </a:r>
          </a:p>
          <a:p>
            <a:pPr marL="1371600" lvl="2" indent="-457200"/>
            <a:r>
              <a:rPr lang="cs-CZ" altLang="cs-CZ" sz="2800" dirty="0">
                <a:solidFill>
                  <a:srgbClr val="072428"/>
                </a:solidFill>
                <a:latin typeface="Calibri" panose="020F0502020204030204" pitchFamily="34" charset="0"/>
              </a:rPr>
              <a:t>Hloubka </a:t>
            </a:r>
          </a:p>
          <a:p>
            <a:pPr marL="1371600" lvl="2" indent="-457200"/>
            <a:r>
              <a:rPr lang="cs-CZ" altLang="cs-CZ" sz="2800" dirty="0">
                <a:solidFill>
                  <a:srgbClr val="072428"/>
                </a:solidFill>
                <a:latin typeface="Calibri" panose="020F0502020204030204" pitchFamily="34" charset="0"/>
              </a:rPr>
              <a:t>Barva dna</a:t>
            </a:r>
          </a:p>
          <a:p>
            <a:pPr marL="609600" indent="-609600"/>
            <a:endParaRPr lang="cs-CZ" altLang="cs-CZ" dirty="0"/>
          </a:p>
        </p:txBody>
      </p:sp>
      <p:sp>
        <p:nvSpPr>
          <p:cNvPr id="4" name="Pravidelný pětiúhelník 3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0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74663" y="6350"/>
            <a:ext cx="8229600" cy="1143000"/>
          </a:xfrm>
          <a:noFill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u="sng" kern="1200" dirty="0">
                <a:ln w="6350"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Oceánské dno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2736"/>
            <a:ext cx="8784976" cy="507342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800" dirty="0">
                <a:latin typeface="Calibri" panose="020F0502020204030204" pitchFamily="34" charset="0"/>
              </a:rPr>
              <a:t>3 jednotky:</a:t>
            </a:r>
          </a:p>
          <a:p>
            <a:pPr>
              <a:lnSpc>
                <a:spcPct val="80000"/>
              </a:lnSpc>
              <a:buFont typeface="Lucida Sans" pitchFamily="34" charset="0"/>
              <a:buAutoNum type="arabicParenR"/>
            </a:pP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b="1" dirty="0">
                <a:latin typeface="Calibri" panose="020F0502020204030204" pitchFamily="34" charset="0"/>
              </a:rPr>
              <a:t>okraje pevnin</a:t>
            </a:r>
            <a:r>
              <a:rPr lang="cs-CZ" altLang="cs-CZ" sz="2800" dirty="0">
                <a:latin typeface="Calibri" panose="020F0502020204030204" pitchFamily="34" charset="0"/>
              </a:rPr>
              <a:t> – &gt; 20% (pevninská kůra)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b="1" dirty="0">
                <a:latin typeface="Calibri" panose="020F0502020204030204" pitchFamily="34" charset="0"/>
              </a:rPr>
              <a:t>a) šelf</a:t>
            </a:r>
          </a:p>
          <a:p>
            <a:pPr marL="1236663" lvl="2" indent="-514350">
              <a:lnSpc>
                <a:spcPct val="80000"/>
              </a:lnSpc>
            </a:pPr>
            <a:r>
              <a:rPr lang="cs-CZ" altLang="cs-CZ" sz="2800" dirty="0">
                <a:latin typeface="Calibri" panose="020F0502020204030204" pitchFamily="34" charset="0"/>
              </a:rPr>
              <a:t>Dno se mírně svažuje (do 200 m – mělké)</a:t>
            </a:r>
          </a:p>
          <a:p>
            <a:pPr marL="1236663" lvl="2" indent="-514350">
              <a:lnSpc>
                <a:spcPct val="80000"/>
              </a:lnSpc>
            </a:pPr>
            <a:r>
              <a:rPr lang="cs-CZ" altLang="cs-CZ" sz="2800" dirty="0">
                <a:latin typeface="Calibri" panose="020F0502020204030204" pitchFamily="34" charset="0"/>
              </a:rPr>
              <a:t>Rybolov, těžba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b="1" dirty="0">
                <a:latin typeface="Calibri" panose="020F0502020204030204" pitchFamily="34" charset="0"/>
              </a:rPr>
              <a:t>b) svah </a:t>
            </a:r>
          </a:p>
          <a:p>
            <a:pPr marL="1236663" lvl="2" indent="-514350">
              <a:lnSpc>
                <a:spcPct val="80000"/>
              </a:lnSpc>
            </a:pPr>
            <a:r>
              <a:rPr lang="cs-CZ" altLang="cs-CZ" sz="2800" dirty="0">
                <a:latin typeface="Calibri" panose="020F0502020204030204" pitchFamily="34" charset="0"/>
              </a:rPr>
              <a:t>Dno se začíná prudce svažovat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b="1" dirty="0">
                <a:latin typeface="Calibri" panose="020F0502020204030204" pitchFamily="34" charset="0"/>
              </a:rPr>
              <a:t>c) úpatí </a:t>
            </a:r>
          </a:p>
          <a:p>
            <a:pPr marL="1236663" lvl="2" indent="-514350">
              <a:lnSpc>
                <a:spcPct val="80000"/>
              </a:lnSpc>
            </a:pPr>
            <a:r>
              <a:rPr lang="cs-CZ" altLang="cs-CZ" sz="2800" dirty="0">
                <a:latin typeface="Calibri" panose="020F0502020204030204" pitchFamily="34" charset="0"/>
              </a:rPr>
              <a:t>Nejnižší místo pod svahem</a:t>
            </a:r>
          </a:p>
          <a:p>
            <a:pPr>
              <a:lnSpc>
                <a:spcPct val="80000"/>
              </a:lnSpc>
              <a:buFont typeface="Lucida Sans" pitchFamily="34" charset="0"/>
              <a:buAutoNum type="arabicParenR"/>
            </a:pP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b="1" dirty="0">
                <a:latin typeface="Calibri" panose="020F0502020204030204" pitchFamily="34" charset="0"/>
              </a:rPr>
              <a:t>pánve </a:t>
            </a:r>
            <a:r>
              <a:rPr lang="cs-CZ" altLang="cs-CZ" sz="2800" dirty="0">
                <a:latin typeface="Calibri" panose="020F0502020204030204" pitchFamily="34" charset="0"/>
              </a:rPr>
              <a:t>– 75%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latin typeface="Calibri" panose="020F0502020204030204" pitchFamily="34" charset="0"/>
              </a:rPr>
              <a:t>rovinaté, bez svažování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latin typeface="Calibri" panose="020F0502020204030204" pitchFamily="34" charset="0"/>
              </a:rPr>
              <a:t>V hloubkách kolem  4000 m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latin typeface="Calibri" panose="020F0502020204030204" pitchFamily="34" charset="0"/>
              </a:rPr>
              <a:t>čedič, usazeniny mořského původu </a:t>
            </a:r>
          </a:p>
        </p:txBody>
      </p:sp>
      <p:sp>
        <p:nvSpPr>
          <p:cNvPr id="4" name="Pravidelný pětiúhelník 3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79512" y="274638"/>
            <a:ext cx="8856984" cy="6394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521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388" y="188913"/>
            <a:ext cx="8964612" cy="2303462"/>
          </a:xfrm>
        </p:spPr>
        <p:txBody>
          <a:bodyPr>
            <a:normAutofit lnSpcReduction="10000"/>
          </a:bodyPr>
          <a:lstStyle/>
          <a:p>
            <a:pPr marL="650875" indent="-650875">
              <a:buFont typeface="Lucida Sans" pitchFamily="34" charset="0"/>
              <a:buAutoNum type="arabicParenR" startAt="3"/>
            </a:pPr>
            <a:r>
              <a:rPr lang="cs-CZ" altLang="cs-CZ" sz="2800" b="1" dirty="0">
                <a:solidFill>
                  <a:srgbClr val="072428"/>
                </a:solidFill>
                <a:latin typeface="Calibri" panose="020F0502020204030204" pitchFamily="34" charset="0"/>
              </a:rPr>
              <a:t>Hřbety a příkopy</a:t>
            </a:r>
          </a:p>
          <a:p>
            <a:pPr marL="457200" lvl="1" indent="0">
              <a:buClr>
                <a:srgbClr val="F9F9F9"/>
              </a:buClr>
              <a:buNone/>
            </a:pPr>
            <a:r>
              <a:rPr lang="cs-CZ" altLang="cs-CZ" b="1" dirty="0">
                <a:solidFill>
                  <a:srgbClr val="072428"/>
                </a:solidFill>
                <a:latin typeface="Calibri" panose="020F0502020204030204" pitchFamily="34" charset="0"/>
              </a:rPr>
              <a:t>Hřbety</a:t>
            </a:r>
            <a:r>
              <a:rPr lang="cs-CZ" altLang="cs-CZ" dirty="0">
                <a:solidFill>
                  <a:srgbClr val="072428"/>
                </a:solidFill>
                <a:latin typeface="Calibri" panose="020F0502020204030204" pitchFamily="34" charset="0"/>
              </a:rPr>
              <a:t> - místa </a:t>
            </a:r>
            <a:r>
              <a:rPr lang="cs-CZ" altLang="cs-CZ" u="sng" dirty="0">
                <a:solidFill>
                  <a:srgbClr val="072428"/>
                </a:solidFill>
                <a:latin typeface="Calibri" panose="020F0502020204030204" pitchFamily="34" charset="0"/>
              </a:rPr>
              <a:t>vzniku nové zemské kůry</a:t>
            </a:r>
            <a:r>
              <a:rPr lang="cs-CZ" altLang="cs-CZ" dirty="0">
                <a:solidFill>
                  <a:srgbClr val="072428"/>
                </a:solidFill>
                <a:latin typeface="Calibri" panose="020F0502020204030204" pitchFamily="34" charset="0"/>
              </a:rPr>
              <a:t>, nahoře riftová zóna</a:t>
            </a:r>
          </a:p>
          <a:p>
            <a:pPr marL="457200" lvl="1" indent="0">
              <a:buClr>
                <a:srgbClr val="F9F9F9"/>
              </a:buClr>
              <a:buNone/>
            </a:pPr>
            <a:r>
              <a:rPr lang="cs-CZ" altLang="cs-CZ" b="1" dirty="0">
                <a:solidFill>
                  <a:srgbClr val="072428"/>
                </a:solidFill>
                <a:latin typeface="Calibri" panose="020F0502020204030204" pitchFamily="34" charset="0"/>
              </a:rPr>
              <a:t>Příkopy</a:t>
            </a:r>
            <a:r>
              <a:rPr lang="cs-CZ" altLang="cs-CZ" dirty="0">
                <a:solidFill>
                  <a:srgbClr val="072428"/>
                </a:solidFill>
                <a:latin typeface="Calibri" panose="020F0502020204030204" pitchFamily="34" charset="0"/>
              </a:rPr>
              <a:t> - nejhlubší místa, u pevniny – oceánská kůra zajíždí pod pevninskou (</a:t>
            </a:r>
            <a:r>
              <a:rPr lang="cs-CZ" altLang="cs-CZ" dirty="0" err="1">
                <a:solidFill>
                  <a:srgbClr val="072428"/>
                </a:solidFill>
                <a:latin typeface="Calibri" panose="020F0502020204030204" pitchFamily="34" charset="0"/>
              </a:rPr>
              <a:t>subdukce</a:t>
            </a:r>
            <a:r>
              <a:rPr lang="cs-CZ" altLang="cs-CZ" dirty="0">
                <a:solidFill>
                  <a:srgbClr val="072428"/>
                </a:solidFill>
                <a:latin typeface="Calibri" panose="020F0502020204030204" pitchFamily="34" charset="0"/>
              </a:rPr>
              <a:t>) – zánik kůry</a:t>
            </a:r>
          </a:p>
          <a:p>
            <a:pPr marL="650875" indent="-650875"/>
            <a:endParaRPr lang="cs-CZ" altLang="cs-CZ" dirty="0">
              <a:solidFill>
                <a:srgbClr val="072428"/>
              </a:solidFill>
            </a:endParaRPr>
          </a:p>
        </p:txBody>
      </p:sp>
      <p:sp>
        <p:nvSpPr>
          <p:cNvPr id="4" name="Pravidelný pětiúhelník 3"/>
          <p:cNvSpPr/>
          <p:nvPr/>
        </p:nvSpPr>
        <p:spPr>
          <a:xfrm>
            <a:off x="8395202" y="89068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 descr="http://www.lysackova.borec.cz/zapisyze6_soubory/image031.jpg">
            <a:extLst>
              <a:ext uri="{FF2B5EF4-FFF2-40B4-BE49-F238E27FC236}">
                <a16:creationId xmlns:a16="http://schemas.microsoft.com/office/drawing/2014/main" id="{C75FF088-3D99-4E30-83CB-5B3C9B2E9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938463"/>
            <a:ext cx="9061450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952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B4139AD-F445-4478-B669-08A8D28AD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5" t="19789" r="9838" b="10495"/>
          <a:stretch/>
        </p:blipFill>
        <p:spPr>
          <a:xfrm>
            <a:off x="539551" y="1628800"/>
            <a:ext cx="8064897" cy="4608513"/>
          </a:xfrm>
          <a:prstGeom prst="rect">
            <a:avLst/>
          </a:prstGeom>
        </p:spPr>
      </p:pic>
      <p:sp>
        <p:nvSpPr>
          <p:cNvPr id="3" name="Pravidelný pětiúhelník 5">
            <a:extLst>
              <a:ext uri="{FF2B5EF4-FFF2-40B4-BE49-F238E27FC236}">
                <a16:creationId xmlns:a16="http://schemas.microsoft.com/office/drawing/2014/main" id="{BD9E0B13-12E8-4F0C-80E0-5DEBE5737BCC}"/>
              </a:ext>
            </a:extLst>
          </p:cNvPr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D79D5E2-DDAB-4760-927F-060D3CCCA46D}"/>
              </a:ext>
            </a:extLst>
          </p:cNvPr>
          <p:cNvSpPr txBox="1"/>
          <p:nvPr/>
        </p:nvSpPr>
        <p:spPr>
          <a:xfrm>
            <a:off x="683568" y="620688"/>
            <a:ext cx="634148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/>
              <a:t>Přehled aktuálních informací o oceánech.</a:t>
            </a:r>
          </a:p>
        </p:txBody>
      </p:sp>
    </p:spTree>
    <p:extLst>
      <p:ext uri="{BB962C8B-B14F-4D97-AF65-F5344CB8AC3E}">
        <p14:creationId xmlns:p14="http://schemas.microsoft.com/office/powerpoint/2010/main" val="429392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u="sng" dirty="0"/>
              <a:t>Rozložení pevnin a oceánů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95288" y="4076700"/>
            <a:ext cx="66976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072428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243973"/>
              </p:ext>
            </p:extLst>
          </p:nvPr>
        </p:nvGraphicFramePr>
        <p:xfrm>
          <a:off x="320313" y="1484784"/>
          <a:ext cx="8280920" cy="371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9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PEVNINA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OCEÁN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cs-CZ" altLang="cs-CZ" sz="3600" b="1" dirty="0"/>
                        <a:t>Země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/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3600" b="1" dirty="0"/>
                        <a:t>Severní polokoule</a:t>
                      </a:r>
                      <a:endParaRPr lang="cs-CZ" sz="3600" b="1" dirty="0"/>
                    </a:p>
                    <a:p>
                      <a:endParaRPr lang="cs-CZ" sz="3600" b="1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/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cs-CZ" sz="3600" b="1" dirty="0"/>
                        <a:t>Jižní polokoule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/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Pravidelný pětiúhelník 4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828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476250"/>
            <a:ext cx="8712968" cy="5832475"/>
          </a:xfrm>
        </p:spPr>
        <p:txBody>
          <a:bodyPr>
            <a:normAutofit/>
          </a:bodyPr>
          <a:lstStyle/>
          <a:p>
            <a:r>
              <a:rPr lang="cs-CZ" altLang="cs-CZ" dirty="0">
                <a:solidFill>
                  <a:srgbClr val="072428"/>
                </a:solidFill>
              </a:rPr>
              <a:t>Někdy může být jako moře tradičně, ale nepřesně označeno též velké vnitrozemské (zpravidla slané) jezero, kterému schází přirozený odtok (Kaspické moře, Mrtvé moře), není však splněna jedna ze základních vlastností, a to spojitost s ostatními moři, oceánem.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3"/>
            <a:ext cx="2520280" cy="321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779912" y="6149335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Kaspické moře</a:t>
            </a:r>
          </a:p>
        </p:txBody>
      </p:sp>
      <p:sp>
        <p:nvSpPr>
          <p:cNvPr id="5" name="Pravidelný pětiúhelník 4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142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Závěrečné opakování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55446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1. Které faktory a jak ovlivňují geografické rozložení salinity v jednotlivých mořích a oceánech?</a:t>
            </a:r>
          </a:p>
          <a:p>
            <a:pPr marL="0" indent="0">
              <a:buNone/>
            </a:pPr>
            <a:r>
              <a:rPr lang="cs-CZ" dirty="0"/>
              <a:t>2.  Na mapě Země - Vývoj pevnin a reliéf dna oceánů vyhledej při okrajích pevnin mělká šelfová moře znázorněna světle modrou barvou. Je pevninský šelf všude stejně široký?</a:t>
            </a:r>
          </a:p>
          <a:p>
            <a:pPr marL="0" indent="0">
              <a:buNone/>
            </a:pPr>
            <a:r>
              <a:rPr lang="cs-CZ" dirty="0"/>
              <a:t>3. Které hlavní části  tvoří dno oceánů?</a:t>
            </a:r>
          </a:p>
          <a:p>
            <a:pPr marL="0" indent="0">
              <a:buNone/>
            </a:pPr>
            <a:r>
              <a:rPr lang="cs-CZ" dirty="0"/>
              <a:t>4. Vyhledej oceánské pánve, hlubokomořské příkopy, </a:t>
            </a:r>
            <a:r>
              <a:rPr lang="cs-CZ" dirty="0" err="1"/>
              <a:t>středooceánské</a:t>
            </a:r>
            <a:r>
              <a:rPr lang="cs-CZ" dirty="0"/>
              <a:t> hřbety.</a:t>
            </a:r>
          </a:p>
          <a:p>
            <a:pPr marL="0" indent="0">
              <a:buNone/>
            </a:pPr>
            <a:r>
              <a:rPr lang="cs-CZ" dirty="0"/>
              <a:t> 5. Ve kterém hlubokomořském  příkopu byla naměřena největší hloubka ? Jaká je jeho hloubka?</a:t>
            </a:r>
          </a:p>
          <a:p>
            <a:pPr marL="0" indent="0">
              <a:buNone/>
            </a:pPr>
            <a:r>
              <a:rPr lang="cs-CZ" dirty="0"/>
              <a:t>6. Jak se jmenuje nejhlubší místo Atlantského oceánu (hledej u pobřeží Ameriky), jak nejhlubší místo Indického oceánu ?</a:t>
            </a:r>
          </a:p>
        </p:txBody>
      </p:sp>
      <p:sp>
        <p:nvSpPr>
          <p:cNvPr id="6" name="Pravidelný pětiúhelník 5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79512" y="274638"/>
            <a:ext cx="8856984" cy="61066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752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 descr="oceánské proud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54" y="1085169"/>
            <a:ext cx="9151253" cy="55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ývojový diagram: spojnice 2"/>
          <p:cNvSpPr/>
          <p:nvPr/>
        </p:nvSpPr>
        <p:spPr>
          <a:xfrm>
            <a:off x="3131840" y="2420888"/>
            <a:ext cx="189735" cy="18973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Vývojový diagram: spojnice 3"/>
          <p:cNvSpPr/>
          <p:nvPr/>
        </p:nvSpPr>
        <p:spPr>
          <a:xfrm>
            <a:off x="3779912" y="2060848"/>
            <a:ext cx="189735" cy="18973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Vývojový diagram: spojnice 4"/>
          <p:cNvSpPr/>
          <p:nvPr/>
        </p:nvSpPr>
        <p:spPr>
          <a:xfrm>
            <a:off x="4378638" y="1700808"/>
            <a:ext cx="189735" cy="18973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Vývojový diagram: spojnice 5"/>
          <p:cNvSpPr/>
          <p:nvPr/>
        </p:nvSpPr>
        <p:spPr>
          <a:xfrm>
            <a:off x="4932040" y="1412776"/>
            <a:ext cx="189735" cy="18973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Vývojový diagram: spojnice 6"/>
          <p:cNvSpPr/>
          <p:nvPr/>
        </p:nvSpPr>
        <p:spPr>
          <a:xfrm>
            <a:off x="3969647" y="2492850"/>
            <a:ext cx="189735" cy="18973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Vývojový diagram: spojnice 7"/>
          <p:cNvSpPr/>
          <p:nvPr/>
        </p:nvSpPr>
        <p:spPr>
          <a:xfrm>
            <a:off x="3419872" y="1890543"/>
            <a:ext cx="189735" cy="18973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Vývojový diagram: spojnice 8"/>
          <p:cNvSpPr/>
          <p:nvPr/>
        </p:nvSpPr>
        <p:spPr>
          <a:xfrm>
            <a:off x="3407918" y="2996952"/>
            <a:ext cx="189735" cy="18973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Vývojový diagram: spojnice 9"/>
          <p:cNvSpPr/>
          <p:nvPr/>
        </p:nvSpPr>
        <p:spPr>
          <a:xfrm>
            <a:off x="3514739" y="4103361"/>
            <a:ext cx="189735" cy="18973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1" name="Vývojový diagram: spojnice 10"/>
          <p:cNvSpPr/>
          <p:nvPr/>
        </p:nvSpPr>
        <p:spPr>
          <a:xfrm>
            <a:off x="3059832" y="4509120"/>
            <a:ext cx="189735" cy="18973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2" name="Vývojový diagram: spojnice 11"/>
          <p:cNvSpPr/>
          <p:nvPr/>
        </p:nvSpPr>
        <p:spPr>
          <a:xfrm>
            <a:off x="2248270" y="4103360"/>
            <a:ext cx="549775" cy="262027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" name="Vývojový diagram: spojnice 12"/>
          <p:cNvSpPr/>
          <p:nvPr/>
        </p:nvSpPr>
        <p:spPr>
          <a:xfrm>
            <a:off x="6444208" y="4221088"/>
            <a:ext cx="549775" cy="262027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4" name="Vývojový diagram: spojnice 13"/>
          <p:cNvSpPr/>
          <p:nvPr/>
        </p:nvSpPr>
        <p:spPr>
          <a:xfrm>
            <a:off x="8028384" y="4269747"/>
            <a:ext cx="549775" cy="262027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" name="Vývojový diagram: spojnice 14"/>
          <p:cNvSpPr/>
          <p:nvPr/>
        </p:nvSpPr>
        <p:spPr>
          <a:xfrm>
            <a:off x="7308304" y="1949264"/>
            <a:ext cx="549775" cy="262027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6" name="Vývojový diagram: spojnice 15"/>
          <p:cNvSpPr/>
          <p:nvPr/>
        </p:nvSpPr>
        <p:spPr>
          <a:xfrm>
            <a:off x="7600193" y="2530387"/>
            <a:ext cx="549775" cy="262027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7" name="Vývojový diagram: spojnice 16"/>
          <p:cNvSpPr/>
          <p:nvPr/>
        </p:nvSpPr>
        <p:spPr>
          <a:xfrm>
            <a:off x="4605801" y="4941168"/>
            <a:ext cx="549775" cy="262027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8" name="Vývojový diagram: spojnice 17"/>
          <p:cNvSpPr/>
          <p:nvPr/>
        </p:nvSpPr>
        <p:spPr>
          <a:xfrm>
            <a:off x="1590527" y="2456703"/>
            <a:ext cx="549775" cy="262027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9" name="Vývojový diagram: spojnice 18"/>
          <p:cNvSpPr/>
          <p:nvPr/>
        </p:nvSpPr>
        <p:spPr>
          <a:xfrm>
            <a:off x="611560" y="3645024"/>
            <a:ext cx="587154" cy="21602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6935" y="73663"/>
            <a:ext cx="460851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II. Vyhledej a zapiš názvy očíslovaných proudů</a:t>
            </a:r>
          </a:p>
        </p:txBody>
      </p:sp>
      <p:sp>
        <p:nvSpPr>
          <p:cNvPr id="21" name="Vývojový diagram: spojnice 20"/>
          <p:cNvSpPr/>
          <p:nvPr/>
        </p:nvSpPr>
        <p:spPr>
          <a:xfrm>
            <a:off x="3923928" y="1340768"/>
            <a:ext cx="549775" cy="262027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3" name="Vývojový diagram: spojnice 22"/>
          <p:cNvSpPr/>
          <p:nvPr/>
        </p:nvSpPr>
        <p:spPr>
          <a:xfrm>
            <a:off x="4355976" y="3933056"/>
            <a:ext cx="549775" cy="262027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24" name="Vývojový diagram: spojnice 23"/>
          <p:cNvSpPr/>
          <p:nvPr/>
        </p:nvSpPr>
        <p:spPr>
          <a:xfrm>
            <a:off x="2843808" y="2708920"/>
            <a:ext cx="189735" cy="18973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0B0530F0-6B1C-4760-8FF8-1274F0879AAA}"/>
              </a:ext>
            </a:extLst>
          </p:cNvPr>
          <p:cNvSpPr/>
          <p:nvPr/>
        </p:nvSpPr>
        <p:spPr>
          <a:xfrm>
            <a:off x="36935" y="5641678"/>
            <a:ext cx="9088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0)Antilský proud, 1)Golfský proud, 2)Severoatlantský proud, 3)Norský proud, 4) proud Severního mysu, 5)Kanárský proud, 6)Labradorský proud, 7)Severní rovníkový proud, 8)Brazilský proud, 9)Falklandský proud, 10)Peruánský proud, 11)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Západoaustralský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 proud, 12)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Východoaustralský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 proud, 13)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Oja-šio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, 14)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Kuro-šio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, 15)Západní příhon, 16)Kalifornský proud,</a:t>
            </a:r>
          </a:p>
          <a:p>
            <a:r>
              <a:rPr lang="cs-CZ" sz="1400" dirty="0"/>
              <a:t>17)Jižní rovníkový proud, 18)</a:t>
            </a:r>
            <a:r>
              <a:rPr lang="cs-CZ" sz="1400" dirty="0" err="1"/>
              <a:t>Východogrónský</a:t>
            </a:r>
            <a:r>
              <a:rPr lang="cs-CZ" sz="1400" dirty="0"/>
              <a:t> proud, 19)</a:t>
            </a:r>
            <a:r>
              <a:rPr lang="cs-CZ" sz="1400" dirty="0" err="1"/>
              <a:t>Benguelský</a:t>
            </a:r>
            <a:r>
              <a:rPr lang="cs-CZ" sz="1400" dirty="0"/>
              <a:t> proud </a:t>
            </a:r>
            <a:endParaRPr lang="cs-CZ" sz="1400" dirty="0">
              <a:effectLst/>
            </a:endParaRPr>
          </a:p>
        </p:txBody>
      </p:sp>
      <p:sp>
        <p:nvSpPr>
          <p:cNvPr id="25" name="Pravidelný pětiúhelník 5">
            <a:extLst>
              <a:ext uri="{FF2B5EF4-FFF2-40B4-BE49-F238E27FC236}">
                <a16:creationId xmlns:a16="http://schemas.microsoft.com/office/drawing/2014/main" id="{00558004-87DC-4CCA-BDD9-26AB3B8090F8}"/>
              </a:ext>
            </a:extLst>
          </p:cNvPr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5A3AE1AB-CFF4-40AF-9691-DAB5B5E1DD80}"/>
              </a:ext>
            </a:extLst>
          </p:cNvPr>
          <p:cNvSpPr/>
          <p:nvPr/>
        </p:nvSpPr>
        <p:spPr>
          <a:xfrm>
            <a:off x="9728" y="5691917"/>
            <a:ext cx="908876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F5061100-B753-4EFB-8182-2A47FC320284}"/>
              </a:ext>
            </a:extLst>
          </p:cNvPr>
          <p:cNvSpPr txBox="1"/>
          <p:nvPr/>
        </p:nvSpPr>
        <p:spPr>
          <a:xfrm>
            <a:off x="5121775" y="267643"/>
            <a:ext cx="167109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Atlas str. 16 - 17</a:t>
            </a:r>
          </a:p>
        </p:txBody>
      </p:sp>
    </p:spTree>
    <p:extLst>
      <p:ext uri="{BB962C8B-B14F-4D97-AF65-F5344CB8AC3E}">
        <p14:creationId xmlns:p14="http://schemas.microsoft.com/office/powerpoint/2010/main" val="24340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1A548-64CB-42FB-AE89-4C393EB217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528" y="2231"/>
            <a:ext cx="8229600" cy="769468"/>
          </a:xfrm>
        </p:spPr>
        <p:txBody>
          <a:bodyPr/>
          <a:lstStyle/>
          <a:p>
            <a:r>
              <a:rPr lang="cs-CZ" dirty="0"/>
              <a:t>Závěrečné opakování III </a:t>
            </a:r>
          </a:p>
        </p:txBody>
      </p:sp>
      <p:pic>
        <p:nvPicPr>
          <p:cNvPr id="4" name="Picture 4" descr="http://www.lysackova.borec.cz/zapisyze6_soubory/image031.jpg">
            <a:extLst>
              <a:ext uri="{FF2B5EF4-FFF2-40B4-BE49-F238E27FC236}">
                <a16:creationId xmlns:a16="http://schemas.microsoft.com/office/drawing/2014/main" id="{B1FC3188-9D6E-4C23-A8C7-D59C33345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-1456" r="228" b="37290"/>
          <a:stretch/>
        </p:blipFill>
        <p:spPr bwMode="auto">
          <a:xfrm>
            <a:off x="1547664" y="1571698"/>
            <a:ext cx="6526311" cy="185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14627D7-69F3-4C40-84E7-0C583F4407B0}"/>
              </a:ext>
            </a:extLst>
          </p:cNvPr>
          <p:cNvSpPr txBox="1"/>
          <p:nvPr/>
        </p:nvSpPr>
        <p:spPr>
          <a:xfrm>
            <a:off x="737305" y="771699"/>
            <a:ext cx="777584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7. Doplň názvy očíslovaných útvarů oceánského dna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Pravidelný pětiúhelník 5">
            <a:extLst>
              <a:ext uri="{FF2B5EF4-FFF2-40B4-BE49-F238E27FC236}">
                <a16:creationId xmlns:a16="http://schemas.microsoft.com/office/drawing/2014/main" id="{A668EDE2-7E63-4B64-8374-57A273377205}"/>
              </a:ext>
            </a:extLst>
          </p:cNvPr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955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1484784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J. DEMEK A KOL. GEOGRAFIE PRO SŠ I: fyzicko-geografická část. Praha: SPN-pedagogické nakladatelství, 2012. ISBN 9788072355198.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CHISWICK CHAP. </a:t>
            </a:r>
            <a:r>
              <a:rPr lang="cs-CZ" sz="1600" dirty="0" err="1"/>
              <a:t>Oceans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World.jpg [online]. 2013 [cit. 2013-11-14]. Dostupné z: http://en.wikipedia.org/wiki/File:Oceans_of_the_World.jpg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DEMEK, Jaromír, Vít VOŽENÍLEK a Miroslav VYSOUDIL. DEMEK. Geografie pro střední školy. 1. vyd. Praha: SPN - pedagogické nakladatelství, c1997, 94 s. ISBN 80-859-3773-5.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CONSCIOUS. Wiki plot 04.png [online]. 2007 [cit. 2013-12-01]. Dostupné z: http://upload.wikimedia.org/wikipedia/commons/3/3e/Wiki_plot_04.png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HANNES GROBE,. </a:t>
            </a:r>
            <a:r>
              <a:rPr lang="cs-CZ" sz="1600" dirty="0" err="1"/>
              <a:t>Sea</a:t>
            </a:r>
            <a:r>
              <a:rPr lang="cs-CZ" sz="1600" dirty="0"/>
              <a:t> salt-e </a:t>
            </a:r>
            <a:r>
              <a:rPr lang="cs-CZ" sz="1600" dirty="0" err="1"/>
              <a:t>hg.svg</a:t>
            </a:r>
            <a:r>
              <a:rPr lang="cs-CZ" sz="1600" dirty="0"/>
              <a:t> [online]. 2000 [cit. 2013-12-01]. Dostupné z: http://commons.wikimedia.org/wiki/File:Sea_salt-e_hg.svg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ALEŠ RUDA. Fyzikální vlastnosti mořské vody [online]. 2013 [cit. 2013-12-01]. Dostupné z: </a:t>
            </a:r>
            <a:r>
              <a:rPr lang="cs-CZ" sz="1600" dirty="0">
                <a:hlinkClick r:id="rId2"/>
              </a:rPr>
              <a:t>http://is.muni.cz/do/rect/el/estud/pedf/js13/fyz_geogr/web/pages/12-2-fyzikalni-vlastnosti.html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THURMAN, H. V., TRUJILLO, A. P. Oceánografie. Praha: COMPUTER PRESS, 2005. 474 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JEFF SCHMALTZ, MODIS Rapid Response Team, NASA/GSFC. </a:t>
            </a:r>
            <a:r>
              <a:rPr lang="cs-CZ" sz="1600" dirty="0" err="1"/>
              <a:t>Caspian</a:t>
            </a:r>
            <a:r>
              <a:rPr lang="cs-CZ" sz="1600" dirty="0"/>
              <a:t> </a:t>
            </a:r>
            <a:r>
              <a:rPr lang="cs-CZ" sz="1600" dirty="0" err="1"/>
              <a:t>Sea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orbit.jpg [online]. 2003 [cit. 2013-12-01]. Dostupné z: http://cs.wikipedia.org/wiki/Soubor:Caspian_Sea_from_orbit.jpg 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a použitá literatura</a:t>
            </a:r>
          </a:p>
        </p:txBody>
      </p:sp>
      <p:sp>
        <p:nvSpPr>
          <p:cNvPr id="6" name="Pravidelný pětiúhelník 5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32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oceánů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94605"/>
            <a:ext cx="8229600" cy="4525963"/>
          </a:xfrm>
        </p:spPr>
        <p:txBody>
          <a:bodyPr/>
          <a:lstStyle/>
          <a:p>
            <a:r>
              <a:rPr lang="cs-CZ" dirty="0"/>
              <a:t>Světový oceán, vzhledem ke své rozloze, zachytává asi </a:t>
            </a:r>
            <a:r>
              <a:rPr lang="cs-CZ" dirty="0">
                <a:solidFill>
                  <a:srgbClr val="FF0000"/>
                </a:solidFill>
              </a:rPr>
              <a:t>85 % slunečního světla a tepla</a:t>
            </a:r>
            <a:r>
              <a:rPr lang="cs-CZ" dirty="0"/>
              <a:t>. Působí proto jako velmi </a:t>
            </a:r>
            <a:r>
              <a:rPr lang="cs-CZ" dirty="0">
                <a:solidFill>
                  <a:srgbClr val="FF0000"/>
                </a:solidFill>
              </a:rPr>
              <a:t>významný regulátor teploty</a:t>
            </a:r>
            <a:r>
              <a:rPr lang="cs-CZ" dirty="0"/>
              <a:t> a zabraňuje výkyvům teplot na povrchu planety. Má </a:t>
            </a:r>
            <a:r>
              <a:rPr lang="cs-CZ" dirty="0">
                <a:solidFill>
                  <a:srgbClr val="FF0000"/>
                </a:solidFill>
              </a:rPr>
              <a:t>zásadní vliv na biosféru a život na Zemi.</a:t>
            </a:r>
            <a:r>
              <a:rPr lang="cs-CZ" dirty="0"/>
              <a:t> Světový oceán váže velkou část </a:t>
            </a:r>
            <a:r>
              <a:rPr lang="cs-CZ" dirty="0">
                <a:solidFill>
                  <a:srgbClr val="FF0000"/>
                </a:solidFill>
              </a:rPr>
              <a:t>oxidu uhličitého</a:t>
            </a:r>
            <a:r>
              <a:rPr lang="cs-CZ" dirty="0"/>
              <a:t>. Fytoplankton* je zdrojem až </a:t>
            </a:r>
            <a:r>
              <a:rPr lang="cs-CZ" dirty="0">
                <a:solidFill>
                  <a:srgbClr val="FF0000"/>
                </a:solidFill>
              </a:rPr>
              <a:t>50 % kyslíku</a:t>
            </a:r>
            <a:r>
              <a:rPr lang="cs-CZ" dirty="0"/>
              <a:t>. </a:t>
            </a:r>
          </a:p>
        </p:txBody>
      </p:sp>
      <p:sp>
        <p:nvSpPr>
          <p:cNvPr id="4" name="Pravidelný pětiúhelník 3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3528" y="5620568"/>
            <a:ext cx="9186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 </a:t>
            </a:r>
            <a:r>
              <a:rPr lang="cs-CZ" sz="1400" dirty="0"/>
              <a:t>Fytoplankton je planktonní společenstvo (plankton je soubor mikroskopických organismů pasivně se vznášejících v prostředí) </a:t>
            </a:r>
            <a:r>
              <a:rPr lang="cs-CZ" sz="1400" dirty="0" err="1"/>
              <a:t>fotosyntetizujících</a:t>
            </a:r>
            <a:r>
              <a:rPr lang="cs-CZ" sz="1400" dirty="0"/>
              <a:t> mikroorganismů, které obývají vodní sloupec přírodních i umělých nádrží všech typů. Dominantními složkami fytoplanktonu jsou řasy, sinice a někteří </a:t>
            </a:r>
            <a:r>
              <a:rPr lang="cs-CZ" sz="1400" dirty="0" err="1"/>
              <a:t>fotosyntetizující</a:t>
            </a:r>
            <a:r>
              <a:rPr lang="cs-CZ" sz="1400" dirty="0"/>
              <a:t> prvoci.</a:t>
            </a:r>
          </a:p>
          <a:p>
            <a:endParaRPr lang="cs-CZ" sz="1400" dirty="0"/>
          </a:p>
        </p:txBody>
      </p:sp>
      <p:sp>
        <p:nvSpPr>
          <p:cNvPr id="6" name="Obdélník 5"/>
          <p:cNvSpPr/>
          <p:nvPr/>
        </p:nvSpPr>
        <p:spPr>
          <a:xfrm>
            <a:off x="179512" y="274639"/>
            <a:ext cx="8856984" cy="5023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63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cs-CZ" altLang="cs-CZ" i="1" dirty="0"/>
              <a:t>Oceány a moře</a:t>
            </a:r>
            <a:br>
              <a:rPr lang="cs-CZ" altLang="cs-CZ" sz="4000" i="1" dirty="0"/>
            </a:br>
            <a:endParaRPr lang="cs-CZ" altLang="cs-CZ" sz="4000" i="1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84784"/>
            <a:ext cx="4969247" cy="2520281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4000" baseline="30000" dirty="0"/>
              <a:t>Varianta – 4 oceánů</a:t>
            </a:r>
          </a:p>
          <a:p>
            <a:pPr>
              <a:buFontTx/>
              <a:buNone/>
            </a:pPr>
            <a:r>
              <a:rPr lang="cs-CZ" altLang="cs-CZ" b="1" baseline="30000" dirty="0"/>
              <a:t>Tichý – 180 mil. km²</a:t>
            </a:r>
          </a:p>
          <a:p>
            <a:pPr>
              <a:buFontTx/>
              <a:buNone/>
            </a:pPr>
            <a:r>
              <a:rPr lang="cs-CZ" altLang="cs-CZ" b="1" baseline="30000" dirty="0"/>
              <a:t>Atlantský – 90 mil. km²</a:t>
            </a:r>
          </a:p>
          <a:p>
            <a:pPr>
              <a:buFontTx/>
              <a:buNone/>
            </a:pPr>
            <a:r>
              <a:rPr lang="cs-CZ" altLang="cs-CZ" b="1" baseline="30000" dirty="0"/>
              <a:t>Indický – 75 mil. km²</a:t>
            </a:r>
          </a:p>
          <a:p>
            <a:pPr>
              <a:buFontTx/>
              <a:buNone/>
            </a:pPr>
            <a:r>
              <a:rPr lang="cs-CZ" altLang="cs-CZ" b="1" baseline="30000" dirty="0"/>
              <a:t>Severní ledový – 13 mil.km²</a:t>
            </a:r>
          </a:p>
          <a:p>
            <a:pPr>
              <a:buFontTx/>
              <a:buNone/>
            </a:pPr>
            <a:endParaRPr lang="cs-CZ" altLang="cs-CZ" sz="4400" baseline="30000" dirty="0"/>
          </a:p>
        </p:txBody>
      </p:sp>
      <p:pic>
        <p:nvPicPr>
          <p:cNvPr id="130052" name="Picture 4" descr="ocea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1124744"/>
            <a:ext cx="2448272" cy="29121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7544" y="4149080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Varianta – 5 oceánů na planetě Zemi:</a:t>
            </a:r>
          </a:p>
          <a:p>
            <a:endParaRPr lang="cs-CZ" b="1" dirty="0"/>
          </a:p>
          <a:p>
            <a:r>
              <a:rPr lang="cs-CZ" b="1" dirty="0"/>
              <a:t>Tichý oceán</a:t>
            </a:r>
            <a:r>
              <a:rPr lang="cs-CZ" dirty="0"/>
              <a:t> 155 557 mil. km² </a:t>
            </a:r>
            <a:r>
              <a:rPr lang="cs-CZ" b="1" dirty="0"/>
              <a:t>Atlantský oceán</a:t>
            </a:r>
            <a:r>
              <a:rPr lang="cs-CZ" dirty="0"/>
              <a:t> 76 762 mil. km² </a:t>
            </a:r>
            <a:r>
              <a:rPr lang="cs-CZ" b="1" dirty="0"/>
              <a:t>Indický oceán</a:t>
            </a:r>
            <a:r>
              <a:rPr lang="cs-CZ" dirty="0"/>
              <a:t> 68 556 mil. km² </a:t>
            </a:r>
          </a:p>
          <a:p>
            <a:r>
              <a:rPr lang="cs-CZ" b="1" dirty="0"/>
              <a:t>Jižní oceán</a:t>
            </a:r>
            <a:r>
              <a:rPr lang="cs-CZ" dirty="0"/>
              <a:t> 20 327 mil. km²</a:t>
            </a:r>
          </a:p>
          <a:p>
            <a:r>
              <a:rPr lang="cs-CZ" b="1" dirty="0"/>
              <a:t>Severní ledový oceán</a:t>
            </a:r>
            <a:r>
              <a:rPr lang="cs-CZ" dirty="0"/>
              <a:t> 14 056 mil. km²</a:t>
            </a:r>
          </a:p>
        </p:txBody>
      </p:sp>
      <p:sp>
        <p:nvSpPr>
          <p:cNvPr id="6" name="Pravidelný pětiúhelník 5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4845576" y="5164742"/>
            <a:ext cx="3993401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Zaokrouhli údaje na celé miliony km².</a:t>
            </a:r>
          </a:p>
        </p:txBody>
      </p:sp>
      <p:sp>
        <p:nvSpPr>
          <p:cNvPr id="9" name="Obdélník 8"/>
          <p:cNvSpPr/>
          <p:nvPr/>
        </p:nvSpPr>
        <p:spPr>
          <a:xfrm>
            <a:off x="179512" y="274638"/>
            <a:ext cx="8856984" cy="60346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471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světového oceánu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11" y="1569563"/>
            <a:ext cx="9168711" cy="473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idelný pětiúhelník 4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072428"/>
                </a:solidFill>
              </a:rPr>
              <a:t>Tichý oceán – Pacifik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600200"/>
            <a:ext cx="4104134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cs-CZ" altLang="cs-CZ" sz="2800" dirty="0">
              <a:solidFill>
                <a:srgbClr val="072428"/>
              </a:solidFill>
            </a:endParaRPr>
          </a:p>
          <a:p>
            <a:r>
              <a:rPr lang="cs-CZ" altLang="cs-CZ" sz="2800" dirty="0">
                <a:solidFill>
                  <a:srgbClr val="072428"/>
                </a:solidFill>
              </a:rPr>
              <a:t>Největší na Zemi</a:t>
            </a:r>
          </a:p>
          <a:p>
            <a:r>
              <a:rPr lang="cs-CZ" altLang="cs-CZ" sz="2800" dirty="0">
                <a:solidFill>
                  <a:srgbClr val="072428"/>
                </a:solidFill>
              </a:rPr>
              <a:t>Nejhlubší místa na Zemi</a:t>
            </a:r>
          </a:p>
          <a:p>
            <a:r>
              <a:rPr lang="cs-CZ" altLang="cs-CZ" sz="2800" dirty="0">
                <a:solidFill>
                  <a:srgbClr val="072428"/>
                </a:solidFill>
              </a:rPr>
              <a:t>Je lemován pásem sopek – Tichooceánský ohnivý prstenec</a:t>
            </a:r>
          </a:p>
          <a:p>
            <a:r>
              <a:rPr lang="cs-CZ" altLang="cs-CZ" sz="2800" dirty="0">
                <a:solidFill>
                  <a:srgbClr val="072428"/>
                </a:solidFill>
              </a:rPr>
              <a:t>Probíhá v něm datová hranice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7411" name="Obrázek 3" descr="Pacific_Oc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628775"/>
            <a:ext cx="4932362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idelný pětiúhelník 5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79512" y="274638"/>
            <a:ext cx="8856984" cy="64667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666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Tichý oceán (Pacifik)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4525963"/>
          </a:xfrm>
        </p:spPr>
        <p:txBody>
          <a:bodyPr/>
          <a:lstStyle/>
          <a:p>
            <a:r>
              <a:rPr lang="cs-CZ" b="1" dirty="0"/>
              <a:t> </a:t>
            </a:r>
            <a:r>
              <a:rPr lang="cs-CZ" sz="2400" b="1" dirty="0"/>
              <a:t>největší a nejhlubší oceán</a:t>
            </a:r>
          </a:p>
          <a:p>
            <a:r>
              <a:rPr lang="cs-CZ" sz="2400" dirty="0"/>
              <a:t>Tichý oceán je větší než všechna pevnina na Zemi.</a:t>
            </a:r>
          </a:p>
          <a:p>
            <a:r>
              <a:rPr lang="cs-CZ" sz="2400" dirty="0"/>
              <a:t>V nejširším místě v tropech měří Tichý oceán (Pacifik) přes 20 000 km, což je přibližně polovina obvodu zeměkoule. Nachází se nejhlubší místo na Zemi: </a:t>
            </a:r>
            <a:r>
              <a:rPr lang="cs-CZ" sz="2400" b="1" u="sng" dirty="0" err="1"/>
              <a:t>Challenger</a:t>
            </a:r>
            <a:r>
              <a:rPr lang="cs-CZ" sz="2400" b="1" u="sng" dirty="0"/>
              <a:t> </a:t>
            </a:r>
            <a:r>
              <a:rPr lang="cs-CZ" sz="2400" b="1" u="sng" dirty="0" err="1"/>
              <a:t>Deep</a:t>
            </a:r>
            <a:r>
              <a:rPr lang="cs-CZ" sz="2400" b="1" u="sng" dirty="0"/>
              <a:t> - </a:t>
            </a:r>
            <a:r>
              <a:rPr lang="cs-CZ" sz="2400" u="sng" dirty="0"/>
              <a:t>Mariánský příkop s hloubkou </a:t>
            </a:r>
            <a:r>
              <a:rPr lang="cs-CZ" sz="2400" b="1" u="sng" dirty="0"/>
              <a:t>10 994 m</a:t>
            </a:r>
            <a:r>
              <a:rPr lang="cs-CZ" sz="2400" b="1" dirty="0"/>
              <a:t>. </a:t>
            </a:r>
            <a:r>
              <a:rPr lang="cs-CZ" sz="2400" dirty="0"/>
              <a:t>V Tichém oceánu (na Havaji) naleznete </a:t>
            </a:r>
            <a:r>
              <a:rPr lang="cs-CZ" sz="2400" u="sng" dirty="0"/>
              <a:t>nejvyšší neaktivní štítovou sopku – </a:t>
            </a:r>
            <a:r>
              <a:rPr lang="cs-CZ" sz="2400" u="sng" dirty="0" err="1"/>
              <a:t>Mauna</a:t>
            </a:r>
            <a:r>
              <a:rPr lang="cs-CZ" sz="2400" u="sng" dirty="0"/>
              <a:t> Kea.</a:t>
            </a:r>
            <a:r>
              <a:rPr lang="cs-CZ" sz="2400" dirty="0"/>
              <a:t> Nad hladinu oceánu ční do výšky          4 205 m, ale i s podvodní částí je vysoká 10 205 m, což z ní činí na Zemi nejvyšší horu, která při měření od úpatí (báze) převyšuje i Everest. </a:t>
            </a:r>
          </a:p>
          <a:p>
            <a:endParaRPr lang="cs-CZ" sz="2800" dirty="0"/>
          </a:p>
        </p:txBody>
      </p:sp>
      <p:sp>
        <p:nvSpPr>
          <p:cNvPr id="4" name="Pravidelný pětiúhelník 3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79512" y="274638"/>
            <a:ext cx="8856984" cy="59626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54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Atlantský oceán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44958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800">
                <a:solidFill>
                  <a:srgbClr val="072428"/>
                </a:solidFill>
                <a:latin typeface="Calibri" pitchFamily="34" charset="0"/>
              </a:rPr>
              <a:t>Druhý největší </a:t>
            </a:r>
          </a:p>
          <a:p>
            <a:r>
              <a:rPr lang="cs-CZ" altLang="cs-CZ" sz="2800">
                <a:solidFill>
                  <a:srgbClr val="072428"/>
                </a:solidFill>
                <a:latin typeface="Calibri" pitchFamily="34" charset="0"/>
              </a:rPr>
              <a:t>Středoatlantský hřbet </a:t>
            </a:r>
          </a:p>
          <a:p>
            <a:r>
              <a:rPr lang="cs-CZ" altLang="cs-CZ" sz="2800">
                <a:solidFill>
                  <a:srgbClr val="072428"/>
                </a:solidFill>
                <a:latin typeface="Calibri" pitchFamily="34" charset="0"/>
              </a:rPr>
              <a:t>Ostrovy pevninského původu, leží blízko pevniny, od které se oddělily – např. Grónsko, Velká Británie, Irsko, Kuba atd. </a:t>
            </a:r>
          </a:p>
          <a:p>
            <a:r>
              <a:rPr lang="cs-CZ" altLang="cs-CZ" sz="2800">
                <a:solidFill>
                  <a:srgbClr val="072428"/>
                </a:solidFill>
                <a:latin typeface="Calibri" pitchFamily="34" charset="0"/>
              </a:rPr>
              <a:t>Na stycích litosférických desek se vytvořily stovky sopečných ostrovů, např. Malé Antily, Azory, Kanárské ostrovy, Madeira a Kapverdy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8435" name="Obrázek 3" descr="Atlantik-ma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49400"/>
            <a:ext cx="47879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idelný pětiúhelník 5"/>
          <p:cNvSpPr/>
          <p:nvPr/>
        </p:nvSpPr>
        <p:spPr>
          <a:xfrm>
            <a:off x="8182864" y="267643"/>
            <a:ext cx="528072" cy="50405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79512" y="274638"/>
            <a:ext cx="8856984" cy="6250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1576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8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9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notace-prezenta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4678</TotalTime>
  <Words>2263</Words>
  <Application>Microsoft Office PowerPoint</Application>
  <PresentationFormat>Předvádění na obrazovce (4:3)</PresentationFormat>
  <Paragraphs>213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19</vt:i4>
      </vt:variant>
      <vt:variant>
        <vt:lpstr>Nadpisy snímků</vt:lpstr>
      </vt:variant>
      <vt:variant>
        <vt:i4>34</vt:i4>
      </vt:variant>
    </vt:vector>
  </HeadingPairs>
  <TitlesOfParts>
    <vt:vector size="59" baseType="lpstr">
      <vt:lpstr>Arial</vt:lpstr>
      <vt:lpstr>Calibri</vt:lpstr>
      <vt:lpstr>Lucida Sans</vt:lpstr>
      <vt:lpstr>Tahoma</vt:lpstr>
      <vt:lpstr>Times New Roman</vt:lpstr>
      <vt:lpstr>Wingdings</vt:lpstr>
      <vt:lpstr>Motiv systému Office</vt:lpstr>
      <vt:lpstr>anotace-prezentace</vt:lpstr>
      <vt:lpstr>Výchozí návrh</vt:lpstr>
      <vt:lpstr>1_Výchozí návrh</vt:lpstr>
      <vt:lpstr>2_Výchozí návrh</vt:lpstr>
      <vt:lpstr>3_Výchozí návrh</vt:lpstr>
      <vt:lpstr>4_Výchozí návrh</vt:lpstr>
      <vt:lpstr>5_Výchozí návrh</vt:lpstr>
      <vt:lpstr>6_Výchozí návrh</vt:lpstr>
      <vt:lpstr>7_Výchozí návrh</vt:lpstr>
      <vt:lpstr>12_Výchozí návrh</vt:lpstr>
      <vt:lpstr>13_Výchozí návrh</vt:lpstr>
      <vt:lpstr>14_Výchozí návrh</vt:lpstr>
      <vt:lpstr>15_Výchozí návrh</vt:lpstr>
      <vt:lpstr>16_Výchozí návrh</vt:lpstr>
      <vt:lpstr>17_Výchozí návrh</vt:lpstr>
      <vt:lpstr>18_Výchozí návrh</vt:lpstr>
      <vt:lpstr>19_Výchozí návrh</vt:lpstr>
      <vt:lpstr>20_Výchozí návrh</vt:lpstr>
      <vt:lpstr>Světový oceán - sekundy</vt:lpstr>
      <vt:lpstr>Světový oceán</vt:lpstr>
      <vt:lpstr>Rozložení pevnin a oceánů</vt:lpstr>
      <vt:lpstr>Význam oceánů</vt:lpstr>
      <vt:lpstr>Oceány a moře </vt:lpstr>
      <vt:lpstr>Vymezení světového oceánu</vt:lpstr>
      <vt:lpstr>Tichý oceán – Pacifik</vt:lpstr>
      <vt:lpstr>Tichý oceán (Pacifik) </vt:lpstr>
      <vt:lpstr>Atlantský oceán</vt:lpstr>
      <vt:lpstr>Atlantský oceán</vt:lpstr>
      <vt:lpstr>Indický oceán</vt:lpstr>
      <vt:lpstr>Prezentace aplikace PowerPoint</vt:lpstr>
      <vt:lpstr>Jižní ledový oceán </vt:lpstr>
      <vt:lpstr> Severní ledový oceán  </vt:lpstr>
      <vt:lpstr>Prezentace aplikace PowerPoint</vt:lpstr>
      <vt:lpstr>Moře </vt:lpstr>
      <vt:lpstr>Prezentace aplikace PowerPoint</vt:lpstr>
      <vt:lpstr>Zálivy a průlivy</vt:lpstr>
      <vt:lpstr>Vlastnosti mořské vody </vt:lpstr>
      <vt:lpstr>Mořská voda a soli v ní obsažené</vt:lpstr>
      <vt:lpstr>Prezentace aplikace PowerPoint</vt:lpstr>
      <vt:lpstr>Salinita ve světovém oceánu</vt:lpstr>
      <vt:lpstr>Prezentace aplikace PowerPoint</vt:lpstr>
      <vt:lpstr>2. Teplota</vt:lpstr>
      <vt:lpstr>Teplota mořské vody v srpnu</vt:lpstr>
      <vt:lpstr>3. Barva</vt:lpstr>
      <vt:lpstr>Oceánské dno</vt:lpstr>
      <vt:lpstr>Prezentace aplikace PowerPoint</vt:lpstr>
      <vt:lpstr>Prezentace aplikace PowerPoint</vt:lpstr>
      <vt:lpstr>Prezentace aplikace PowerPoint</vt:lpstr>
      <vt:lpstr>Závěrečné opakování I</vt:lpstr>
      <vt:lpstr>Prezentace aplikace PowerPoint</vt:lpstr>
      <vt:lpstr>Závěrečné opakování III </vt:lpstr>
      <vt:lpstr>Zdroje a 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bh</dc:creator>
  <cp:lastModifiedBy>cap</cp:lastModifiedBy>
  <cp:revision>65</cp:revision>
  <dcterms:created xsi:type="dcterms:W3CDTF">2012-12-02T21:54:17Z</dcterms:created>
  <dcterms:modified xsi:type="dcterms:W3CDTF">2026-05-03T17:58:17Z</dcterms:modified>
</cp:coreProperties>
</file>