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7" r:id="rId3"/>
    <p:sldId id="266" r:id="rId4"/>
    <p:sldId id="269" r:id="rId5"/>
    <p:sldId id="265" r:id="rId6"/>
    <p:sldId id="264" r:id="rId7"/>
    <p:sldId id="276" r:id="rId8"/>
    <p:sldId id="270" r:id="rId9"/>
    <p:sldId id="279" r:id="rId10"/>
    <p:sldId id="274" r:id="rId11"/>
    <p:sldId id="280" r:id="rId12"/>
    <p:sldId id="282" r:id="rId13"/>
    <p:sldId id="283" r:id="rId14"/>
    <p:sldId id="284" r:id="rId15"/>
    <p:sldId id="281" r:id="rId16"/>
    <p:sldId id="261" r:id="rId17"/>
    <p:sldId id="278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45" autoAdjust="0"/>
  </p:normalViewPr>
  <p:slideViewPr>
    <p:cSldViewPr>
      <p:cViewPr varScale="1">
        <p:scale>
          <a:sx n="65" d="100"/>
          <a:sy n="65" d="100"/>
        </p:scale>
        <p:origin x="1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B03F5-B9C2-4C95-A963-3FA71483085F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11713-1FFE-4254-A242-7F2762A655B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42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1713-1FFE-4254-A242-7F2762A655B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1713-1FFE-4254-A242-7F2762A655B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1713-1FFE-4254-A242-7F2762A655B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1713-1FFE-4254-A242-7F2762A655B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1713-1FFE-4254-A242-7F2762A655BC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302F-9ECB-4687-8918-56E738C84E28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CE16-4896-4DC5-9F40-60C7C9F19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IdJlAjGe87s" TargetMode="Externa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dc.noaa.gov/oa/climate/globalextremes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dc.noaa.gov/oa/climate/globalextreme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dc.noaa.gov/oa/climate/globalextremes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34481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63688" y="1700808"/>
            <a:ext cx="5063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Afrika – přírodní podmínky 3</a:t>
            </a:r>
          </a:p>
          <a:p>
            <a:r>
              <a:rPr lang="cs-CZ" sz="3200" b="1" dirty="0" smtClean="0"/>
              <a:t>            podnebí - klima</a:t>
            </a:r>
            <a:endParaRPr lang="cs-CZ" sz="3200" b="1" dirty="0"/>
          </a:p>
        </p:txBody>
      </p:sp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0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gybon.cz/layout/gybon/theme-images/gbn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877272"/>
            <a:ext cx="4171950" cy="5334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372200" y="5589240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Autor :  </a:t>
            </a:r>
            <a:r>
              <a:rPr lang="cs-CZ" b="1" dirty="0" err="1" smtClean="0"/>
              <a:t>J.Čáp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1028" name="Picture 4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852936"/>
            <a:ext cx="2592288" cy="2728152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220072" y="5949280"/>
            <a:ext cx="367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VY_32_INOVACE_ZEMEPIS_CAP_2.18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9313" y="5127575"/>
            <a:ext cx="470052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www.youtube.com/watch?v=IdJlAjGe87s</a:t>
            </a:r>
            <a:endParaRPr lang="cs-CZ" dirty="0" smtClean="0"/>
          </a:p>
          <a:p>
            <a:r>
              <a:rPr lang="cs-CZ" dirty="0" smtClean="0"/>
              <a:t>Afrika – klima </a:t>
            </a:r>
            <a:r>
              <a:rPr lang="cs-CZ" smtClean="0"/>
              <a:t>+ Biomy, 47 min.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06479"/>
              </p:ext>
            </p:extLst>
          </p:nvPr>
        </p:nvGraphicFramePr>
        <p:xfrm>
          <a:off x="251520" y="1628800"/>
          <a:ext cx="8568955" cy="337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9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0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(mm)</a:t>
                      </a:r>
                      <a:endParaRPr lang="cs-CZ" sz="1600" dirty="0" smtClean="0">
                        <a:effectLst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místo</a:t>
                      </a:r>
                      <a:r>
                        <a:rPr lang="cs-CZ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(stát)</a:t>
                      </a:r>
                      <a:endParaRPr lang="cs-CZ" dirty="0" smtClean="0">
                        <a:effectLst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 (mm)</a:t>
                      </a:r>
                      <a:endParaRPr lang="cs-CZ" sz="1600" dirty="0" smtClean="0">
                        <a:effectLst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místo</a:t>
                      </a:r>
                      <a:r>
                        <a:rPr lang="cs-CZ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(stát)</a:t>
                      </a:r>
                      <a:endParaRPr lang="cs-CZ" dirty="0" smtClean="0">
                        <a:effectLst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AFRIKA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EVROPA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r>
                        <a:rPr lang="cs-CZ" dirty="0" smtClean="0"/>
                        <a:t>ČESKÁ</a:t>
                      </a:r>
                    </a:p>
                    <a:p>
                      <a:r>
                        <a:rPr lang="cs-CZ" dirty="0" smtClean="0"/>
                        <a:t>REPUBLIKA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51520" y="332657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hlinkClick r:id="rId2"/>
              </a:rPr>
              <a:t>ROČNÍ SRÁŽKOVÉ REKORDY SVĚTADÍLŮ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- srovnání s ČR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DOPLŇTE –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samostatná práce s atlasem</a:t>
            </a:r>
            <a:endParaRPr lang="cs-CZ" sz="1600" dirty="0" smtClean="0"/>
          </a:p>
          <a:p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endParaRPr lang="cs-CZ" sz="2000" dirty="0"/>
          </a:p>
        </p:txBody>
      </p:sp>
      <p:sp>
        <p:nvSpPr>
          <p:cNvPr id="6" name="Šestiúhelník 5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9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92696"/>
            <a:ext cx="80648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Režim srážek</a:t>
            </a:r>
          </a:p>
          <a:p>
            <a:endParaRPr lang="cs-CZ" dirty="0" smtClean="0"/>
          </a:p>
          <a:p>
            <a:r>
              <a:rPr lang="cs-CZ" b="1" dirty="0" smtClean="0"/>
              <a:t>Na rovníku (resp. mezi 5° s. </a:t>
            </a:r>
            <a:r>
              <a:rPr lang="cs-CZ" b="1" dirty="0" err="1" smtClean="0"/>
              <a:t>š</a:t>
            </a:r>
            <a:r>
              <a:rPr lang="cs-CZ" b="1" dirty="0" smtClean="0"/>
              <a:t>. a 10° </a:t>
            </a:r>
            <a:r>
              <a:rPr lang="cs-CZ" b="1" dirty="0" err="1" smtClean="0"/>
              <a:t>j</a:t>
            </a:r>
            <a:r>
              <a:rPr lang="cs-CZ" b="1" dirty="0" smtClean="0"/>
              <a:t>. </a:t>
            </a:r>
            <a:r>
              <a:rPr lang="cs-CZ" b="1" dirty="0" err="1" smtClean="0"/>
              <a:t>š</a:t>
            </a:r>
            <a:r>
              <a:rPr lang="cs-CZ" b="1" dirty="0" smtClean="0"/>
              <a:t>.) </a:t>
            </a:r>
            <a:r>
              <a:rPr lang="cs-CZ" dirty="0" smtClean="0"/>
              <a:t>je režim srážek vyrovnaný s dvěma maximy objevujícími se s měsíčním zpožděním po vrcholení slunce v zenitu (</a:t>
            </a:r>
            <a:r>
              <a:rPr lang="cs-CZ" b="1" i="1" dirty="0" smtClean="0"/>
              <a:t>tzv. zenitové deště</a:t>
            </a:r>
            <a:r>
              <a:rPr lang="cs-CZ" dirty="0" smtClean="0"/>
              <a:t>), kdy následkem vysokých teplot je i velké vypařování a silné výstupné vzdušné proudy.</a:t>
            </a:r>
          </a:p>
          <a:p>
            <a:r>
              <a:rPr lang="cs-CZ" dirty="0" smtClean="0"/>
              <a:t>Směrem k obratníkům se rozprostírá území s jedním dešťovým maximem a tato doba dešťů se zkracuje s rostoucí vzdáleností od rovníku. </a:t>
            </a:r>
            <a:r>
              <a:rPr lang="cs-CZ" b="1" i="1" dirty="0" smtClean="0"/>
              <a:t>Srážek postupně ubývá až na 250 mm a doba dešťů se zkracuje až na jeden měsíc. Nejdeštivějším obdobím je léto.</a:t>
            </a:r>
          </a:p>
          <a:p>
            <a:r>
              <a:rPr lang="cs-CZ" b="1" dirty="0" smtClean="0"/>
              <a:t>Subtropické oblasti </a:t>
            </a:r>
            <a:r>
              <a:rPr lang="cs-CZ" dirty="0" smtClean="0"/>
              <a:t>afrického severu a jihu mají srážky na rozdíl od tropů hlavně v zimě, kdežto léto je tam obdobím suchého a slunného počasí.</a:t>
            </a:r>
            <a:endParaRPr lang="cs-CZ" dirty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10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764704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Cirkulace v atmosféře </a:t>
            </a:r>
          </a:p>
          <a:p>
            <a:r>
              <a:rPr lang="cs-CZ" dirty="0" smtClean="0"/>
              <a:t>( viz. obr.1) </a:t>
            </a:r>
          </a:p>
          <a:p>
            <a:endParaRPr lang="cs-CZ" dirty="0" smtClean="0"/>
          </a:p>
          <a:p>
            <a:r>
              <a:rPr lang="cs-CZ" dirty="0" smtClean="0"/>
              <a:t>Největší část Afriky leží v hranicích </a:t>
            </a:r>
            <a:r>
              <a:rPr lang="cs-CZ" b="1" dirty="0" smtClean="0"/>
              <a:t>tropické cirkulace vzduchu.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Rovníkové pásmo </a:t>
            </a:r>
            <a:r>
              <a:rPr lang="cs-CZ" dirty="0" smtClean="0"/>
              <a:t>je charakterizováno </a:t>
            </a:r>
            <a:r>
              <a:rPr lang="cs-CZ" b="1" dirty="0" smtClean="0">
                <a:solidFill>
                  <a:srgbClr val="0070C0"/>
                </a:solidFill>
              </a:rPr>
              <a:t>výstupnými vzdušnými proudy </a:t>
            </a:r>
            <a:r>
              <a:rPr lang="cs-CZ" dirty="0" smtClean="0"/>
              <a:t>a proto nižším tlakem vzduchu při zemi - jde o tzv. </a:t>
            </a:r>
            <a:r>
              <a:rPr lang="cs-CZ" b="1" i="1" dirty="0" err="1" smtClean="0"/>
              <a:t>intertropickou</a:t>
            </a:r>
            <a:r>
              <a:rPr lang="cs-CZ" b="1" i="1" dirty="0" smtClean="0"/>
              <a:t> zónu konvergence(„sbíhavosti“).</a:t>
            </a:r>
            <a:r>
              <a:rPr lang="cs-CZ" dirty="0" smtClean="0"/>
              <a:t> Ta vyvolává přívod vzduchu ze subtropických šířek, kde je zvláště v pásech kolem 30° vysoký tlak. Tento přesun vzduchu se děje pravidelně vanoucími mírnými větry - </a:t>
            </a:r>
            <a:r>
              <a:rPr lang="cs-CZ" b="1" i="1" dirty="0" smtClean="0"/>
              <a:t>pasáty.</a:t>
            </a:r>
            <a:r>
              <a:rPr lang="cs-CZ" dirty="0" smtClean="0"/>
              <a:t> </a:t>
            </a:r>
          </a:p>
          <a:p>
            <a:r>
              <a:rPr lang="cs-CZ" dirty="0" smtClean="0"/>
              <a:t>Vlivem otáčení Země vanou na severní polokouli pasáty od severovýchodu a na jižní od jihovýchodu. Vzdušné masy vystupující nad rovníkem proudí do vyšších šířek nad pasáty, přičemž tyto vzdušné proudy se nazývají </a:t>
            </a:r>
            <a:r>
              <a:rPr lang="cs-CZ" b="1" i="1" dirty="0" smtClean="0"/>
              <a:t>antipasáty.</a:t>
            </a:r>
            <a:r>
              <a:rPr lang="cs-CZ" dirty="0" smtClean="0"/>
              <a:t> </a:t>
            </a:r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11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764704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 </a:t>
            </a:r>
            <a:r>
              <a:rPr lang="cs-CZ" b="1" u="sng" dirty="0" smtClean="0"/>
              <a:t>červenci</a:t>
            </a:r>
            <a:r>
              <a:rPr lang="cs-CZ" dirty="0" smtClean="0"/>
              <a:t> je situace taková, že se zóna nachází zhruba na 15° s.z.</a:t>
            </a:r>
            <a:r>
              <a:rPr lang="cs-CZ" dirty="0" err="1" smtClean="0"/>
              <a:t>š</a:t>
            </a:r>
            <a:r>
              <a:rPr lang="cs-CZ" dirty="0" smtClean="0"/>
              <a:t>. a k ní proudí ze severní a severozápadní Afriky kontinentální tropický vzduch. Kdežto na jih odtud proudí mořský rovníkový vzduch od jihozápadu. Do východní a jihovýchodní Afriky se tlačí mořský tropický vzduch od jihovýchodu. Nad Saharou se vytváří se díky vysokým teplotám oblast nízkého tlaku vzduchu (tzv. </a:t>
            </a:r>
            <a:r>
              <a:rPr lang="cs-CZ" b="1" dirty="0" smtClean="0">
                <a:solidFill>
                  <a:srgbClr val="0070C0"/>
                </a:solidFill>
              </a:rPr>
              <a:t>saharské minimum</a:t>
            </a:r>
            <a:r>
              <a:rPr lang="cs-CZ" dirty="0" smtClean="0"/>
              <a:t>), zatímco nad Kalahari se vytváří oblast vysokého tlaku vzduchu (tzv</a:t>
            </a:r>
            <a:r>
              <a:rPr lang="cs-CZ" b="1" dirty="0" smtClean="0">
                <a:solidFill>
                  <a:srgbClr val="0070C0"/>
                </a:solidFill>
              </a:rPr>
              <a:t>. kalaharské maximum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V našem létě (a na podzim) přesahuje jihovýchodní pasát z jihu přes rovník. Příčinou toho je posun </a:t>
            </a:r>
            <a:r>
              <a:rPr lang="cs-CZ" dirty="0" err="1" smtClean="0"/>
              <a:t>intertropické</a:t>
            </a:r>
            <a:r>
              <a:rPr lang="cs-CZ" dirty="0" smtClean="0"/>
              <a:t> zóny konvergence.</a:t>
            </a:r>
          </a:p>
          <a:p>
            <a:r>
              <a:rPr lang="cs-CZ" dirty="0" smtClean="0"/>
              <a:t> V oblasti Guinejského zálivu se </a:t>
            </a:r>
            <a:r>
              <a:rPr lang="cs-CZ" b="1" i="1" dirty="0" smtClean="0"/>
              <a:t>pasát</a:t>
            </a:r>
            <a:r>
              <a:rPr lang="cs-CZ" dirty="0" smtClean="0"/>
              <a:t> vlivem zemské rotace stáčí doprava </a:t>
            </a:r>
          </a:p>
          <a:p>
            <a:r>
              <a:rPr lang="cs-CZ" dirty="0" smtClean="0"/>
              <a:t>(k severovýchodu) a </a:t>
            </a:r>
            <a:r>
              <a:rPr lang="cs-CZ" b="1" dirty="0" smtClean="0">
                <a:solidFill>
                  <a:srgbClr val="0070C0"/>
                </a:solidFill>
              </a:rPr>
              <a:t>mění se v rovníkový </a:t>
            </a:r>
            <a:r>
              <a:rPr lang="cs-CZ" b="1" i="1" dirty="0" smtClean="0"/>
              <a:t>monzun. </a:t>
            </a:r>
            <a:r>
              <a:rPr lang="cs-CZ" dirty="0" smtClean="0"/>
              <a:t>Africké monzuny jsou tedy v podstatě totéž co pasáty, ale nedují jedním směrem, nýbrž druhou sezónu směrem opačným. Je to proudění mezi mořem a kontinentem, jehož směr určují rozdíly tlaku vzduchu. Tedy letní tropický monzun přivádí na pevninu od jihozápadu vlhký oceánský vzduch, zatímco zimní tropický monzun vane od severovýchodu a přivádí suchý kontinentální vzduch. Jakousi výjimkou je </a:t>
            </a:r>
            <a:r>
              <a:rPr lang="cs-CZ" b="1" dirty="0" smtClean="0"/>
              <a:t>oblast Guinejského zálivu</a:t>
            </a:r>
            <a:r>
              <a:rPr lang="cs-CZ" dirty="0" smtClean="0"/>
              <a:t>, kam zasahují </a:t>
            </a:r>
            <a:r>
              <a:rPr lang="cs-CZ" b="1" dirty="0" smtClean="0"/>
              <a:t>vlhké </a:t>
            </a:r>
            <a:r>
              <a:rPr lang="cs-CZ" b="1" i="1" dirty="0" smtClean="0"/>
              <a:t>monzuny </a:t>
            </a:r>
            <a:r>
              <a:rPr lang="cs-CZ" dirty="0" smtClean="0"/>
              <a:t>po celý rok.</a:t>
            </a:r>
            <a:endParaRPr lang="cs-CZ" dirty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12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8208912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V</a:t>
            </a:r>
            <a:r>
              <a:rPr lang="cs-CZ" b="1" dirty="0" smtClean="0"/>
              <a:t> </a:t>
            </a:r>
            <a:r>
              <a:rPr lang="cs-CZ" b="1" u="sng" dirty="0" smtClean="0"/>
              <a:t>lednu</a:t>
            </a:r>
            <a:r>
              <a:rPr lang="cs-CZ" b="1" dirty="0" smtClean="0"/>
              <a:t> </a:t>
            </a:r>
            <a:r>
              <a:rPr lang="cs-CZ" dirty="0" smtClean="0"/>
              <a:t>se </a:t>
            </a:r>
            <a:r>
              <a:rPr lang="cs-CZ" dirty="0" err="1" smtClean="0"/>
              <a:t>intertropická</a:t>
            </a:r>
            <a:r>
              <a:rPr lang="cs-CZ" dirty="0" smtClean="0"/>
              <a:t> zóna konvergence přesune na jih a probíhá od guinejského pobřeží přes Kamerunskou horu, Kongo, Malawi, po </a:t>
            </a:r>
            <a:r>
              <a:rPr lang="cs-CZ" i="1" dirty="0" err="1" smtClean="0"/>
              <a:t>Ruvumě</a:t>
            </a:r>
            <a:r>
              <a:rPr lang="cs-CZ" dirty="0" smtClean="0"/>
              <a:t> a přes severní cíp Madagaskaru. V té době proudí ze Sahary (a přilehlé části Asie), nad níž se nachází oblast vysokého tlaku vzduchu (tzv. </a:t>
            </a:r>
            <a:r>
              <a:rPr lang="cs-CZ" b="1" dirty="0" smtClean="0">
                <a:solidFill>
                  <a:srgbClr val="0070C0"/>
                </a:solidFill>
              </a:rPr>
              <a:t>saharské maximum</a:t>
            </a:r>
            <a:r>
              <a:rPr lang="cs-CZ" dirty="0" smtClean="0"/>
              <a:t>), přes západní a rovníkovou Afriku kontinentální tropický vzduch a přináší </a:t>
            </a:r>
            <a:r>
              <a:rPr lang="cs-CZ" b="1" i="1" dirty="0" smtClean="0"/>
              <a:t>velmi horké a suché počasí</a:t>
            </a:r>
            <a:r>
              <a:rPr lang="cs-CZ" dirty="0" smtClean="0"/>
              <a:t>. Za této situace proudí z Indického oceánu přes východní Afriku mořský rovníkový nebo tropický vzduch a </a:t>
            </a:r>
            <a:r>
              <a:rPr lang="cs-CZ" b="1" i="1" dirty="0" smtClean="0"/>
              <a:t>nese s sebou silné deště</a:t>
            </a:r>
            <a:r>
              <a:rPr lang="cs-CZ" b="1" dirty="0" smtClean="0"/>
              <a:t>.</a:t>
            </a:r>
            <a:r>
              <a:rPr lang="cs-CZ" dirty="0" smtClean="0"/>
              <a:t> Nad Kalahari se nachází oblast nízkého tlaku vzduchu (tzv. </a:t>
            </a:r>
            <a:r>
              <a:rPr lang="cs-CZ" b="1" dirty="0" smtClean="0">
                <a:solidFill>
                  <a:srgbClr val="0070C0"/>
                </a:solidFill>
              </a:rPr>
              <a:t>kalaharské minimum</a:t>
            </a:r>
            <a:r>
              <a:rPr lang="cs-CZ" dirty="0" smtClean="0"/>
              <a:t>). </a:t>
            </a:r>
          </a:p>
          <a:p>
            <a:r>
              <a:rPr lang="cs-CZ" b="1" i="1" dirty="0" smtClean="0"/>
              <a:t>Severní a jižní Afrika </a:t>
            </a:r>
            <a:r>
              <a:rPr lang="cs-CZ" dirty="0" smtClean="0"/>
              <a:t>jsou v </a:t>
            </a:r>
            <a:r>
              <a:rPr lang="cs-CZ" b="1" i="1" dirty="0" smtClean="0"/>
              <a:t>tamních létech</a:t>
            </a:r>
            <a:r>
              <a:rPr lang="cs-CZ" dirty="0" smtClean="0"/>
              <a:t>, kdy je vyšší teplota, </a:t>
            </a:r>
            <a:r>
              <a:rPr lang="cs-CZ" b="1" i="1" dirty="0" smtClean="0"/>
              <a:t>oblastmi nízkého tlaku vzduchu</a:t>
            </a:r>
            <a:r>
              <a:rPr lang="cs-CZ" dirty="0" smtClean="0"/>
              <a:t>, zatímco v </a:t>
            </a:r>
            <a:r>
              <a:rPr lang="cs-CZ" b="1" i="1" dirty="0" smtClean="0"/>
              <a:t>zimách oblastmi vysokého tlaku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4984"/>
            <a:ext cx="5543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7812360" y="5949280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Obr.5</a:t>
            </a:r>
            <a:endParaRPr lang="cs-CZ" dirty="0"/>
          </a:p>
        </p:txBody>
      </p:sp>
      <p:sp>
        <p:nvSpPr>
          <p:cNvPr id="5" name="Šestiúhelník 4"/>
          <p:cNvSpPr/>
          <p:nvPr/>
        </p:nvSpPr>
        <p:spPr>
          <a:xfrm>
            <a:off x="8316416" y="188640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13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58112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Místními větry</a:t>
            </a:r>
            <a:r>
              <a:rPr lang="cs-CZ" dirty="0" smtClean="0"/>
              <a:t> </a:t>
            </a:r>
          </a:p>
          <a:p>
            <a:r>
              <a:rPr lang="cs-CZ" b="1" i="1" dirty="0" smtClean="0"/>
              <a:t>Harmattan</a:t>
            </a:r>
            <a:r>
              <a:rPr lang="cs-CZ" i="1" dirty="0" smtClean="0"/>
              <a:t>,</a:t>
            </a:r>
            <a:r>
              <a:rPr lang="cs-CZ" dirty="0" smtClean="0"/>
              <a:t> což je místní výraz pro zimní suchý pasát na severní polokouli.</a:t>
            </a:r>
          </a:p>
          <a:p>
            <a:r>
              <a:rPr lang="cs-CZ" b="1" i="1" dirty="0" smtClean="0"/>
              <a:t>Scirocco</a:t>
            </a:r>
            <a:r>
              <a:rPr lang="cs-CZ" dirty="0" smtClean="0"/>
              <a:t> (neboli </a:t>
            </a:r>
            <a:r>
              <a:rPr lang="cs-CZ" i="1" dirty="0" smtClean="0"/>
              <a:t>samum, </a:t>
            </a:r>
            <a:r>
              <a:rPr lang="cs-CZ" i="1" dirty="0" err="1" smtClean="0"/>
              <a:t>chamsin</a:t>
            </a:r>
            <a:r>
              <a:rPr lang="cs-CZ" i="1" dirty="0" smtClean="0"/>
              <a:t>, </a:t>
            </a:r>
            <a:r>
              <a:rPr lang="cs-CZ" i="1" dirty="0" err="1" smtClean="0"/>
              <a:t>gibli</a:t>
            </a:r>
            <a:r>
              <a:rPr lang="cs-CZ" dirty="0" smtClean="0"/>
              <a:t>), což je proudění kontinentálního tropického vzduchu z centrální Sahary do Středomoří vyvolávající horké prašné bouře.</a:t>
            </a:r>
            <a:endParaRPr lang="cs-CZ" dirty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14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06" y="332656"/>
            <a:ext cx="7253645" cy="422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596336" y="3933056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Obr.6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17693"/>
            <a:ext cx="856895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Použité zdroje:</a:t>
            </a:r>
          </a:p>
          <a:p>
            <a:r>
              <a:rPr lang="cs-CZ" dirty="0" smtClean="0"/>
              <a:t>Milan Holeček,</a:t>
            </a:r>
            <a:r>
              <a:rPr lang="cs-CZ" dirty="0" err="1" smtClean="0"/>
              <a:t>B.Janský</a:t>
            </a:r>
            <a:r>
              <a:rPr lang="cs-CZ" dirty="0" smtClean="0"/>
              <a:t>,</a:t>
            </a:r>
            <a:r>
              <a:rPr lang="cs-CZ" dirty="0" err="1" smtClean="0"/>
              <a:t>S</a:t>
            </a:r>
            <a:r>
              <a:rPr lang="cs-CZ" dirty="0" smtClean="0"/>
              <a:t>.Tlach – Zeměpis světa 1</a:t>
            </a:r>
          </a:p>
          <a:p>
            <a:r>
              <a:rPr lang="cs-CZ" dirty="0" smtClean="0"/>
              <a:t>Eva Klímová – Školní atlas světa/Kartografie Praha 2007,2008/</a:t>
            </a:r>
          </a:p>
          <a:p>
            <a:r>
              <a:rPr lang="cs-CZ" dirty="0" smtClean="0"/>
              <a:t>Karel </a:t>
            </a:r>
            <a:r>
              <a:rPr lang="cs-CZ" dirty="0" err="1" smtClean="0"/>
              <a:t>Kašparovský</a:t>
            </a:r>
            <a:r>
              <a:rPr lang="cs-CZ" dirty="0" smtClean="0"/>
              <a:t> –Zeměpis II. v kostce</a:t>
            </a:r>
          </a:p>
          <a:p>
            <a:r>
              <a:rPr lang="cs-CZ" dirty="0" smtClean="0"/>
              <a:t>Zeměpis </a:t>
            </a:r>
            <a:r>
              <a:rPr lang="cs-CZ" dirty="0" err="1" smtClean="0"/>
              <a:t>com</a:t>
            </a:r>
            <a:r>
              <a:rPr lang="cs-CZ" dirty="0" smtClean="0"/>
              <a:t>.,Geografický portál</a:t>
            </a:r>
          </a:p>
          <a:p>
            <a:r>
              <a:rPr lang="cs-CZ" dirty="0" err="1" smtClean="0"/>
              <a:t>Wikipedie</a:t>
            </a:r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Citace obrázků:</a:t>
            </a:r>
          </a:p>
          <a:p>
            <a:endParaRPr lang="cs-CZ" b="1" dirty="0" smtClean="0"/>
          </a:p>
          <a:p>
            <a:r>
              <a:rPr lang="cs-CZ" b="1" dirty="0" smtClean="0"/>
              <a:t>Obr.1 - 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11.2.2014]. Dostupný na WWW: http://is.muni.cz/do/rect/el/estud/pedf/js13/fyz_geogr/web/pics/obr04-06.jpg 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b="1" dirty="0" smtClean="0"/>
              <a:t>Obr.2</a:t>
            </a:r>
            <a:r>
              <a:rPr lang="cs-CZ" dirty="0" smtClean="0"/>
              <a:t> -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20.4.2014]. Dostupný na WWW: http://www.</a:t>
            </a:r>
            <a:r>
              <a:rPr lang="cs-CZ" dirty="0" err="1" smtClean="0"/>
              <a:t>esrl.noaa.gov</a:t>
            </a:r>
            <a:r>
              <a:rPr lang="cs-CZ" dirty="0" smtClean="0"/>
              <a:t>/</a:t>
            </a:r>
            <a:r>
              <a:rPr lang="cs-CZ" dirty="0" err="1" smtClean="0"/>
              <a:t>psd</a:t>
            </a:r>
            <a:r>
              <a:rPr lang="cs-CZ" dirty="0" smtClean="0"/>
              <a:t>/</a:t>
            </a:r>
            <a:r>
              <a:rPr lang="cs-CZ" dirty="0" err="1" smtClean="0"/>
              <a:t>people</a:t>
            </a:r>
            <a:r>
              <a:rPr lang="cs-CZ" dirty="0" smtClean="0"/>
              <a:t>/</a:t>
            </a:r>
            <a:r>
              <a:rPr lang="cs-CZ" dirty="0" err="1" smtClean="0"/>
              <a:t>brant.liebmann</a:t>
            </a:r>
            <a:r>
              <a:rPr lang="cs-CZ" dirty="0" smtClean="0"/>
              <a:t>/data/</a:t>
            </a:r>
            <a:r>
              <a:rPr lang="cs-CZ" dirty="0" err="1" smtClean="0"/>
              <a:t>africa</a:t>
            </a:r>
            <a:r>
              <a:rPr lang="cs-CZ" dirty="0" smtClean="0"/>
              <a:t>-model-</a:t>
            </a:r>
            <a:r>
              <a:rPr lang="cs-CZ" dirty="0" err="1" smtClean="0"/>
              <a:t>change</a:t>
            </a:r>
            <a:r>
              <a:rPr lang="cs-CZ" dirty="0" smtClean="0"/>
              <a:t>/</a:t>
            </a:r>
            <a:r>
              <a:rPr lang="cs-CZ" dirty="0" err="1" smtClean="0"/>
              <a:t>temperature</a:t>
            </a:r>
            <a:r>
              <a:rPr lang="cs-CZ" dirty="0" smtClean="0"/>
              <a:t>/annual.udel.temp.mean.1979-2010.gif </a:t>
            </a:r>
          </a:p>
          <a:p>
            <a:r>
              <a:rPr lang="cs-CZ" dirty="0" smtClean="0"/>
              <a:t> </a:t>
            </a:r>
            <a:endParaRPr lang="cs-CZ" b="1" dirty="0" smtClean="0"/>
          </a:p>
          <a:p>
            <a:r>
              <a:rPr lang="cs-CZ" dirty="0" smtClean="0"/>
              <a:t> </a:t>
            </a:r>
            <a:r>
              <a:rPr lang="cs-CZ" b="1" dirty="0" smtClean="0"/>
              <a:t>Obr.3 - 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20.4.2014]. Dostupný na WWW: https://encrypted-tbn2.gstatic.com/images?q=tbn:ANd9GcRLvujBQ3TbJ2gIQFE0z0CPN-cA_sZ6gDeVBpNuhL2dedvzAPhD </a:t>
            </a:r>
          </a:p>
          <a:p>
            <a:endParaRPr lang="cs-CZ" dirty="0" smtClean="0"/>
          </a:p>
          <a:p>
            <a:r>
              <a:rPr lang="cs-CZ" b="1" dirty="0" smtClean="0"/>
              <a:t>Obr.4 - 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20.4.2014]. Dostupný na WWW: http://www.</a:t>
            </a:r>
            <a:r>
              <a:rPr lang="cs-CZ" dirty="0" err="1" smtClean="0"/>
              <a:t>esrl.noaa.gov</a:t>
            </a:r>
            <a:r>
              <a:rPr lang="cs-CZ" dirty="0" smtClean="0"/>
              <a:t>/</a:t>
            </a:r>
            <a:r>
              <a:rPr lang="cs-CZ" dirty="0" err="1" smtClean="0"/>
              <a:t>psd</a:t>
            </a:r>
            <a:r>
              <a:rPr lang="cs-CZ" dirty="0" smtClean="0"/>
              <a:t>/</a:t>
            </a:r>
            <a:r>
              <a:rPr lang="cs-CZ" dirty="0" err="1" smtClean="0"/>
              <a:t>people</a:t>
            </a:r>
            <a:r>
              <a:rPr lang="cs-CZ" dirty="0" smtClean="0"/>
              <a:t>/</a:t>
            </a:r>
            <a:r>
              <a:rPr lang="cs-CZ" dirty="0" err="1" smtClean="0"/>
              <a:t>brant.liebmann</a:t>
            </a:r>
            <a:r>
              <a:rPr lang="cs-CZ" dirty="0" smtClean="0"/>
              <a:t>/data/</a:t>
            </a:r>
            <a:r>
              <a:rPr lang="cs-CZ" dirty="0" err="1" smtClean="0"/>
              <a:t>africa</a:t>
            </a:r>
            <a:r>
              <a:rPr lang="cs-CZ" dirty="0" smtClean="0"/>
              <a:t>-model-</a:t>
            </a:r>
            <a:r>
              <a:rPr lang="cs-CZ" dirty="0" err="1" smtClean="0"/>
              <a:t>change</a:t>
            </a:r>
            <a:r>
              <a:rPr lang="cs-CZ" dirty="0" smtClean="0"/>
              <a:t>/data/annual.gcm.precip.mean.1979-2010.gif 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15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9" y="40466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/>
          </a:p>
          <a:p>
            <a:r>
              <a:rPr lang="cs-CZ" b="1" dirty="0" smtClean="0"/>
              <a:t>Obr.5 - 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24.4.2014]. Dostupný na WWW: http://www.</a:t>
            </a:r>
            <a:r>
              <a:rPr lang="cs-CZ" dirty="0" err="1" smtClean="0"/>
              <a:t>zemepis.com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/Cirkulace_Afriky.</a:t>
            </a:r>
            <a:r>
              <a:rPr lang="cs-CZ" dirty="0" err="1" smtClean="0"/>
              <a:t>gif</a:t>
            </a:r>
            <a:r>
              <a:rPr lang="cs-CZ" dirty="0" smtClean="0"/>
              <a:t> 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Obr.6 - 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24.4.2014]. Dostupný na WWW: http://www.</a:t>
            </a:r>
            <a:r>
              <a:rPr lang="cs-CZ" dirty="0" err="1" smtClean="0"/>
              <a:t>weatheronline.cz</a:t>
            </a:r>
            <a:r>
              <a:rPr lang="cs-CZ" dirty="0" smtClean="0"/>
              <a:t>/</a:t>
            </a:r>
            <a:r>
              <a:rPr lang="cs-CZ" dirty="0" err="1" smtClean="0"/>
              <a:t>reports</a:t>
            </a:r>
            <a:r>
              <a:rPr lang="cs-CZ" dirty="0" smtClean="0"/>
              <a:t>/</a:t>
            </a:r>
            <a:r>
              <a:rPr lang="cs-CZ" dirty="0" err="1" smtClean="0"/>
              <a:t>wxfacts</a:t>
            </a:r>
            <a:r>
              <a:rPr lang="cs-CZ" dirty="0" smtClean="0"/>
              <a:t>/</a:t>
            </a:r>
            <a:r>
              <a:rPr lang="cs-CZ" dirty="0" err="1" smtClean="0"/>
              <a:t>sirocco</a:t>
            </a:r>
            <a:r>
              <a:rPr lang="cs-CZ" dirty="0" smtClean="0"/>
              <a:t>_map.</a:t>
            </a:r>
            <a:r>
              <a:rPr lang="cs-CZ" dirty="0" err="1" smtClean="0"/>
              <a:t>gif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Šestiúhelník 2"/>
          <p:cNvSpPr/>
          <p:nvPr/>
        </p:nvSpPr>
        <p:spPr>
          <a:xfrm>
            <a:off x="8244408" y="332656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16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21932" y="1523693"/>
            <a:ext cx="79105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I. Co je podnebí? (Formuluj a zapiš charakteristiku podnebí.)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7074" y="2201963"/>
            <a:ext cx="693048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II. Jak se jmenuje vědní obor</a:t>
            </a:r>
            <a:r>
              <a:rPr lang="cs-CZ" sz="2400" b="1" dirty="0" smtClean="0">
                <a:solidFill>
                  <a:schemeClr val="bg1"/>
                </a:solidFill>
              </a:rPr>
              <a:t>, který </a:t>
            </a:r>
            <a:r>
              <a:rPr lang="cs-CZ" sz="2400" b="1" dirty="0" smtClean="0">
                <a:solidFill>
                  <a:schemeClr val="bg1"/>
                </a:solidFill>
              </a:rPr>
              <a:t>zkoumá podnebí?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3103" y="2935396"/>
            <a:ext cx="8023353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III. Které vlivy budou utvářet podnebí velkých částí zemského povrchu? </a:t>
            </a:r>
            <a:r>
              <a:rPr lang="cs-CZ" sz="2400" b="1" dirty="0" smtClean="0">
                <a:solidFill>
                  <a:schemeClr val="bg1"/>
                </a:solidFill>
              </a:rPr>
              <a:t>  ( tzv</a:t>
            </a:r>
            <a:r>
              <a:rPr lang="cs-CZ" sz="2400" b="1" dirty="0" smtClean="0">
                <a:solidFill>
                  <a:schemeClr val="bg1"/>
                </a:solidFill>
              </a:rPr>
              <a:t>. </a:t>
            </a:r>
            <a:r>
              <a:rPr lang="cs-CZ" sz="2400" b="1" dirty="0" err="1" smtClean="0">
                <a:solidFill>
                  <a:schemeClr val="bg1"/>
                </a:solidFill>
              </a:rPr>
              <a:t>makroklimatogeografičtí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činitelé</a:t>
            </a:r>
            <a:r>
              <a:rPr lang="cs-CZ" sz="2400" b="1" dirty="0" smtClean="0">
                <a:solidFill>
                  <a:schemeClr val="bg1"/>
                </a:solidFill>
              </a:rPr>
              <a:t>? )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1035" y="4086234"/>
            <a:ext cx="799288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IV</a:t>
            </a:r>
            <a:r>
              <a:rPr lang="cs-CZ" sz="2400" b="1" dirty="0" smtClean="0">
                <a:solidFill>
                  <a:schemeClr val="bg1"/>
                </a:solidFill>
              </a:rPr>
              <a:t>. Které </a:t>
            </a:r>
            <a:r>
              <a:rPr lang="cs-CZ" sz="2400" b="1" dirty="0" smtClean="0">
                <a:solidFill>
                  <a:schemeClr val="bg1"/>
                </a:solidFill>
              </a:rPr>
              <a:t>vlivy budou dotvářet konkrétní podobu podnebí na malých plochách</a:t>
            </a:r>
            <a:r>
              <a:rPr lang="cs-CZ" sz="2400" b="1" dirty="0" smtClean="0">
                <a:solidFill>
                  <a:schemeClr val="bg1"/>
                </a:solidFill>
              </a:rPr>
              <a:t>?   ( činitelé mikroklimatu )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Šestiúhelník 7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27584" y="260648"/>
            <a:ext cx="5077096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Afrika – nejteplejší kontinent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556792"/>
            <a:ext cx="8229600" cy="456510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cs-CZ" sz="2000" b="1" dirty="0" smtClean="0"/>
              <a:t>      </a:t>
            </a:r>
            <a:endParaRPr lang="cs-CZ" sz="3600" b="1" dirty="0" smtClean="0"/>
          </a:p>
          <a:p>
            <a:pPr>
              <a:buFont typeface="Arial" charset="0"/>
              <a:buNone/>
            </a:pPr>
            <a:r>
              <a:rPr lang="cs-CZ" sz="2800" b="1" dirty="0" smtClean="0"/>
              <a:t>    </a:t>
            </a:r>
          </a:p>
          <a:p>
            <a:pPr>
              <a:buFont typeface="Arial" charset="0"/>
              <a:buNone/>
            </a:pPr>
            <a:r>
              <a:rPr lang="cs-CZ" sz="2800" b="1" dirty="0" smtClean="0"/>
              <a:t>    </a:t>
            </a:r>
          </a:p>
          <a:p>
            <a:pPr>
              <a:buFont typeface="Arial" charset="0"/>
              <a:buNone/>
            </a:pPr>
            <a:endParaRPr lang="cs-CZ" sz="2800" b="1" dirty="0" smtClean="0"/>
          </a:p>
          <a:p>
            <a:pPr>
              <a:buFont typeface="Arial" charset="0"/>
              <a:buNone/>
            </a:pPr>
            <a:r>
              <a:rPr lang="cs-CZ" sz="2800" dirty="0" smtClean="0"/>
              <a:t>    </a:t>
            </a: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827584" y="188640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I</a:t>
            </a:r>
            <a:r>
              <a:rPr lang="cs-CZ" b="1" dirty="0" smtClean="0"/>
              <a:t>. PODNEBÍ </a:t>
            </a:r>
            <a:r>
              <a:rPr lang="cs-CZ" b="1" dirty="0" smtClean="0"/>
              <a:t>je dlouhodobý režim počasí v určité oblasti, který se utváří působením </a:t>
            </a:r>
            <a:r>
              <a:rPr lang="cs-CZ" b="1" dirty="0" err="1" smtClean="0"/>
              <a:t>klimatogenních</a:t>
            </a:r>
            <a:r>
              <a:rPr lang="cs-CZ" b="1" dirty="0" smtClean="0"/>
              <a:t> (= </a:t>
            </a:r>
            <a:r>
              <a:rPr lang="cs-CZ" b="1" dirty="0" err="1" smtClean="0"/>
              <a:t>klimatogeografických</a:t>
            </a:r>
            <a:r>
              <a:rPr lang="cs-CZ" b="1" dirty="0" smtClean="0"/>
              <a:t>) činitelů.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27584" y="980728"/>
            <a:ext cx="484427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II</a:t>
            </a:r>
            <a:r>
              <a:rPr lang="cs-CZ" b="1" dirty="0" smtClean="0"/>
              <a:t>. KLIMATOLOGIE</a:t>
            </a:r>
            <a:r>
              <a:rPr lang="cs-CZ" sz="1600" b="1" dirty="0" smtClean="0"/>
              <a:t> </a:t>
            </a:r>
            <a:r>
              <a:rPr lang="cs-CZ" sz="1600" dirty="0" smtClean="0"/>
              <a:t>– </a:t>
            </a:r>
            <a:r>
              <a:rPr lang="cs-CZ" b="1" dirty="0" smtClean="0"/>
              <a:t>věda, která studuje podnebí.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55576" y="1484784"/>
            <a:ext cx="820891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cs-CZ" sz="2000" b="1" dirty="0" smtClean="0"/>
              <a:t>III.MAKROKLIMA určují :</a:t>
            </a:r>
          </a:p>
          <a:p>
            <a:pPr lvl="1"/>
            <a:r>
              <a:rPr lang="cs-CZ" sz="2000" b="1" dirty="0" smtClean="0"/>
              <a:t>A- Zeměpisná šířka </a:t>
            </a:r>
            <a:r>
              <a:rPr lang="cs-CZ" dirty="0" smtClean="0"/>
              <a:t>– množství sluneční energie (klesá od rovníku k pólům)</a:t>
            </a:r>
          </a:p>
          <a:p>
            <a:pPr lvl="1"/>
            <a:r>
              <a:rPr lang="cs-CZ" sz="2000" b="1" dirty="0" smtClean="0"/>
              <a:t>B- Obecný oběh atmosféry </a:t>
            </a:r>
            <a:r>
              <a:rPr lang="cs-CZ" b="1" dirty="0" smtClean="0"/>
              <a:t>- </a:t>
            </a:r>
            <a:r>
              <a:rPr lang="cs-CZ" dirty="0" smtClean="0"/>
              <a:t>vzduch proudí z tlakových výší do tlakových níží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569401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6444208" y="6165304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</a:t>
            </a:r>
            <a:endParaRPr lang="cs-CZ" b="1" dirty="0"/>
          </a:p>
        </p:txBody>
      </p:sp>
      <p:sp>
        <p:nvSpPr>
          <p:cNvPr id="8" name="Šestiúhelník 7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2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cs-CZ" sz="2800" b="1" dirty="0" smtClean="0"/>
          </a:p>
          <a:p>
            <a:pPr>
              <a:buFont typeface="Arial" charset="0"/>
              <a:buNone/>
            </a:pPr>
            <a:r>
              <a:rPr lang="cs-CZ" sz="2800" b="1" dirty="0" smtClean="0"/>
              <a:t>    </a:t>
            </a:r>
          </a:p>
          <a:p>
            <a:pPr>
              <a:buFont typeface="Arial" charset="0"/>
              <a:buNone/>
            </a:pPr>
            <a:endParaRPr lang="cs-CZ" sz="2800" b="1" dirty="0" smtClean="0"/>
          </a:p>
          <a:p>
            <a:pPr>
              <a:buFont typeface="Arial" charset="0"/>
              <a:buNone/>
            </a:pPr>
            <a:r>
              <a:rPr lang="cs-CZ" sz="2800" dirty="0" smtClean="0"/>
              <a:t>    </a:t>
            </a: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251520" y="404664"/>
            <a:ext cx="8352928" cy="215443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cs-CZ" sz="2000" b="1" dirty="0" smtClean="0"/>
              <a:t>III</a:t>
            </a:r>
            <a:r>
              <a:rPr lang="cs-CZ" sz="2000" b="1" dirty="0" smtClean="0"/>
              <a:t>. MAKROKLIMA </a:t>
            </a:r>
            <a:r>
              <a:rPr lang="cs-CZ" sz="2000" b="1" dirty="0" smtClean="0"/>
              <a:t>určují :</a:t>
            </a:r>
          </a:p>
          <a:p>
            <a:pPr lvl="1"/>
            <a:r>
              <a:rPr lang="cs-CZ" sz="2000" b="1" dirty="0" smtClean="0"/>
              <a:t>C- Vzdálenost od oceánů a moří </a:t>
            </a:r>
            <a:r>
              <a:rPr lang="cs-CZ" dirty="0" smtClean="0"/>
              <a:t>– stupeň </a:t>
            </a:r>
            <a:r>
              <a:rPr lang="cs-CZ" dirty="0" err="1" smtClean="0"/>
              <a:t>oceánity</a:t>
            </a:r>
            <a:r>
              <a:rPr lang="cs-CZ" dirty="0" smtClean="0"/>
              <a:t> či kontinentality, </a:t>
            </a:r>
            <a:r>
              <a:rPr lang="cs-CZ" b="1" i="1" dirty="0" smtClean="0"/>
              <a:t>oceánické podnebí </a:t>
            </a:r>
            <a:r>
              <a:rPr lang="cs-CZ" dirty="0" smtClean="0"/>
              <a:t>(v porovnání s </a:t>
            </a:r>
            <a:r>
              <a:rPr lang="cs-CZ" b="1" i="1" dirty="0" smtClean="0"/>
              <a:t>kontinentálním</a:t>
            </a:r>
            <a:r>
              <a:rPr lang="cs-CZ" dirty="0" smtClean="0"/>
              <a:t>)  se vyznačuje malými denními i ročními rozdíly teploty vzduchu, vysokou vlhkostí, velkou oblačností a značnými ročními úhrny srážek</a:t>
            </a:r>
          </a:p>
          <a:p>
            <a:pPr lvl="1"/>
            <a:r>
              <a:rPr lang="cs-CZ" sz="2000" b="1" dirty="0" smtClean="0"/>
              <a:t>D-Oceánské proudy </a:t>
            </a:r>
            <a:r>
              <a:rPr lang="cs-CZ" dirty="0" smtClean="0"/>
              <a:t>– teplé a studené </a:t>
            </a:r>
            <a:endParaRPr lang="cs-CZ" sz="1600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cs-CZ" sz="2000" b="1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71603" y="2738246"/>
            <a:ext cx="7944813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1"/>
                </a:solidFill>
              </a:rPr>
              <a:t>V</a:t>
            </a:r>
            <a:r>
              <a:rPr lang="cs-CZ" sz="2000" b="1" dirty="0" smtClean="0">
                <a:solidFill>
                  <a:schemeClr val="bg1"/>
                </a:solidFill>
              </a:rPr>
              <a:t>.Najdi v mapě a zapiš názvy oceánských proudů při afrických březích.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VI. Co je </a:t>
            </a:r>
            <a:r>
              <a:rPr lang="cs-CZ" sz="2000" b="1" dirty="0" err="1" smtClean="0">
                <a:solidFill>
                  <a:schemeClr val="bg1"/>
                </a:solidFill>
              </a:rPr>
              <a:t>dezertifikace</a:t>
            </a:r>
            <a:r>
              <a:rPr lang="cs-CZ" sz="2000" b="1" dirty="0" smtClean="0">
                <a:solidFill>
                  <a:schemeClr val="bg1"/>
                </a:solidFill>
              </a:rPr>
              <a:t> krajiny?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VII. Které  proudy mají </a:t>
            </a:r>
            <a:r>
              <a:rPr lang="cs-CZ" sz="2000" b="1" dirty="0" err="1" smtClean="0">
                <a:solidFill>
                  <a:schemeClr val="bg1"/>
                </a:solidFill>
              </a:rPr>
              <a:t>dezertifikační</a:t>
            </a:r>
            <a:r>
              <a:rPr lang="cs-CZ" sz="2000" b="1" dirty="0" smtClean="0">
                <a:solidFill>
                  <a:schemeClr val="bg1"/>
                </a:solidFill>
              </a:rPr>
              <a:t> vliv na přilehlou africkou krajinu?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3933056"/>
            <a:ext cx="8640960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cs-CZ" sz="2400" b="1" dirty="0" smtClean="0"/>
              <a:t>IV</a:t>
            </a:r>
            <a:r>
              <a:rPr lang="cs-CZ" sz="2400" b="1" dirty="0" smtClean="0"/>
              <a:t>. MIKROKLIMA </a:t>
            </a:r>
            <a:r>
              <a:rPr lang="cs-CZ" sz="2400" b="1" dirty="0" smtClean="0"/>
              <a:t>(místní klima) ovlivňují :</a:t>
            </a:r>
          </a:p>
          <a:p>
            <a:pPr>
              <a:buFont typeface="Arial" charset="0"/>
              <a:buNone/>
            </a:pPr>
            <a:endParaRPr lang="cs-CZ" sz="2400" b="1" dirty="0" smtClean="0"/>
          </a:p>
          <a:p>
            <a:pPr lvl="1"/>
            <a:r>
              <a:rPr lang="cs-CZ" sz="2000" b="1" dirty="0" smtClean="0"/>
              <a:t>Vlastnosti zemského povrchu </a:t>
            </a:r>
            <a:r>
              <a:rPr lang="cs-CZ" sz="2000" dirty="0" smtClean="0"/>
              <a:t>– vliv nadmořské výšky (úbytek 0,6°C na 100  m výšky),  dále orientace svahů, stav vegetace, hydrologické poměry</a:t>
            </a:r>
            <a:r>
              <a:rPr lang="cs-CZ" sz="2000" dirty="0" smtClean="0"/>
              <a:t>, vulkanické</a:t>
            </a:r>
            <a:endParaRPr lang="cs-CZ" sz="2000" dirty="0" smtClean="0"/>
          </a:p>
          <a:p>
            <a:pPr lvl="1"/>
            <a:r>
              <a:rPr lang="cs-CZ" sz="2000" dirty="0" smtClean="0"/>
              <a:t>děje apod.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b="1" dirty="0" smtClean="0"/>
              <a:t>Činnost člověka </a:t>
            </a:r>
            <a:r>
              <a:rPr lang="cs-CZ" sz="2000" dirty="0" smtClean="0"/>
              <a:t>–  má </a:t>
            </a:r>
            <a:r>
              <a:rPr lang="cs-CZ" sz="1600" dirty="0" smtClean="0">
                <a:solidFill>
                  <a:srgbClr val="FF0000"/>
                </a:solidFill>
                <a:latin typeface="Arial Black" pitchFamily="34" charset="0"/>
              </a:rPr>
              <a:t>stále větší vliv na klima velkých částí zemského povrchu</a:t>
            </a:r>
            <a:r>
              <a:rPr lang="cs-CZ" sz="2000" dirty="0" smtClean="0">
                <a:solidFill>
                  <a:srgbClr val="FF0000"/>
                </a:solidFill>
              </a:rPr>
              <a:t>.</a:t>
            </a:r>
            <a:r>
              <a:rPr lang="cs-CZ" sz="2000" dirty="0" smtClean="0"/>
              <a:t>Často napomáhá ke zvyšování teploty (globální oteplování planety).</a:t>
            </a:r>
          </a:p>
        </p:txBody>
      </p:sp>
      <p:sp>
        <p:nvSpPr>
          <p:cNvPr id="8" name="Šestiúhelník 7"/>
          <p:cNvSpPr/>
          <p:nvPr/>
        </p:nvSpPr>
        <p:spPr>
          <a:xfrm>
            <a:off x="8316416" y="188640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3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esrl.noaa.gov/psd/people/brant.liebmann/data/africa-model-change/temperature/annual.gcm.temp.mean.1979-2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85601"/>
            <a:ext cx="5976664" cy="5363679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835696" y="260648"/>
            <a:ext cx="5040560" cy="54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Průměrné roční teploty v  období 1979-2010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40352" y="4725144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Obr.2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7606214" y="980728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baseline="30000" dirty="0" err="1" smtClean="0"/>
              <a:t>o</a:t>
            </a:r>
            <a:r>
              <a:rPr lang="cs-CZ" sz="2000" b="1" dirty="0" err="1" smtClean="0"/>
              <a:t>C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5988" y="5991091"/>
            <a:ext cx="842493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Vysvětli</a:t>
            </a:r>
            <a:r>
              <a:rPr lang="cs-CZ" b="1" dirty="0" smtClean="0">
                <a:solidFill>
                  <a:schemeClr val="bg1"/>
                </a:solidFill>
              </a:rPr>
              <a:t>, co </a:t>
            </a:r>
            <a:r>
              <a:rPr lang="cs-CZ" b="1" dirty="0" smtClean="0">
                <a:solidFill>
                  <a:schemeClr val="bg1"/>
                </a:solidFill>
              </a:rPr>
              <a:t>způsobuje velké teplotní rozdíly na stejné rovnoběžce</a:t>
            </a:r>
            <a:r>
              <a:rPr lang="cs-CZ" b="1" dirty="0" smtClean="0">
                <a:solidFill>
                  <a:schemeClr val="bg1"/>
                </a:solidFill>
              </a:rPr>
              <a:t>. / např</a:t>
            </a:r>
            <a:r>
              <a:rPr lang="cs-CZ" b="1" dirty="0" smtClean="0">
                <a:solidFill>
                  <a:schemeClr val="bg1"/>
                </a:solidFill>
              </a:rPr>
              <a:t>. </a:t>
            </a:r>
            <a:r>
              <a:rPr lang="cs-CZ" b="1" dirty="0" smtClean="0">
                <a:solidFill>
                  <a:schemeClr val="bg1"/>
                </a:solidFill>
              </a:rPr>
              <a:t>10</a:t>
            </a:r>
            <a:r>
              <a:rPr lang="cs-CZ" b="1" baseline="30000" dirty="0" smtClean="0">
                <a:solidFill>
                  <a:schemeClr val="bg1"/>
                </a:solidFill>
              </a:rPr>
              <a:t>O </a:t>
            </a:r>
            <a:r>
              <a:rPr lang="cs-CZ" b="1" dirty="0" smtClean="0">
                <a:solidFill>
                  <a:schemeClr val="bg1"/>
                </a:solidFill>
              </a:rPr>
              <a:t>  s. z. š.  </a:t>
            </a:r>
            <a:r>
              <a:rPr lang="cs-CZ" sz="2400" b="1" dirty="0" smtClean="0">
                <a:solidFill>
                  <a:schemeClr val="bg1"/>
                </a:solidFill>
              </a:rPr>
              <a:t>/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812360" y="6165304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baseline="30000" dirty="0" smtClean="0">
                <a:solidFill>
                  <a:schemeClr val="bg1"/>
                </a:solidFill>
              </a:rPr>
              <a:t> 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9" name="Šestiúhelník 8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4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400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259632" y="0"/>
            <a:ext cx="24534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Roční průměrná teplota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8244408" y="5733256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Obr.3</a:t>
            </a:r>
            <a:endParaRPr lang="cs-CZ" b="1" dirty="0"/>
          </a:p>
        </p:txBody>
      </p:sp>
      <p:sp>
        <p:nvSpPr>
          <p:cNvPr id="6" name="Šestiúhelník 5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5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rl.noaa.gov/psd/people/brant.liebmann/data/africa-model-change/data/annual.gcm.precip.mean.1979-2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56902"/>
            <a:ext cx="6192688" cy="5668442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524328" y="5301208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Obr.4</a:t>
            </a:r>
            <a:endParaRPr lang="cs-CZ" b="1" dirty="0"/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6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188640"/>
            <a:ext cx="6336704" cy="8367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</a:t>
            </a:r>
            <a:r>
              <a:rPr lang="cs-CZ" b="1" dirty="0" smtClean="0"/>
              <a:t>. Kterou </a:t>
            </a:r>
            <a:r>
              <a:rPr lang="cs-CZ" b="1" dirty="0" smtClean="0"/>
              <a:t>meteorologickou charakteristiku vyjadřuje tato mapka ?</a:t>
            </a:r>
          </a:p>
          <a:p>
            <a:pPr algn="ctr"/>
            <a:r>
              <a:rPr lang="cs-CZ" b="1" dirty="0" smtClean="0"/>
              <a:t>II</a:t>
            </a:r>
            <a:r>
              <a:rPr lang="cs-CZ" b="1" dirty="0" smtClean="0"/>
              <a:t>. Doplň </a:t>
            </a:r>
            <a:r>
              <a:rPr lang="cs-CZ" b="1" dirty="0" smtClean="0"/>
              <a:t>jednotku do políčka vedle barevné škály legendy.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7092280" y="1412776"/>
            <a:ext cx="79208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8501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hlinkClick r:id="rId2"/>
              </a:rPr>
              <a:t>TEPLOTNÍ REKORDY SVĚTADÍLŮ 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chemeClr val="tx2"/>
                </a:solidFill>
              </a:rPr>
              <a:t> -  srovnání s ČR </a:t>
            </a:r>
            <a:r>
              <a:rPr lang="cs-CZ" sz="2400" b="1" dirty="0" smtClean="0">
                <a:solidFill>
                  <a:srgbClr val="FF0000"/>
                </a:solidFill>
              </a:rPr>
              <a:t/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DOPLŇTE –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smtClean="0">
                <a:solidFill>
                  <a:srgbClr val="FF0000"/>
                </a:solidFill>
              </a:rPr>
              <a:t>samostatná práce s atlasem</a:t>
            </a:r>
            <a:endParaRPr lang="cs-CZ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9" cy="296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8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5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Max.</a:t>
                      </a:r>
                      <a:r>
                        <a:rPr lang="cs-CZ" sz="1600" baseline="0" dirty="0" smtClean="0"/>
                        <a:t> (</a:t>
                      </a:r>
                      <a:r>
                        <a:rPr lang="cs-CZ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i="0" kern="1200" baseline="30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cs-CZ" sz="1800" b="1" i="0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cs-CZ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cs-CZ" sz="1800" baseline="0" dirty="0" smtClean="0"/>
                    </a:p>
                    <a:p>
                      <a:endParaRPr lang="cs-CZ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místo</a:t>
                      </a:r>
                      <a:r>
                        <a:rPr lang="cs-CZ" baseline="0" dirty="0" smtClean="0"/>
                        <a:t> (stát)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Min.</a:t>
                      </a:r>
                      <a:r>
                        <a:rPr lang="cs-CZ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i="0" kern="1200" baseline="30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cs-CZ" sz="1800" b="1" i="0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cs-CZ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cs-CZ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místo</a:t>
                      </a:r>
                      <a:r>
                        <a:rPr lang="cs-CZ" baseline="0" dirty="0" smtClean="0"/>
                        <a:t> (stát)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724">
                <a:tc>
                  <a:txBody>
                    <a:bodyPr/>
                    <a:lstStyle/>
                    <a:p>
                      <a:r>
                        <a:rPr lang="cs-CZ" dirty="0" smtClean="0"/>
                        <a:t>AFRIKA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cs-CZ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000">
                <a:tc>
                  <a:txBody>
                    <a:bodyPr/>
                    <a:lstStyle/>
                    <a:p>
                      <a:r>
                        <a:rPr lang="cs-CZ" dirty="0" smtClean="0"/>
                        <a:t>EVROPA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000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ČESKÁ</a:t>
                      </a:r>
                      <a:endParaRPr lang="cs-CZ" dirty="0" smtClean="0"/>
                    </a:p>
                    <a:p>
                      <a:pPr rtl="0" eaLnBrk="1" latinLnBrk="0" hangingPunct="1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REPUBLIKA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Šestiúhelník 7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7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8229600" cy="792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400" b="1" dirty="0" smtClean="0">
                <a:solidFill>
                  <a:schemeClr val="tx2"/>
                </a:solidFill>
                <a:hlinkClick r:id="rId2"/>
              </a:rPr>
              <a:t>TEPLOTNÍ REKORDY SVĚTADÍLŮ 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chemeClr val="tx2"/>
                </a:solidFill>
              </a:rPr>
              <a:t>- srovnání s ČR </a:t>
            </a:r>
            <a:r>
              <a:rPr lang="cs-CZ" sz="2400" b="1" dirty="0" smtClean="0">
                <a:solidFill>
                  <a:srgbClr val="FF0000"/>
                </a:solidFill>
              </a:rPr>
              <a:t>  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DOPLŇTE –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smtClean="0">
                <a:solidFill>
                  <a:srgbClr val="FF0000"/>
                </a:solidFill>
              </a:rPr>
              <a:t>samostatná práce s atlasem</a:t>
            </a:r>
            <a:endParaRPr 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79510" y="1340768"/>
          <a:ext cx="8964490" cy="3994924"/>
        </p:xfrm>
        <a:graphic>
          <a:graphicData uri="http://schemas.openxmlformats.org/drawingml/2006/table">
            <a:tbl>
              <a:tblPr/>
              <a:tblGrid>
                <a:gridCol w="125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7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001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lt1"/>
                          </a:solidFill>
                          <a:latin typeface="Calibri"/>
                        </a:rPr>
                        <a:t>Max</a:t>
                      </a:r>
                      <a:r>
                        <a:rPr lang="cs-CZ" sz="1600" b="1" i="0" u="none" strike="noStrike" kern="1200" dirty="0" smtClean="0">
                          <a:solidFill>
                            <a:schemeClr val="lt1"/>
                          </a:solidFill>
                          <a:latin typeface="Calibri"/>
                        </a:rPr>
                        <a:t>. (</a:t>
                      </a:r>
                      <a:r>
                        <a:rPr lang="cs-CZ" sz="1600" b="1" i="0" u="none" strike="noStrike" kern="1200" baseline="0" dirty="0" smtClean="0">
                          <a:solidFill>
                            <a:schemeClr val="lt1"/>
                          </a:solidFill>
                          <a:latin typeface="Calibri"/>
                        </a:rPr>
                        <a:t> 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lt1"/>
                          </a:solidFill>
                          <a:latin typeface="Calibri"/>
                        </a:rPr>
                        <a:t>o</a:t>
                      </a:r>
                      <a:r>
                        <a:rPr lang="cs-CZ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Calibri"/>
                        </a:rPr>
                        <a:t>C</a:t>
                      </a:r>
                      <a:r>
                        <a:rPr lang="cs-CZ" sz="1600" b="1" i="0" u="none" strike="noStrike" kern="1200" baseline="0" dirty="0" smtClean="0">
                          <a:solidFill>
                            <a:schemeClr val="lt1"/>
                          </a:solidFill>
                          <a:latin typeface="Calibri"/>
                        </a:rPr>
                        <a:t> )</a:t>
                      </a:r>
                    </a:p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baseline="0" dirty="0" smtClean="0">
                          <a:solidFill>
                            <a:schemeClr val="lt1"/>
                          </a:solidFill>
                          <a:latin typeface="Calibri"/>
                        </a:rPr>
                        <a:t>roční průměrná</a:t>
                      </a:r>
                      <a:endParaRPr lang="cs-CZ" sz="1600" b="1" i="0" u="none" strike="noStrike" kern="1200" baseline="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chemeClr val="lt1"/>
                          </a:solidFill>
                          <a:latin typeface="Calibri"/>
                        </a:rPr>
                        <a:t>místo</a:t>
                      </a:r>
                      <a:r>
                        <a:rPr lang="cs-CZ" sz="1800" b="1" i="0" u="none" strike="noStrike" kern="1200" baseline="0" dirty="0">
                          <a:solidFill>
                            <a:schemeClr val="lt1"/>
                          </a:solidFill>
                          <a:latin typeface="Calibri"/>
                        </a:rPr>
                        <a:t> (stát)</a:t>
                      </a:r>
                      <a:endParaRPr lang="cs-CZ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lt1"/>
                          </a:solidFill>
                          <a:latin typeface="Calibri"/>
                        </a:rPr>
                        <a:t>Min</a:t>
                      </a:r>
                      <a:r>
                        <a:rPr lang="cs-CZ" sz="1600" b="1" i="0" u="none" strike="noStrike" kern="1200" dirty="0" smtClean="0">
                          <a:solidFill>
                            <a:schemeClr val="lt1"/>
                          </a:solidFill>
                          <a:latin typeface="Calibri"/>
                        </a:rPr>
                        <a:t>.( 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lt1"/>
                          </a:solidFill>
                          <a:latin typeface="Calibri"/>
                        </a:rPr>
                        <a:t>o</a:t>
                      </a:r>
                      <a:r>
                        <a:rPr lang="cs-CZ" sz="1600" b="1" i="0" u="none" strike="noStrike" kern="1200" dirty="0" err="1" smtClean="0">
                          <a:solidFill>
                            <a:schemeClr val="lt1"/>
                          </a:solidFill>
                          <a:latin typeface="Calibri"/>
                        </a:rPr>
                        <a:t>C</a:t>
                      </a:r>
                      <a:r>
                        <a:rPr lang="cs-CZ" sz="1600" b="1" i="0" u="none" strike="noStrike" kern="1200" dirty="0" smtClean="0">
                          <a:solidFill>
                            <a:schemeClr val="lt1"/>
                          </a:solidFill>
                          <a:latin typeface="Calibri"/>
                        </a:rPr>
                        <a:t> )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roční průměrná</a:t>
                      </a:r>
                      <a:endParaRPr lang="cs-CZ" sz="3600" b="1" i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chemeClr val="lt1"/>
                          </a:solidFill>
                          <a:latin typeface="Calibri"/>
                        </a:rPr>
                        <a:t>místo</a:t>
                      </a:r>
                      <a:r>
                        <a:rPr lang="cs-CZ" sz="1800" b="1" i="0" u="none" strike="noStrike" kern="1200" baseline="0" dirty="0">
                          <a:solidFill>
                            <a:schemeClr val="lt1"/>
                          </a:solidFill>
                          <a:latin typeface="Calibri"/>
                        </a:rPr>
                        <a:t> (stát)</a:t>
                      </a:r>
                      <a:endParaRPr lang="cs-CZ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72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AFRIKA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b="0" i="0" u="none" strike="noStrike" kern="120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>
                        <a:solidFill>
                          <a:schemeClr val="accent1"/>
                        </a:solidFill>
                        <a:latin typeface="Calibri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 dirty="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58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EVROPA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b="0" i="0" u="none" strike="noStrike" kern="120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 dirty="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 dirty="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589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ČESKÁ</a:t>
                      </a:r>
                      <a:endParaRPr lang="cs-CZ" dirty="0" smtClean="0"/>
                    </a:p>
                    <a:p>
                      <a:pPr rtl="0" eaLnBrk="1" latinLnBrk="0" hangingPunct="1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REPUBLIKA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b="0" i="0" u="none" strike="noStrike" kern="120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 dirty="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1" i="0" u="none" strike="noStrike" kern="1200" dirty="0">
                        <a:solidFill>
                          <a:schemeClr val="accent3"/>
                        </a:solidFill>
                        <a:latin typeface="Calibri"/>
                      </a:endParaRPr>
                    </a:p>
                  </a:txBody>
                  <a:tcPr marL="69669" marR="69669" marT="34834" marB="348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Šestiúhelník 7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8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691</Words>
  <Application>Microsoft Office PowerPoint</Application>
  <PresentationFormat>Předvádění na obrazovce (4:3)</PresentationFormat>
  <Paragraphs>142</Paragraphs>
  <Slides>17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TEPLOTNÍ REKORDY SVĚTADÍLŮ   -  srovnání s ČR  DOPLŇTE – samostatná práce s atlasem</vt:lpstr>
      <vt:lpstr>TEPLOTNÍ REKORDY SVĚTADÍLŮ   - srovnání s ČR     DOPLŇTE – samostatná práce s atlasem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cap</dc:creator>
  <cp:lastModifiedBy>cap</cp:lastModifiedBy>
  <cp:revision>76</cp:revision>
  <dcterms:created xsi:type="dcterms:W3CDTF">2014-02-02T09:36:24Z</dcterms:created>
  <dcterms:modified xsi:type="dcterms:W3CDTF">2022-02-25T20:08:40Z</dcterms:modified>
</cp:coreProperties>
</file>