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56" r:id="rId3"/>
    <p:sldId id="275" r:id="rId4"/>
    <p:sldId id="261" r:id="rId5"/>
    <p:sldId id="262" r:id="rId6"/>
    <p:sldId id="268" r:id="rId7"/>
    <p:sldId id="277" r:id="rId8"/>
    <p:sldId id="266" r:id="rId9"/>
    <p:sldId id="267" r:id="rId10"/>
    <p:sldId id="271" r:id="rId11"/>
    <p:sldId id="269" r:id="rId12"/>
    <p:sldId id="270" r:id="rId13"/>
    <p:sldId id="272" r:id="rId14"/>
    <p:sldId id="274" r:id="rId15"/>
    <p:sldId id="276" r:id="rId16"/>
    <p:sldId id="265" r:id="rId17"/>
    <p:sldId id="260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40" autoAdjust="0"/>
  </p:normalViewPr>
  <p:slideViewPr>
    <p:cSldViewPr>
      <p:cViewPr varScale="1">
        <p:scale>
          <a:sx n="64" d="100"/>
          <a:sy n="64" d="100"/>
        </p:scale>
        <p:origin x="1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166CB-9358-4E49-B08B-084FA9E0719D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B2367-66C3-4367-8E1F-49F92ACD1E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15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%C5%98e%C4%8Dtina" TargetMode="External"/><Relationship Id="rId7" Type="http://schemas.openxmlformats.org/officeDocument/2006/relationships/hyperlink" Target="http://cs.wikipedia.org/wiki/%C5%98ek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s.wikipedia.org/wiki/Vodop%C3%A1d" TargetMode="External"/><Relationship Id="rId5" Type="http://schemas.openxmlformats.org/officeDocument/2006/relationships/hyperlink" Target="http://cs.wikipedia.org/wiki/Vodn%C3%AD_tok" TargetMode="External"/><Relationship Id="rId4" Type="http://schemas.openxmlformats.org/officeDocument/2006/relationships/hyperlink" Target="http://cs.wikipedia.org/wiki/Pe%C5%99ej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http://upload.wikimedia.org/wikipedia/commons/thumb/8/81/NachalParan1.jpg/800px-NachalParan1.jpg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2367-66C3-4367-8E1F-49F92ACD1E0E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Katarakt</a:t>
            </a:r>
            <a:r>
              <a:rPr lang="cs-CZ" dirty="0" smtClean="0"/>
              <a:t> je původně </a:t>
            </a:r>
            <a:r>
              <a:rPr lang="cs-CZ" dirty="0" smtClean="0">
                <a:hlinkClick r:id="rId3" tooltip="Řečtina"/>
              </a:rPr>
              <a:t>řecký</a:t>
            </a:r>
            <a:r>
              <a:rPr lang="cs-CZ" dirty="0" smtClean="0"/>
              <a:t> výraz pro </a:t>
            </a:r>
            <a:r>
              <a:rPr lang="cs-CZ" dirty="0" smtClean="0">
                <a:hlinkClick r:id="rId4" tooltip="Peřej"/>
              </a:rPr>
              <a:t>peřeje</a:t>
            </a:r>
            <a:r>
              <a:rPr lang="cs-CZ" dirty="0" smtClean="0"/>
              <a:t> ve </a:t>
            </a:r>
            <a:r>
              <a:rPr lang="cs-CZ" dirty="0" smtClean="0">
                <a:hlinkClick r:id="rId5" tooltip="Vodní tok"/>
              </a:rPr>
              <a:t>vodních tocích</a:t>
            </a:r>
            <a:r>
              <a:rPr lang="cs-CZ" dirty="0" smtClean="0"/>
              <a:t>.</a:t>
            </a:r>
          </a:p>
          <a:p>
            <a:r>
              <a:rPr lang="cs-CZ" dirty="0" smtClean="0"/>
              <a:t>V současné době se výraz katarakt používá pro označení nízkého stupňovitého </a:t>
            </a:r>
            <a:r>
              <a:rPr lang="cs-CZ" dirty="0" smtClean="0">
                <a:hlinkClick r:id="rId6" tooltip="Vodopád"/>
              </a:rPr>
              <a:t>vodopádu</a:t>
            </a:r>
            <a:r>
              <a:rPr lang="cs-CZ" dirty="0" smtClean="0"/>
              <a:t> případně souvislého </a:t>
            </a:r>
            <a:r>
              <a:rPr lang="cs-CZ" dirty="0" smtClean="0">
                <a:hlinkClick r:id="rId4" tooltip="Peřej"/>
              </a:rPr>
              <a:t>peřejnatého</a:t>
            </a:r>
            <a:r>
              <a:rPr lang="cs-CZ" dirty="0" smtClean="0"/>
              <a:t> úseku </a:t>
            </a:r>
            <a:r>
              <a:rPr lang="cs-CZ" dirty="0" smtClean="0">
                <a:hlinkClick r:id="rId7" tooltip="Řeka"/>
              </a:rPr>
              <a:t>řeky</a:t>
            </a:r>
            <a:r>
              <a:rPr lang="cs-CZ" dirty="0" smtClean="0"/>
              <a:t> s velmi vysokým spádem.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2367-66C3-4367-8E1F-49F92ACD1E0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dirty="0" smtClean="0"/>
              <a:t>Senegal, 2. Niger, 3. Volta, 4. </a:t>
            </a:r>
            <a:r>
              <a:rPr lang="cs-CZ" dirty="0" err="1" smtClean="0"/>
              <a:t>Ubangi</a:t>
            </a:r>
            <a:r>
              <a:rPr lang="cs-CZ" dirty="0" smtClean="0"/>
              <a:t>, 5. Kongo, 6. </a:t>
            </a:r>
            <a:r>
              <a:rPr lang="cs-CZ" dirty="0" err="1" smtClean="0"/>
              <a:t>Kasai</a:t>
            </a:r>
            <a:r>
              <a:rPr lang="cs-CZ" dirty="0" smtClean="0"/>
              <a:t>, 7. </a:t>
            </a:r>
            <a:r>
              <a:rPr lang="cs-CZ" dirty="0" err="1" smtClean="0"/>
              <a:t>Okavango</a:t>
            </a:r>
            <a:r>
              <a:rPr lang="cs-CZ" dirty="0" smtClean="0"/>
              <a:t>,, 8. Orange, 9. Limpopo, </a:t>
            </a:r>
          </a:p>
          <a:p>
            <a:pPr marL="0" indent="0">
              <a:buFontTx/>
              <a:buNone/>
            </a:pPr>
            <a:r>
              <a:rPr lang="cs-CZ" dirty="0" smtClean="0"/>
              <a:t>10. Zambezi, 11. </a:t>
            </a:r>
            <a:r>
              <a:rPr lang="cs-CZ" dirty="0" err="1" smtClean="0"/>
              <a:t>Džuba</a:t>
            </a:r>
            <a:r>
              <a:rPr lang="cs-CZ" dirty="0" smtClean="0"/>
              <a:t>, 12. Bílý Nil, 13. Modrý Nil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2367-66C3-4367-8E1F-49F92ACD1E0E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12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2367-66C3-4367-8E1F-49F92ACD1E0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336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dirty="0" smtClean="0"/>
              <a:t>Tana, 2. </a:t>
            </a:r>
            <a:r>
              <a:rPr lang="cs-CZ" dirty="0" err="1" smtClean="0"/>
              <a:t>Turkana</a:t>
            </a:r>
            <a:r>
              <a:rPr lang="cs-CZ" dirty="0" smtClean="0"/>
              <a:t> ( Rudolfovo ), 3. Albertovo, 4. Čad, 5. Viktoriino ( </a:t>
            </a:r>
            <a:r>
              <a:rPr lang="cs-CZ" dirty="0" err="1" smtClean="0"/>
              <a:t>Ukerewe</a:t>
            </a:r>
            <a:r>
              <a:rPr lang="cs-CZ" dirty="0" smtClean="0"/>
              <a:t> ), 6. Tanganika,</a:t>
            </a:r>
          </a:p>
          <a:p>
            <a:pPr marL="0" indent="0">
              <a:buFontTx/>
              <a:buNone/>
            </a:pPr>
            <a:r>
              <a:rPr lang="cs-CZ" dirty="0" smtClean="0"/>
              <a:t>7. Malawi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2367-66C3-4367-8E1F-49F92ACD1E0E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684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3.2.2014]. Dostupný na WWW: http://upload.wikimedia.org/wikipedia/commons/9/91/STS51B-51-14-_Lake_Cahora_Bassa.jpg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2367-66C3-4367-8E1F-49F92ACD1E0E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j. </a:t>
            </a:r>
            <a:r>
              <a:rPr lang="cs-CZ" dirty="0" err="1" smtClean="0"/>
              <a:t>Turkana</a:t>
            </a:r>
            <a:r>
              <a:rPr lang="cs-CZ" dirty="0" smtClean="0"/>
              <a:t> ( Rudolfovo j. 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2367-66C3-4367-8E1F-49F92ACD1E0E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118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http://upload.wikimedia.org/wikipedia/commons/6/6e/SuezCanal-EO.JPG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2367-66C3-4367-8E1F-49F92ACD1E0E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2367-66C3-4367-8E1F-49F92ACD1E0E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98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E523-D0B9-43E0-B17D-8E4A293566AB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B95F-59A1-4F00-A2FB-9539C7F0D7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E523-D0B9-43E0-B17D-8E4A293566AB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B95F-59A1-4F00-A2FB-9539C7F0D7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E523-D0B9-43E0-B17D-8E4A293566AB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B95F-59A1-4F00-A2FB-9539C7F0D7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E523-D0B9-43E0-B17D-8E4A293566AB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B95F-59A1-4F00-A2FB-9539C7F0D7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E523-D0B9-43E0-B17D-8E4A293566AB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B95F-59A1-4F00-A2FB-9539C7F0D7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E523-D0B9-43E0-B17D-8E4A293566AB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B95F-59A1-4F00-A2FB-9539C7F0D7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E523-D0B9-43E0-B17D-8E4A293566AB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B95F-59A1-4F00-A2FB-9539C7F0D7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E523-D0B9-43E0-B17D-8E4A293566AB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B95F-59A1-4F00-A2FB-9539C7F0D7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E523-D0B9-43E0-B17D-8E4A293566AB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B95F-59A1-4F00-A2FB-9539C7F0D7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E523-D0B9-43E0-B17D-8E4A293566AB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B95F-59A1-4F00-A2FB-9539C7F0D7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E523-D0B9-43E0-B17D-8E4A293566AB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B95F-59A1-4F00-A2FB-9539C7F0D7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BE523-D0B9-43E0-B17D-8E4A293566AB}" type="datetimeFigureOut">
              <a:rPr lang="cs-CZ" smtClean="0"/>
              <a:pPr/>
              <a:t>25.2.2022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EB95F-59A1-4F00-A2FB-9539C7F0D75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y4UMNmPR3ps" TargetMode="External"/><Relationship Id="rId5" Type="http://schemas.openxmlformats.org/officeDocument/2006/relationships/hyperlink" Target="https://edu.ceskatelevize.cz/video/4542-reky-v-africe" TargetMode="Externa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%C3%BAd%C3%A1n" TargetMode="External"/><Relationship Id="rId13" Type="http://schemas.openxmlformats.org/officeDocument/2006/relationships/hyperlink" Target="http://cs.wikipedia.org/wiki/Republika_Kongo" TargetMode="External"/><Relationship Id="rId18" Type="http://schemas.openxmlformats.org/officeDocument/2006/relationships/hyperlink" Target="http://cs.wikipedia.org/wiki/Nig%C3%A9rie" TargetMode="External"/><Relationship Id="rId3" Type="http://schemas.openxmlformats.org/officeDocument/2006/relationships/hyperlink" Target="http://cs.wikipedia.org/wiki/Burundi" TargetMode="External"/><Relationship Id="rId21" Type="http://schemas.openxmlformats.org/officeDocument/2006/relationships/hyperlink" Target="http://cs.wikipedia.org/wiki/Zimbabwe" TargetMode="External"/><Relationship Id="rId7" Type="http://schemas.openxmlformats.org/officeDocument/2006/relationships/hyperlink" Target="http://cs.wikipedia.org/wiki/Ji%C5%BEn%C3%AD_S%C3%BAd%C3%A1n" TargetMode="External"/><Relationship Id="rId12" Type="http://schemas.openxmlformats.org/officeDocument/2006/relationships/hyperlink" Target="http://cs.wikipedia.org/wiki/Angola" TargetMode="External"/><Relationship Id="rId17" Type="http://schemas.openxmlformats.org/officeDocument/2006/relationships/hyperlink" Target="http://cs.wikipedia.org/wiki/Benin" TargetMode="External"/><Relationship Id="rId2" Type="http://schemas.openxmlformats.org/officeDocument/2006/relationships/hyperlink" Target="http://cs.wikipedia.org/wiki/St%C5%99edozemn%C3%AD_mo%C5%99e" TargetMode="External"/><Relationship Id="rId16" Type="http://schemas.openxmlformats.org/officeDocument/2006/relationships/hyperlink" Target="http://cs.wikipedia.org/wiki/Niger" TargetMode="External"/><Relationship Id="rId20" Type="http://schemas.openxmlformats.org/officeDocument/2006/relationships/hyperlink" Target="http://cs.wikipedia.org/wiki/Zambi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Uganda" TargetMode="External"/><Relationship Id="rId11" Type="http://schemas.openxmlformats.org/officeDocument/2006/relationships/hyperlink" Target="http://cs.wikipedia.org/wiki/Demokratick%C3%A1_republika_Kongo" TargetMode="External"/><Relationship Id="rId24" Type="http://schemas.openxmlformats.org/officeDocument/2006/relationships/hyperlink" Target="http://cs.wikipedia.org/wiki/St%C5%99edoafrick%C3%A1_republika" TargetMode="External"/><Relationship Id="rId5" Type="http://schemas.openxmlformats.org/officeDocument/2006/relationships/hyperlink" Target="http://cs.wikipedia.org/wiki/Tanzanie" TargetMode="External"/><Relationship Id="rId15" Type="http://schemas.openxmlformats.org/officeDocument/2006/relationships/hyperlink" Target="http://cs.wikipedia.org/wiki/Mali" TargetMode="External"/><Relationship Id="rId23" Type="http://schemas.openxmlformats.org/officeDocument/2006/relationships/hyperlink" Target="http://cs.wikipedia.org/wiki/Kongo_(%C5%99eka)" TargetMode="External"/><Relationship Id="rId10" Type="http://schemas.openxmlformats.org/officeDocument/2006/relationships/hyperlink" Target="http://cs.wikipedia.org/wiki/Guinejsk%C3%BD_z%C3%A1liv" TargetMode="External"/><Relationship Id="rId19" Type="http://schemas.openxmlformats.org/officeDocument/2006/relationships/hyperlink" Target="http://cs.wikipedia.org/wiki/Mosambick%C3%BD_pr%C5%AFliv" TargetMode="External"/><Relationship Id="rId4" Type="http://schemas.openxmlformats.org/officeDocument/2006/relationships/hyperlink" Target="http://cs.wikipedia.org/wiki/Rwanda" TargetMode="External"/><Relationship Id="rId9" Type="http://schemas.openxmlformats.org/officeDocument/2006/relationships/hyperlink" Target="http://cs.wikipedia.org/wiki/Egypt" TargetMode="External"/><Relationship Id="rId14" Type="http://schemas.openxmlformats.org/officeDocument/2006/relationships/hyperlink" Target="http://cs.wikipedia.org/wiki/Guinea" TargetMode="External"/><Relationship Id="rId22" Type="http://schemas.openxmlformats.org/officeDocument/2006/relationships/hyperlink" Target="http://cs.wikipedia.org/wiki/Mosambi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rikaonline.cz/image/picture/200611021307_spadovakrivka.jpg" TargetMode="External"/><Relationship Id="rId2" Type="http://schemas.openxmlformats.org/officeDocument/2006/relationships/hyperlink" Target="http://www.komenskeho66.cz/materialy/zemepis/obrazky/mapy_savany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6/6a/Lake_Nasser_location.png" TargetMode="External"/><Relationship Id="rId5" Type="http://schemas.openxmlformats.org/officeDocument/2006/relationships/hyperlink" Target="http://geoportal.alej.cz/_uploads/files/afrika.jpg" TargetMode="External"/><Relationship Id="rId4" Type="http://schemas.openxmlformats.org/officeDocument/2006/relationships/hyperlink" Target="http://www.4zscheb.cz/elearning/zemepislearning/afrika4/obrazky/ricnisitafriky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9/Ferdinand_de_Lesseps_1.jpg" TargetMode="External"/><Relationship Id="rId2" Type="http://schemas.openxmlformats.org/officeDocument/2006/relationships/hyperlink" Target="http://www.planet-action.org/automne_modules_files/polyProjects/public/r939_7_zambezi_river_basin_map-2_thumbnail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du.ceskatelevize.cz/video/2188-viktoriiny-vodopady?vsrc=predmet&amp;vsrcid=zemepis~stredni-skol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34481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763688" y="1700808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Afrika – přírodní podmínky 2 - vodstvo</a:t>
            </a:r>
            <a:endParaRPr lang="cs-CZ" sz="3200" b="1" dirty="0"/>
          </a:p>
        </p:txBody>
      </p:sp>
      <p:sp>
        <p:nvSpPr>
          <p:cNvPr id="4" name="Šestiúhelník 3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0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gybon.cz/layout/gybon/theme-images/gbnlogo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877272"/>
            <a:ext cx="4171950" cy="5334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940152" y="5949280"/>
            <a:ext cx="155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Autor :  J. Čáp </a:t>
            </a:r>
            <a:endParaRPr lang="cs-CZ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420888"/>
            <a:ext cx="3816424" cy="280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243114" y="5288813"/>
            <a:ext cx="4193276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400" dirty="0">
                <a:hlinkClick r:id="rId5"/>
              </a:rPr>
              <a:t>https://</a:t>
            </a:r>
            <a:r>
              <a:rPr lang="cs-CZ" sz="1400" dirty="0" smtClean="0">
                <a:hlinkClick r:id="rId5"/>
              </a:rPr>
              <a:t>edu.ceskatelevize.cz/video/4542-reky-v-africe</a:t>
            </a:r>
            <a:endParaRPr lang="cs-CZ" sz="1400" dirty="0" smtClean="0"/>
          </a:p>
          <a:p>
            <a:r>
              <a:rPr lang="cs-CZ" sz="1400" dirty="0" smtClean="0"/>
              <a:t>4 min.</a:t>
            </a:r>
            <a:endParaRPr lang="cs-CZ" sz="1400" dirty="0"/>
          </a:p>
        </p:txBody>
      </p:sp>
      <p:sp>
        <p:nvSpPr>
          <p:cNvPr id="6" name="Obdélník 5"/>
          <p:cNvSpPr/>
          <p:nvPr/>
        </p:nvSpPr>
        <p:spPr>
          <a:xfrm>
            <a:off x="4581828" y="5288813"/>
            <a:ext cx="409462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400" dirty="0">
                <a:hlinkClick r:id="rId6"/>
              </a:rPr>
              <a:t>https://</a:t>
            </a:r>
            <a:r>
              <a:rPr lang="cs-CZ" sz="1400" dirty="0" smtClean="0">
                <a:hlinkClick r:id="rId6"/>
              </a:rPr>
              <a:t>www.youtube.com/watch?v=y4UMNmPR3ps</a:t>
            </a:r>
            <a:endParaRPr lang="cs-CZ" sz="1400" dirty="0" smtClean="0"/>
          </a:p>
          <a:p>
            <a:r>
              <a:rPr lang="cs-CZ" sz="1400" dirty="0" smtClean="0"/>
              <a:t>Vodstvo Afriky, 56min.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upload.wikimedia.org/wikipedia/commons/9/94/ShrinkingLakeChad-1973-1997-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6085330" cy="6378328"/>
          </a:xfrm>
          <a:prstGeom prst="rect">
            <a:avLst/>
          </a:prstGeom>
          <a:noFill/>
        </p:spPr>
      </p:pic>
      <p:sp>
        <p:nvSpPr>
          <p:cNvPr id="3" name="Šestiúhelník 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8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6488668"/>
            <a:ext cx="82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Obr.13</a:t>
            </a:r>
            <a:endParaRPr lang="cs-CZ" b="1" dirty="0"/>
          </a:p>
        </p:txBody>
      </p:sp>
      <p:sp>
        <p:nvSpPr>
          <p:cNvPr id="5" name="Obdélníkový popisek 4"/>
          <p:cNvSpPr/>
          <p:nvPr/>
        </p:nvSpPr>
        <p:spPr>
          <a:xfrm>
            <a:off x="6264842" y="1052736"/>
            <a:ext cx="2879158" cy="1656184"/>
          </a:xfrm>
          <a:prstGeom prst="wedgeRectCallout">
            <a:avLst>
              <a:gd name="adj1" fmla="val -107586"/>
              <a:gd name="adj2" fmla="val 1564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I. Které jezero  zobrazuje tento družicový snímek?</a:t>
            </a:r>
          </a:p>
          <a:p>
            <a:pPr algn="ctr"/>
            <a:r>
              <a:rPr lang="cs-CZ" b="1" dirty="0" smtClean="0"/>
              <a:t>II. S kterým velkým asijským jezerem má </a:t>
            </a:r>
          </a:p>
          <a:p>
            <a:pPr algn="ctr"/>
            <a:r>
              <a:rPr lang="cs-CZ" b="1" dirty="0" smtClean="0"/>
              <a:t>toto jezero podobný </a:t>
            </a:r>
            <a:r>
              <a:rPr lang="cs-CZ" b="1" dirty="0" smtClean="0"/>
              <a:t>osud ?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99592" y="5380672"/>
            <a:ext cx="8244408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„je velké mělké bezodtoké jezero v severní části střední Afriky. Je neobyčejně ekonomicky důležité, protože představuje hlavní zdroj vody a obživy pro 20 miliónů lidí 4 států na jeho březích. Rozloha jezera se mění v důsledku dlouhodobého kolísání hladiny a pohybuje se kolem 1350 km</a:t>
            </a:r>
            <a:r>
              <a:rPr lang="cs-CZ" baseline="30000" dirty="0" smtClean="0"/>
              <a:t>2</a:t>
            </a:r>
            <a:r>
              <a:rPr lang="cs-CZ" dirty="0" smtClean="0"/>
              <a:t>. Maximální hloubka pak kolísá mezi 2 a 11 m. Jezero leží v nadmořské výšce 240 m.“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5715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Čárový popisek 1 2"/>
          <p:cNvSpPr/>
          <p:nvPr/>
        </p:nvSpPr>
        <p:spPr>
          <a:xfrm rot="10800000" flipH="1" flipV="1">
            <a:off x="2915816" y="3933056"/>
            <a:ext cx="837806" cy="360040"/>
          </a:xfrm>
          <a:prstGeom prst="borderCallout1">
            <a:avLst>
              <a:gd name="adj1" fmla="val 90179"/>
              <a:gd name="adj2" fmla="val 102515"/>
              <a:gd name="adj3" fmla="val 243950"/>
              <a:gd name="adj4" fmla="val 1826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012160" y="2852936"/>
            <a:ext cx="3131840" cy="21602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I. Zjisti název vodní plochy 1.</a:t>
            </a:r>
          </a:p>
          <a:p>
            <a:pPr algn="ctr"/>
            <a:r>
              <a:rPr lang="cs-CZ" b="1" dirty="0" smtClean="0"/>
              <a:t>II. Zjisti rozlohu, max. hloubku,</a:t>
            </a:r>
          </a:p>
          <a:p>
            <a:pPr algn="ctr"/>
            <a:r>
              <a:rPr lang="cs-CZ" b="1" dirty="0" smtClean="0"/>
              <a:t>rok vzniku a způsob využití</a:t>
            </a:r>
          </a:p>
          <a:p>
            <a:pPr algn="ctr"/>
            <a:r>
              <a:rPr lang="cs-CZ" b="1" dirty="0" smtClean="0"/>
              <a:t>i význam pro krajinu této plochy.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395536" y="6093296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Obr.10</a:t>
            </a:r>
            <a:endParaRPr lang="cs-CZ" b="1" dirty="0"/>
          </a:p>
        </p:txBody>
      </p:sp>
      <p:sp>
        <p:nvSpPr>
          <p:cNvPr id="6" name="Obdélníkový popisek 5"/>
          <p:cNvSpPr/>
          <p:nvPr/>
        </p:nvSpPr>
        <p:spPr>
          <a:xfrm>
            <a:off x="5724128" y="1556792"/>
            <a:ext cx="3419872" cy="612648"/>
          </a:xfrm>
          <a:prstGeom prst="wedgeRectCallout">
            <a:avLst>
              <a:gd name="adj1" fmla="val -114302"/>
              <a:gd name="adj2" fmla="val -1552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III. Pojmenuj tento typ ústí řeky.</a:t>
            </a:r>
            <a:endParaRPr lang="cs-CZ" b="1" dirty="0"/>
          </a:p>
        </p:txBody>
      </p:sp>
      <p:sp>
        <p:nvSpPr>
          <p:cNvPr id="7" name="Šestiúhelník 6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9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lanet-action.org/automne_modules_files/polyProjects/public/r939_7_zambezi_river_basin_map-2_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03"/>
            <a:ext cx="8676456" cy="6834197"/>
          </a:xfrm>
          <a:prstGeom prst="rect">
            <a:avLst/>
          </a:prstGeom>
          <a:noFill/>
        </p:spPr>
      </p:pic>
      <p:pic>
        <p:nvPicPr>
          <p:cNvPr id="1030" name="Picture 6" descr="File:STS51B-51-14- Lake Cahora Bas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57367">
            <a:off x="715817" y="406361"/>
            <a:ext cx="2625874" cy="2564904"/>
          </a:xfrm>
          <a:prstGeom prst="rect">
            <a:avLst/>
          </a:prstGeom>
          <a:noFill/>
        </p:spPr>
      </p:pic>
      <p:sp>
        <p:nvSpPr>
          <p:cNvPr id="6" name="Obdélníkový popisek 5"/>
          <p:cNvSpPr/>
          <p:nvPr/>
        </p:nvSpPr>
        <p:spPr>
          <a:xfrm>
            <a:off x="3851920" y="332656"/>
            <a:ext cx="2952328" cy="1584176"/>
          </a:xfrm>
          <a:prstGeom prst="wedgeRectCallout">
            <a:avLst>
              <a:gd name="adj1" fmla="val -93043"/>
              <a:gd name="adj2" fmla="val 2154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I. Která vodní plocha je</a:t>
            </a:r>
          </a:p>
          <a:p>
            <a:pPr algn="ctr"/>
            <a:r>
              <a:rPr lang="cs-CZ" b="1" dirty="0" smtClean="0"/>
              <a:t>na družicovém snímku?</a:t>
            </a:r>
          </a:p>
          <a:p>
            <a:pPr algn="ctr"/>
            <a:r>
              <a:rPr lang="cs-CZ" b="1" dirty="0" smtClean="0"/>
              <a:t>II. Zjisti </a:t>
            </a:r>
            <a:r>
              <a:rPr lang="cs-CZ" b="1" dirty="0" err="1" smtClean="0"/>
              <a:t>stené</a:t>
            </a:r>
            <a:r>
              <a:rPr lang="cs-CZ" b="1" dirty="0" smtClean="0"/>
              <a:t> údaje o této vodní ploše jako na předchozí</a:t>
            </a:r>
          </a:p>
          <a:p>
            <a:pPr algn="ctr"/>
            <a:r>
              <a:rPr lang="cs-CZ" b="1" dirty="0" smtClean="0"/>
              <a:t>tabuli. </a:t>
            </a:r>
            <a:r>
              <a:rPr lang="cs-CZ" b="1" dirty="0" smtClean="0"/>
              <a:t>( obr.10</a:t>
            </a:r>
            <a:r>
              <a:rPr lang="cs-CZ" b="1" dirty="0" smtClean="0"/>
              <a:t>, dotaz II</a:t>
            </a:r>
            <a:r>
              <a:rPr lang="cs-CZ" b="1" dirty="0" smtClean="0"/>
              <a:t>. )</a:t>
            </a:r>
            <a:endParaRPr lang="cs-CZ" b="1" dirty="0"/>
          </a:p>
        </p:txBody>
      </p:sp>
      <p:sp>
        <p:nvSpPr>
          <p:cNvPr id="7" name="Obdélníkový popisek 6"/>
          <p:cNvSpPr/>
          <p:nvPr/>
        </p:nvSpPr>
        <p:spPr>
          <a:xfrm>
            <a:off x="2411760" y="6165304"/>
            <a:ext cx="2808312" cy="612648"/>
          </a:xfrm>
          <a:prstGeom prst="wedgeRectCallout">
            <a:avLst>
              <a:gd name="adj1" fmla="val 143094"/>
              <a:gd name="adj2" fmla="val -2543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III. Která řeka je na snímku?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115616" y="2606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Obr.11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161983" y="3244334"/>
            <a:ext cx="820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Obr.11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724128" y="6165304"/>
            <a:ext cx="820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Obr.12</a:t>
            </a:r>
            <a:endParaRPr lang="cs-CZ" b="1" dirty="0"/>
          </a:p>
        </p:txBody>
      </p:sp>
      <p:sp>
        <p:nvSpPr>
          <p:cNvPr id="11" name="Šestiúhelník 10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10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2" name="Rámeček 11"/>
          <p:cNvSpPr/>
          <p:nvPr/>
        </p:nvSpPr>
        <p:spPr>
          <a:xfrm>
            <a:off x="179512" y="23803"/>
            <a:ext cx="7731632" cy="3701666"/>
          </a:xfrm>
          <a:prstGeom prst="frame">
            <a:avLst>
              <a:gd name="adj1" fmla="val 237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blic.rs/data/images/2013-12-02/407485_20131202reuterssiegfried-modolatodonyangdi005918104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6372708" cy="4248472"/>
          </a:xfrm>
          <a:prstGeom prst="rect">
            <a:avLst/>
          </a:prstGeom>
          <a:noFill/>
        </p:spPr>
      </p:pic>
      <p:sp>
        <p:nvSpPr>
          <p:cNvPr id="3" name="Šestiúhelník 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11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8" y="764704"/>
            <a:ext cx="6876256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Nachází se v tektonické propadlině. Má rozlohu 8 500 km</a:t>
            </a:r>
            <a:r>
              <a:rPr lang="cs-CZ" baseline="30000" dirty="0" smtClean="0"/>
              <a:t>2</a:t>
            </a:r>
            <a:r>
              <a:rPr lang="cs-CZ" dirty="0" smtClean="0"/>
              <a:t>. Je 220 km dlouhé a maximálně 50 km široké. Dosahuje maximální hloubky 73 m. Je tedy největší v celé východní větvi </a:t>
            </a:r>
            <a:r>
              <a:rPr lang="cs-CZ" b="1" dirty="0" smtClean="0"/>
              <a:t>Velké příkopové propadliny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Jezero bylo objeveno v roce 1 888. Bylo pojmenováno na počest rakouského korunního prince. V r. 1975 bylo přejmenováno na (</a:t>
            </a:r>
            <a:r>
              <a:rPr lang="cs-CZ" b="1" dirty="0" smtClean="0">
                <a:solidFill>
                  <a:srgbClr val="FF0000"/>
                </a:solidFill>
              </a:rPr>
              <a:t>doplň název jezera</a:t>
            </a:r>
            <a:r>
              <a:rPr lang="cs-CZ" dirty="0" smtClean="0"/>
              <a:t>) Na východním břehu jezera, byly nalezeny pozůstatky prehistorického člověka (</a:t>
            </a:r>
            <a:r>
              <a:rPr lang="cs-CZ" i="1" dirty="0" smtClean="0"/>
              <a:t>Homo </a:t>
            </a:r>
            <a:r>
              <a:rPr lang="cs-CZ" i="1" dirty="0" err="1" smtClean="0"/>
              <a:t>habilis</a:t>
            </a:r>
            <a:r>
              <a:rPr lang="cs-CZ" dirty="0" smtClean="0"/>
              <a:t>,) staré 1,5 - 2,5 mil. let v počtu 80 koster.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23528" y="188640"/>
            <a:ext cx="4824536" cy="5097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I. Zjisti název zobrazeného jezera.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04248" y="5085184"/>
            <a:ext cx="82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Obr.14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287655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323528" y="6309320"/>
            <a:ext cx="872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Obr.15 </a:t>
            </a:r>
            <a:endParaRPr lang="cs-CZ" dirty="0"/>
          </a:p>
        </p:txBody>
      </p:sp>
      <p:sp>
        <p:nvSpPr>
          <p:cNvPr id="4" name="Čárový popisek 1 3"/>
          <p:cNvSpPr/>
          <p:nvPr/>
        </p:nvSpPr>
        <p:spPr>
          <a:xfrm>
            <a:off x="2555776" y="3573016"/>
            <a:ext cx="1584176" cy="504056"/>
          </a:xfrm>
          <a:prstGeom prst="borderCallout1">
            <a:avLst>
              <a:gd name="adj1" fmla="val 41426"/>
              <a:gd name="adj2" fmla="val -1118"/>
              <a:gd name="adj3" fmla="val 118671"/>
              <a:gd name="adj4" fmla="val -457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Velké Hořké jezero</a:t>
            </a:r>
            <a:endParaRPr lang="cs-CZ" dirty="0"/>
          </a:p>
        </p:txBody>
      </p:sp>
      <p:sp>
        <p:nvSpPr>
          <p:cNvPr id="5" name="Šestiúhelník 4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12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4" name="Popisek s obousměrnou vodorovnou šipkou 13"/>
          <p:cNvSpPr/>
          <p:nvPr/>
        </p:nvSpPr>
        <p:spPr>
          <a:xfrm rot="4447604">
            <a:off x="24434" y="3349744"/>
            <a:ext cx="3899875" cy="227481"/>
          </a:xfrm>
          <a:prstGeom prst="leftRightArrowCallout">
            <a:avLst>
              <a:gd name="adj1" fmla="val 0"/>
              <a:gd name="adj2" fmla="val 0"/>
              <a:gd name="adj3" fmla="val 213104"/>
              <a:gd name="adj4" fmla="val 4812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163 km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347864" y="980728"/>
            <a:ext cx="5616624" cy="15841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I. Který strategický  dopravní objekt je zachycen na tomto satelitním snímku?</a:t>
            </a:r>
          </a:p>
          <a:p>
            <a:pPr algn="ctr"/>
            <a:r>
              <a:rPr lang="cs-CZ" b="1" dirty="0" smtClean="0"/>
              <a:t>II. Zjisti a zapiš hlavní technické údaje o tomto objektu</a:t>
            </a:r>
            <a:r>
              <a:rPr lang="cs-CZ" dirty="0" smtClean="0"/>
              <a:t>.</a:t>
            </a:r>
          </a:p>
          <a:p>
            <a:pPr algn="ctr"/>
            <a:r>
              <a:rPr lang="cs-CZ" b="1" dirty="0" smtClean="0"/>
              <a:t>III. Zjisti a zapiš údaje o historii tohoto objektu.</a:t>
            </a:r>
          </a:p>
          <a:p>
            <a:pPr algn="ctr"/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636912"/>
            <a:ext cx="2573288" cy="314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bdélník 16"/>
          <p:cNvSpPr/>
          <p:nvPr/>
        </p:nvSpPr>
        <p:spPr>
          <a:xfrm>
            <a:off x="4427984" y="5877272"/>
            <a:ext cx="4248472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IV. Jaký vztah má muž na obraze k objektu vyznačeném  na satelitním snímku?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220072" y="5373216"/>
            <a:ext cx="872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Obr.16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w2.google.com/mw-panoramio/photos/small/8160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43" y="1040566"/>
            <a:ext cx="6390960" cy="4260642"/>
          </a:xfrm>
          <a:prstGeom prst="rect">
            <a:avLst/>
          </a:prstGeom>
          <a:noFill/>
        </p:spPr>
      </p:pic>
      <p:sp>
        <p:nvSpPr>
          <p:cNvPr id="4" name="Šestiúhelník 3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13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95536" y="5373216"/>
            <a:ext cx="820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Obr.17</a:t>
            </a:r>
            <a:endParaRPr lang="cs-CZ" b="1" dirty="0"/>
          </a:p>
        </p:txBody>
      </p:sp>
      <p:sp>
        <p:nvSpPr>
          <p:cNvPr id="8" name="Obdélníkový popisek 7"/>
          <p:cNvSpPr/>
          <p:nvPr/>
        </p:nvSpPr>
        <p:spPr>
          <a:xfrm>
            <a:off x="7020272" y="5589240"/>
            <a:ext cx="2123728" cy="612648"/>
          </a:xfrm>
          <a:prstGeom prst="wedgeRectCallout">
            <a:avLst>
              <a:gd name="adj1" fmla="val -126672"/>
              <a:gd name="adj2" fmla="val -2290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</a:rPr>
              <a:t>Šott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al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Džarid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7956376" cy="1103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I. Co jsou </a:t>
            </a:r>
            <a:r>
              <a:rPr lang="cs-CZ" b="1" dirty="0" err="1" smtClean="0">
                <a:solidFill>
                  <a:schemeClr val="bg1"/>
                </a:solidFill>
              </a:rPr>
              <a:t>šotty</a:t>
            </a:r>
            <a:r>
              <a:rPr lang="cs-CZ" b="1" dirty="0" smtClean="0">
                <a:solidFill>
                  <a:schemeClr val="bg1"/>
                </a:solidFill>
              </a:rPr>
              <a:t> ?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II. Vyhledej a popiš polohu zobrazeného </a:t>
            </a:r>
            <a:r>
              <a:rPr lang="cs-CZ" b="1" dirty="0" err="1" smtClean="0">
                <a:solidFill>
                  <a:schemeClr val="bg1"/>
                </a:solidFill>
              </a:rPr>
              <a:t>šottu</a:t>
            </a:r>
            <a:r>
              <a:rPr lang="cs-CZ" b="1" dirty="0" smtClean="0">
                <a:solidFill>
                  <a:schemeClr val="bg1"/>
                </a:solidFill>
              </a:rPr>
              <a:t> ?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III. Vyhledej další velké africké </a:t>
            </a:r>
            <a:r>
              <a:rPr lang="cs-CZ" b="1" dirty="0" err="1" smtClean="0">
                <a:solidFill>
                  <a:schemeClr val="bg1"/>
                </a:solidFill>
              </a:rPr>
              <a:t>šotty</a:t>
            </a:r>
            <a:r>
              <a:rPr lang="cs-CZ" b="1" dirty="0" smtClean="0">
                <a:solidFill>
                  <a:schemeClr val="bg1"/>
                </a:solidFill>
              </a:rPr>
              <a:t> ?</a:t>
            </a:r>
          </a:p>
          <a:p>
            <a:pPr marL="400050" indent="-400050" algn="ctr">
              <a:buAutoNum type="romanUcPeriod"/>
            </a:pPr>
            <a:endParaRPr lang="cs-CZ" dirty="0"/>
          </a:p>
        </p:txBody>
      </p:sp>
      <p:sp>
        <p:nvSpPr>
          <p:cNvPr id="7" name="Rámeček 6"/>
          <p:cNvSpPr/>
          <p:nvPr/>
        </p:nvSpPr>
        <p:spPr>
          <a:xfrm>
            <a:off x="-468559" y="-99392"/>
            <a:ext cx="9612560" cy="6957392"/>
          </a:xfrm>
          <a:prstGeom prst="frame">
            <a:avLst>
              <a:gd name="adj1" fmla="val 237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estiúhelník 1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14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83568" y="332656"/>
            <a:ext cx="525658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2000" b="1" dirty="0" smtClean="0"/>
              <a:t>Přehled  nejdelších  řek  Afriky  -   řešení</a:t>
            </a:r>
            <a:endParaRPr lang="cs-CZ" sz="20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055171"/>
              </p:ext>
            </p:extLst>
          </p:nvPr>
        </p:nvGraphicFramePr>
        <p:xfrm>
          <a:off x="-2" y="980728"/>
          <a:ext cx="9144002" cy="5385563"/>
        </p:xfrm>
        <a:graphic>
          <a:graphicData uri="http://schemas.openxmlformats.org/drawingml/2006/table">
            <a:tbl>
              <a:tblPr/>
              <a:tblGrid>
                <a:gridCol w="415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9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913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5528">
                <a:tc>
                  <a:txBody>
                    <a:bodyPr/>
                    <a:lstStyle/>
                    <a:p>
                      <a:r>
                        <a:rPr lang="cs-CZ" sz="1800" b="1" dirty="0" err="1" smtClean="0"/>
                        <a:t>poř</a:t>
                      </a:r>
                      <a:r>
                        <a:rPr lang="cs-CZ" sz="1800" b="1" dirty="0"/>
                        <a:t>.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Řeka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Délka</a:t>
                      </a:r>
                      <a:br>
                        <a:rPr lang="cs-CZ" sz="1800" b="1" dirty="0"/>
                      </a:br>
                      <a:r>
                        <a:rPr lang="cs-CZ" sz="1800" b="1" dirty="0" smtClean="0"/>
                        <a:t>km</a:t>
                      </a:r>
                      <a:endParaRPr lang="cs-CZ" sz="1800" b="1" dirty="0"/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/>
                        <a:t>Povodí</a:t>
                      </a:r>
                      <a:r>
                        <a:rPr lang="cs-CZ" sz="1800" b="1" dirty="0"/>
                        <a:t/>
                      </a:r>
                      <a:br>
                        <a:rPr lang="cs-CZ" sz="1800" b="1" dirty="0"/>
                      </a:br>
                      <a:r>
                        <a:rPr lang="cs-CZ" sz="1800" b="1" dirty="0" smtClean="0"/>
                        <a:t>tisíce  km</a:t>
                      </a:r>
                      <a:r>
                        <a:rPr lang="cs-CZ" sz="1800" b="1" baseline="30000" dirty="0" smtClean="0"/>
                        <a:t>2</a:t>
                      </a:r>
                      <a:endParaRPr lang="cs-CZ" sz="1800" b="1" dirty="0"/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Průtok</a:t>
                      </a:r>
                    </a:p>
                    <a:p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cs-CZ" sz="1800" b="1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</a:rPr>
                        <a:t>/sec.</a:t>
                      </a:r>
                      <a:endParaRPr lang="cs-CZ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eaLnBrk="1" fontAlgn="ctr" latinLnBrk="0" hangingPunct="1"/>
                      <a:r>
                        <a:rPr lang="cs-CZ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Ústí do…</a:t>
                      </a:r>
                      <a:endParaRPr lang="cs-CZ" dirty="0" smtClean="0"/>
                    </a:p>
                    <a:p>
                      <a:pPr rtl="0" eaLnBrk="1" fontAlgn="ctr" latinLnBrk="0" hangingPunct="1"/>
                      <a:r>
                        <a:rPr lang="cs-CZ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(moře</a:t>
                      </a:r>
                      <a:r>
                        <a:rPr lang="cs-CZ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zálivy</a:t>
                      </a:r>
                      <a:r>
                        <a:rPr lang="cs-CZ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cs-CZ" dirty="0" smtClean="0"/>
                    </a:p>
                    <a:p>
                      <a:pPr rtl="0" eaLnBrk="1" fontAlgn="ctr" latinLnBrk="0" hangingPunct="1"/>
                      <a:r>
                        <a:rPr lang="cs-CZ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průlivy, řeky</a:t>
                      </a:r>
                      <a:r>
                        <a:rPr lang="cs-CZ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1800" b="1" dirty="0"/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Protéká státy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910">
                <a:tc>
                  <a:txBody>
                    <a:bodyPr/>
                    <a:lstStyle/>
                    <a:p>
                      <a:r>
                        <a:rPr lang="cs-CZ" sz="1800"/>
                        <a:t>1.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6695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2 </a:t>
                      </a:r>
                      <a:r>
                        <a:rPr lang="cs-CZ" sz="1800" dirty="0" smtClean="0"/>
                        <a:t>870</a:t>
                      </a:r>
                      <a:endParaRPr lang="cs-CZ" sz="1800" dirty="0"/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5100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hlinkClick r:id="rId2" tooltip="Středozemní moře"/>
                        </a:rPr>
                        <a:t>Středozemní moře</a:t>
                      </a:r>
                      <a:endParaRPr lang="cs-CZ" sz="1800" dirty="0"/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1"/>
                          </a:solidFill>
                          <a:hlinkClick r:id="rId3" tooltip="Burundi"/>
                        </a:rPr>
                        <a:t>Burundi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4" tooltip="Rwanda"/>
                        </a:rPr>
                        <a:t>Rwanda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5" tooltip="Tanzanie"/>
                        </a:rPr>
                        <a:t>Tanzanie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6" tooltip="Uganda"/>
                        </a:rPr>
                        <a:t>Uganda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7" tooltip="Jižní Súdán"/>
                        </a:rPr>
                        <a:t>Jižní Súdán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  <a:hlinkClick r:id="rId8" tooltip="Súdán"/>
                        </a:rPr>
                        <a:t>Súdán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9" tooltip="Egypt"/>
                        </a:rPr>
                        <a:t>Egypt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447">
                <a:tc>
                  <a:txBody>
                    <a:bodyPr/>
                    <a:lstStyle/>
                    <a:p>
                      <a:r>
                        <a:rPr lang="cs-CZ" sz="1800"/>
                        <a:t>2.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Kongo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4700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3 </a:t>
                      </a:r>
                      <a:r>
                        <a:rPr lang="cs-CZ" sz="1800" dirty="0" smtClean="0"/>
                        <a:t>680</a:t>
                      </a:r>
                      <a:endParaRPr lang="cs-CZ" sz="1800" dirty="0"/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41 800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hlinkClick r:id="rId10" tooltip="Guinejský záliv"/>
                        </a:rPr>
                        <a:t>Guinejský záliv</a:t>
                      </a:r>
                      <a:endParaRPr lang="cs-CZ" sz="1800"/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>
                          <a:solidFill>
                            <a:schemeClr val="tx1"/>
                          </a:solidFill>
                          <a:hlinkClick r:id="rId11" tooltip="Demokratická republika Kongo"/>
                        </a:rPr>
                        <a:t>Demokratická republika Kongo</a:t>
                      </a:r>
                      <a:r>
                        <a:rPr lang="sv-SE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sv-SE" sz="1800" dirty="0">
                          <a:solidFill>
                            <a:schemeClr val="tx1"/>
                          </a:solidFill>
                          <a:hlinkClick r:id="rId12" tooltip="Angola"/>
                        </a:rPr>
                        <a:t>Angola</a:t>
                      </a:r>
                      <a:r>
                        <a:rPr lang="sv-SE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sv-SE" sz="1800" dirty="0">
                          <a:solidFill>
                            <a:schemeClr val="tx1"/>
                          </a:solidFill>
                          <a:hlinkClick r:id="rId13" tooltip="Republika Kongo"/>
                        </a:rPr>
                        <a:t>Republika Kongo</a:t>
                      </a:r>
                      <a:endParaRPr lang="sv-SE" sz="1800" dirty="0">
                        <a:solidFill>
                          <a:schemeClr val="tx1"/>
                        </a:solidFill>
                      </a:endParaRP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134">
                <a:tc>
                  <a:txBody>
                    <a:bodyPr/>
                    <a:lstStyle/>
                    <a:p>
                      <a:r>
                        <a:rPr lang="cs-CZ" sz="1800"/>
                        <a:t>3.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Niger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4200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2 </a:t>
                      </a:r>
                      <a:r>
                        <a:rPr lang="cs-CZ" sz="1800" dirty="0" smtClean="0"/>
                        <a:t>090</a:t>
                      </a:r>
                      <a:endParaRPr lang="cs-CZ" sz="1800" dirty="0"/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9570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hlinkClick r:id="rId10" tooltip="Guinejský záliv"/>
                        </a:rPr>
                        <a:t>Guinejský záliv</a:t>
                      </a:r>
                      <a:endParaRPr lang="cs-CZ" sz="1800"/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1"/>
                          </a:solidFill>
                          <a:hlinkClick r:id="rId14" tooltip="Guinea"/>
                        </a:rPr>
                        <a:t>Guinea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15" tooltip="Mali"/>
                        </a:rPr>
                        <a:t>Mali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16" tooltip="Niger"/>
                        </a:rPr>
                        <a:t>Niger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17" tooltip="Benin"/>
                        </a:rPr>
                        <a:t>Benin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18" tooltip="Nigérie"/>
                        </a:rPr>
                        <a:t>Nigérie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523">
                <a:tc>
                  <a:txBody>
                    <a:bodyPr/>
                    <a:lstStyle/>
                    <a:p>
                      <a:r>
                        <a:rPr lang="cs-CZ" sz="1800"/>
                        <a:t>4.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Zambezi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2574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1 </a:t>
                      </a:r>
                      <a:r>
                        <a:rPr lang="cs-CZ" sz="1800" dirty="0" smtClean="0"/>
                        <a:t>570</a:t>
                      </a:r>
                      <a:endParaRPr lang="cs-CZ" sz="1800" dirty="0"/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7000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hlinkClick r:id="rId19" tooltip="Mosambický průliv"/>
                        </a:rPr>
                        <a:t>Mosambický průliv</a:t>
                      </a:r>
                      <a:endParaRPr lang="cs-CZ" sz="1800"/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1"/>
                          </a:solidFill>
                          <a:hlinkClick r:id="rId20" tooltip="Zambie"/>
                        </a:rPr>
                        <a:t>Zambie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12" tooltip="Angola"/>
                        </a:rPr>
                        <a:t>Angola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21" tooltip="Zimbabwe"/>
                        </a:rPr>
                        <a:t>Zimbabwe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22" tooltip="Mosambik"/>
                        </a:rPr>
                        <a:t>Mosambik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5373">
                <a:tc>
                  <a:txBody>
                    <a:bodyPr/>
                    <a:lstStyle/>
                    <a:p>
                      <a:r>
                        <a:rPr lang="cs-CZ" sz="1800"/>
                        <a:t>5.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err="1" smtClean="0">
                          <a:solidFill>
                            <a:schemeClr val="tx1"/>
                          </a:solidFill>
                        </a:rPr>
                        <a:t>Ubangi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2300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772 </a:t>
                      </a:r>
                      <a:r>
                        <a:rPr lang="cs-CZ" sz="1800" dirty="0" smtClean="0"/>
                        <a:t>,8</a:t>
                      </a:r>
                      <a:endParaRPr lang="cs-CZ" sz="1800" dirty="0"/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5000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hlinkClick r:id="rId23" tooltip="Kongo (řeka)"/>
                        </a:rPr>
                        <a:t>Kongo</a:t>
                      </a:r>
                      <a:endParaRPr lang="cs-CZ" sz="1800"/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1"/>
                          </a:solidFill>
                          <a:hlinkClick r:id="rId11" tooltip="Demokratická republika Kongo"/>
                        </a:rPr>
                        <a:t>Demokratická republika Kongo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13" tooltip="Republika Kongo"/>
                        </a:rPr>
                        <a:t>Republika Kongo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24" tooltip="Středoafrická republika"/>
                        </a:rPr>
                        <a:t>Středoafrická republika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597">
                <a:tc>
                  <a:txBody>
                    <a:bodyPr/>
                    <a:lstStyle/>
                    <a:p>
                      <a:r>
                        <a:rPr lang="cs-CZ" sz="1800"/>
                        <a:t>6.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err="1" smtClean="0">
                          <a:solidFill>
                            <a:schemeClr val="tx1"/>
                          </a:solidFill>
                        </a:rPr>
                        <a:t>Kasai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2000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880 </a:t>
                      </a:r>
                      <a:r>
                        <a:rPr lang="cs-CZ" sz="1800" dirty="0" smtClean="0"/>
                        <a:t>,2</a:t>
                      </a:r>
                      <a:endParaRPr lang="cs-CZ" sz="1800" dirty="0"/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10 000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hlinkClick r:id="rId23" tooltip="Kongo (řeka)"/>
                        </a:rPr>
                        <a:t>Kongo</a:t>
                      </a:r>
                      <a:endParaRPr lang="cs-CZ" sz="1800" dirty="0"/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1"/>
                          </a:solidFill>
                          <a:hlinkClick r:id="rId11" tooltip="Demokratická republika Kongo"/>
                        </a:rPr>
                        <a:t>Demokratická republika Kongo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12" tooltip="Angola"/>
                        </a:rPr>
                        <a:t>Angola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4067944" y="1988840"/>
            <a:ext cx="1584176" cy="43924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I.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5652120" y="1988840"/>
            <a:ext cx="3491880" cy="43924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II.</a:t>
            </a:r>
            <a:endParaRPr lang="cs-CZ" b="1" dirty="0"/>
          </a:p>
        </p:txBody>
      </p:sp>
      <p:sp>
        <p:nvSpPr>
          <p:cNvPr id="7" name="Rámeček 6"/>
          <p:cNvSpPr/>
          <p:nvPr/>
        </p:nvSpPr>
        <p:spPr>
          <a:xfrm>
            <a:off x="5508104" y="980728"/>
            <a:ext cx="3816424" cy="5877272"/>
          </a:xfrm>
          <a:prstGeom prst="frame">
            <a:avLst>
              <a:gd name="adj1" fmla="val 308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0"/>
            <a:ext cx="8568952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Citace obrázků</a:t>
            </a:r>
            <a:r>
              <a:rPr lang="cs-CZ" dirty="0" smtClean="0"/>
              <a:t>:</a:t>
            </a:r>
          </a:p>
          <a:p>
            <a:r>
              <a:rPr lang="cs-CZ" b="1" dirty="0" smtClean="0"/>
              <a:t>Obr.1 -</a:t>
            </a:r>
            <a:r>
              <a:rPr lang="cs-CZ" dirty="0" smtClean="0"/>
              <a:t>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23.1.2014]. Dostupný na WWW: </a:t>
            </a:r>
            <a:r>
              <a:rPr lang="cs-CZ" dirty="0" smtClean="0">
                <a:hlinkClick r:id="rId2"/>
              </a:rPr>
              <a:t>http://www.komenskeho66.cz/</a:t>
            </a:r>
            <a:r>
              <a:rPr lang="cs-CZ" dirty="0" err="1" smtClean="0">
                <a:hlinkClick r:id="rId2"/>
              </a:rPr>
              <a:t>materialy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zemepis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obrazky</a:t>
            </a:r>
            <a:r>
              <a:rPr lang="cs-CZ" dirty="0" smtClean="0">
                <a:hlinkClick r:id="rId2"/>
              </a:rPr>
              <a:t>/mapy_savany.</a:t>
            </a:r>
            <a:r>
              <a:rPr lang="cs-CZ" dirty="0" err="1" smtClean="0">
                <a:hlinkClick r:id="rId2"/>
              </a:rPr>
              <a:t>gif</a:t>
            </a:r>
            <a:endParaRPr lang="cs-CZ" dirty="0" smtClean="0"/>
          </a:p>
          <a:p>
            <a:r>
              <a:rPr lang="cs-CZ" b="1" dirty="0" smtClean="0"/>
              <a:t>Obr.2 - </a:t>
            </a:r>
            <a:r>
              <a:rPr lang="cs-CZ" dirty="0" smtClean="0"/>
              <a:t>NENÍ.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4.2.2014]. Dostupný na WWW: http://upload.wikimedia.org/wikipedia/commons/thumb/c/c8/David_Livingstone_memorial_at_Victoria_Falls%2C_Zimbabwe.jpg/450px-David_Livingstone_memorial_at_Victoria_Falls%2C_Zimbabwe.jpg </a:t>
            </a:r>
          </a:p>
          <a:p>
            <a:r>
              <a:rPr lang="cs-CZ" b="1" dirty="0" smtClean="0"/>
              <a:t>Obr.3 -</a:t>
            </a:r>
            <a:r>
              <a:rPr lang="cs-CZ" dirty="0" smtClean="0"/>
              <a:t>NENÍ.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4.2.2014]. Dostupný na WWW: http://upload.wikimedia.org/wikipedia/commons/thumb/8/81/NachalParan1.jpg/800px-NachalParan1.jpg </a:t>
            </a:r>
            <a:endParaRPr lang="cs-CZ" b="1" dirty="0" smtClean="0"/>
          </a:p>
          <a:p>
            <a:r>
              <a:rPr lang="cs-CZ" b="1" dirty="0" smtClean="0"/>
              <a:t>Obr.4 -</a:t>
            </a:r>
            <a:r>
              <a:rPr lang="cs-CZ" dirty="0" smtClean="0"/>
              <a:t>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28.1.2014]. Dostupný na WWW: </a:t>
            </a: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afrikaonline.cz</a:t>
            </a:r>
            <a:r>
              <a:rPr lang="cs-CZ" dirty="0" smtClean="0">
                <a:hlinkClick r:id="rId3"/>
              </a:rPr>
              <a:t>/image/</a:t>
            </a:r>
            <a:r>
              <a:rPr lang="cs-CZ" dirty="0" err="1" smtClean="0">
                <a:hlinkClick r:id="rId3"/>
              </a:rPr>
              <a:t>picture</a:t>
            </a:r>
            <a:r>
              <a:rPr lang="cs-CZ" dirty="0" smtClean="0">
                <a:hlinkClick r:id="rId3"/>
              </a:rPr>
              <a:t>/200611021307_</a:t>
            </a:r>
            <a:r>
              <a:rPr lang="cs-CZ" dirty="0" err="1" smtClean="0">
                <a:hlinkClick r:id="rId3"/>
              </a:rPr>
              <a:t>spadovakrivka.jpg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b="1" dirty="0" smtClean="0"/>
              <a:t>Obr.5</a:t>
            </a:r>
            <a:r>
              <a:rPr lang="cs-CZ" dirty="0" smtClean="0"/>
              <a:t> -NEZNÁMÝ.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28.1.2014]. Dostupný na WWW: http://www.</a:t>
            </a:r>
            <a:r>
              <a:rPr lang="cs-CZ" dirty="0" err="1" smtClean="0"/>
              <a:t>gweb.cz</a:t>
            </a:r>
            <a:r>
              <a:rPr lang="cs-CZ" dirty="0" smtClean="0"/>
              <a:t>/soubory/</a:t>
            </a:r>
            <a:r>
              <a:rPr lang="cs-CZ" dirty="0" err="1" smtClean="0"/>
              <a:t>nakresy</a:t>
            </a:r>
            <a:r>
              <a:rPr lang="cs-CZ" dirty="0" smtClean="0"/>
              <a:t>/</a:t>
            </a:r>
            <a:r>
              <a:rPr lang="cs-CZ" dirty="0" err="1" smtClean="0"/>
              <a:t>spadova</a:t>
            </a:r>
            <a:r>
              <a:rPr lang="cs-CZ" dirty="0" smtClean="0"/>
              <a:t>_</a:t>
            </a:r>
            <a:r>
              <a:rPr lang="cs-CZ" dirty="0" err="1" smtClean="0"/>
              <a:t>krivka.gif</a:t>
            </a:r>
            <a:r>
              <a:rPr lang="cs-CZ" dirty="0" smtClean="0"/>
              <a:t> </a:t>
            </a:r>
            <a:endParaRPr lang="cs-CZ" b="1" dirty="0" smtClean="0"/>
          </a:p>
          <a:p>
            <a:r>
              <a:rPr lang="cs-CZ" dirty="0" smtClean="0"/>
              <a:t> </a:t>
            </a:r>
            <a:r>
              <a:rPr lang="cs-CZ" b="1" dirty="0" smtClean="0"/>
              <a:t>Obr.6 -</a:t>
            </a:r>
            <a:r>
              <a:rPr lang="cs-CZ" dirty="0" smtClean="0"/>
              <a:t>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28.1.2014]. Dostupný na WWW: </a:t>
            </a:r>
            <a:r>
              <a:rPr lang="cs-CZ" dirty="0" smtClean="0">
                <a:hlinkClick r:id="rId4"/>
              </a:rPr>
              <a:t>http://www.4zscheb.cz/</a:t>
            </a:r>
            <a:r>
              <a:rPr lang="cs-CZ" dirty="0" err="1" smtClean="0">
                <a:hlinkClick r:id="rId4"/>
              </a:rPr>
              <a:t>elearning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zemepislearning</a:t>
            </a:r>
            <a:r>
              <a:rPr lang="cs-CZ" dirty="0" smtClean="0">
                <a:hlinkClick r:id="rId4"/>
              </a:rPr>
              <a:t>/afrika4/</a:t>
            </a:r>
            <a:r>
              <a:rPr lang="cs-CZ" dirty="0" err="1" smtClean="0">
                <a:hlinkClick r:id="rId4"/>
              </a:rPr>
              <a:t>obrazky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ricnisitafriky.jpg</a:t>
            </a:r>
            <a:endParaRPr lang="cs-CZ" dirty="0" smtClean="0"/>
          </a:p>
          <a:p>
            <a:r>
              <a:rPr lang="cs-CZ" b="1" dirty="0" smtClean="0"/>
              <a:t>Obr.8 - </a:t>
            </a:r>
            <a:r>
              <a:rPr lang="cs-CZ" dirty="0" smtClean="0"/>
              <a:t>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30.1.2014]. Dostupný na WWW: </a:t>
            </a:r>
            <a:r>
              <a:rPr lang="cs-CZ" dirty="0" smtClean="0">
                <a:hlinkClick r:id="rId5"/>
              </a:rPr>
              <a:t>http://geoportal.alej.cz/_uploads/files/afrika.jpg</a:t>
            </a:r>
            <a:r>
              <a:rPr lang="cs-CZ" dirty="0" smtClean="0"/>
              <a:t> </a:t>
            </a:r>
          </a:p>
          <a:p>
            <a:r>
              <a:rPr lang="cs-CZ" b="1" dirty="0" smtClean="0"/>
              <a:t>Obr. 9 - </a:t>
            </a:r>
            <a:r>
              <a:rPr lang="cs-CZ" dirty="0" smtClean="0"/>
              <a:t>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30.1.2014]. Dostupný na WWW: http://media0.jex.cz/</a:t>
            </a:r>
            <a:r>
              <a:rPr lang="cs-CZ" dirty="0" err="1" smtClean="0"/>
              <a:t>images</a:t>
            </a:r>
            <a:r>
              <a:rPr lang="cs-CZ" dirty="0" smtClean="0"/>
              <a:t>/media0:4c9cc0a9c10cc.jpg/</a:t>
            </a:r>
            <a:r>
              <a:rPr lang="cs-CZ" dirty="0" err="1" smtClean="0"/>
              <a:t>afrika.jpg</a:t>
            </a:r>
            <a:r>
              <a:rPr lang="cs-CZ" dirty="0" smtClean="0"/>
              <a:t> </a:t>
            </a:r>
          </a:p>
          <a:p>
            <a:r>
              <a:rPr lang="cs-CZ" b="1" dirty="0" smtClean="0"/>
              <a:t>Obr.10 - </a:t>
            </a:r>
            <a:r>
              <a:rPr lang="cs-CZ" dirty="0" smtClean="0"/>
              <a:t>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3.2.2014]. Dostupný na WWW: </a:t>
            </a:r>
            <a:r>
              <a:rPr lang="cs-CZ" dirty="0" smtClean="0">
                <a:hlinkClick r:id="rId6"/>
              </a:rPr>
              <a:t>http://upload.wikimedia.org/wikipedia/commons/6/6a/Lake_Nasser_location.png</a:t>
            </a:r>
            <a:endParaRPr lang="cs-CZ" dirty="0" smtClean="0"/>
          </a:p>
          <a:p>
            <a:endParaRPr lang="cs-CZ" b="1" dirty="0" smtClean="0"/>
          </a:p>
          <a:p>
            <a:endParaRPr lang="cs-CZ" dirty="0" smtClean="0"/>
          </a:p>
          <a:p>
            <a:r>
              <a:rPr lang="cs-CZ" dirty="0" smtClean="0"/>
              <a:t> </a:t>
            </a:r>
            <a:endParaRPr lang="cs-CZ" b="1" dirty="0" smtClean="0"/>
          </a:p>
          <a:p>
            <a:endParaRPr lang="cs-CZ" b="1" dirty="0" smtClean="0"/>
          </a:p>
          <a:p>
            <a:endParaRPr lang="cs-CZ" dirty="0" smtClean="0"/>
          </a:p>
        </p:txBody>
      </p:sp>
      <p:sp>
        <p:nvSpPr>
          <p:cNvPr id="3" name="Šestiúhelník 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chemeClr val="tx1"/>
                </a:solidFill>
              </a:rPr>
              <a:t>15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 rot="10800000" flipV="1">
            <a:off x="251520" y="698213"/>
            <a:ext cx="8640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Obr.11 - </a:t>
            </a:r>
            <a:r>
              <a:rPr lang="cs-CZ" dirty="0" smtClean="0"/>
              <a:t>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3.2.2014]. Dostupný na WWW: http://upload.wikimedia.org/wikipedia/commons/9/91/STS51B-51-14-_Lake_Cahora_Bassa.jpg </a:t>
            </a:r>
          </a:p>
          <a:p>
            <a:r>
              <a:rPr lang="cs-CZ" b="1" dirty="0" smtClean="0"/>
              <a:t>Obr.12 - </a:t>
            </a:r>
            <a:r>
              <a:rPr lang="cs-CZ" dirty="0" smtClean="0"/>
              <a:t>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3.2.2014]. Dostupný na WWW: </a:t>
            </a:r>
            <a:r>
              <a:rPr lang="cs-CZ" dirty="0" smtClean="0">
                <a:hlinkClick r:id="rId2"/>
              </a:rPr>
              <a:t>http://www.planet-</a:t>
            </a:r>
            <a:r>
              <a:rPr lang="cs-CZ" dirty="0" err="1" smtClean="0">
                <a:hlinkClick r:id="rId2"/>
              </a:rPr>
              <a:t>action.org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automne</a:t>
            </a:r>
            <a:r>
              <a:rPr lang="cs-CZ" dirty="0" smtClean="0">
                <a:hlinkClick r:id="rId2"/>
              </a:rPr>
              <a:t>_</a:t>
            </a:r>
            <a:r>
              <a:rPr lang="cs-CZ" dirty="0" err="1" smtClean="0">
                <a:hlinkClick r:id="rId2"/>
              </a:rPr>
              <a:t>modules</a:t>
            </a:r>
            <a:r>
              <a:rPr lang="cs-CZ" dirty="0" smtClean="0">
                <a:hlinkClick r:id="rId2"/>
              </a:rPr>
              <a:t>_</a:t>
            </a:r>
            <a:r>
              <a:rPr lang="cs-CZ" dirty="0" err="1" smtClean="0">
                <a:hlinkClick r:id="rId2"/>
              </a:rPr>
              <a:t>files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polyProjects</a:t>
            </a:r>
            <a:r>
              <a:rPr lang="cs-CZ" dirty="0" smtClean="0">
                <a:hlinkClick r:id="rId2"/>
              </a:rPr>
              <a:t>/public/r939_7_</a:t>
            </a:r>
            <a:r>
              <a:rPr lang="cs-CZ" dirty="0" err="1" smtClean="0">
                <a:hlinkClick r:id="rId2"/>
              </a:rPr>
              <a:t>zambezi</a:t>
            </a:r>
            <a:r>
              <a:rPr lang="cs-CZ" dirty="0" smtClean="0">
                <a:hlinkClick r:id="rId2"/>
              </a:rPr>
              <a:t>_</a:t>
            </a:r>
            <a:r>
              <a:rPr lang="cs-CZ" dirty="0" err="1" smtClean="0">
                <a:hlinkClick r:id="rId2"/>
              </a:rPr>
              <a:t>river</a:t>
            </a:r>
            <a:r>
              <a:rPr lang="cs-CZ" dirty="0" smtClean="0">
                <a:hlinkClick r:id="rId2"/>
              </a:rPr>
              <a:t>_</a:t>
            </a:r>
            <a:r>
              <a:rPr lang="cs-CZ" dirty="0" err="1" smtClean="0">
                <a:hlinkClick r:id="rId2"/>
              </a:rPr>
              <a:t>basin</a:t>
            </a:r>
            <a:r>
              <a:rPr lang="cs-CZ" dirty="0" smtClean="0">
                <a:hlinkClick r:id="rId2"/>
              </a:rPr>
              <a:t>_map-2_</a:t>
            </a:r>
            <a:r>
              <a:rPr lang="cs-CZ" dirty="0" err="1" smtClean="0">
                <a:hlinkClick r:id="rId2"/>
              </a:rPr>
              <a:t>thumbnail.jpg</a:t>
            </a:r>
            <a:endParaRPr lang="cs-CZ" dirty="0" smtClean="0"/>
          </a:p>
          <a:p>
            <a:r>
              <a:rPr lang="cs-CZ" b="1" dirty="0" smtClean="0"/>
              <a:t>Obr.13 -</a:t>
            </a:r>
            <a:r>
              <a:rPr lang="cs-CZ" dirty="0" smtClean="0"/>
              <a:t>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3.2.2014]. Dostupný na WWW: http://upload.wikimedia.org/wikipedia/commons/9/94/ShrinkingLakeChad-1973-1997-EO.jpg </a:t>
            </a:r>
            <a:endParaRPr lang="cs-CZ" b="1" dirty="0" smtClean="0"/>
          </a:p>
          <a:p>
            <a:r>
              <a:rPr lang="cs-CZ" b="1" dirty="0" smtClean="0"/>
              <a:t>Obr. 14 -</a:t>
            </a:r>
            <a:r>
              <a:rPr lang="cs-CZ" dirty="0" smtClean="0"/>
              <a:t>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3.2.2014]. Dostupný na WWW: http://www.</a:t>
            </a:r>
            <a:r>
              <a:rPr lang="cs-CZ" dirty="0" err="1" smtClean="0"/>
              <a:t>blic.rs</a:t>
            </a:r>
            <a:r>
              <a:rPr lang="cs-CZ" dirty="0" smtClean="0"/>
              <a:t>/data/</a:t>
            </a:r>
            <a:r>
              <a:rPr lang="cs-CZ" dirty="0" err="1" smtClean="0"/>
              <a:t>images</a:t>
            </a:r>
            <a:r>
              <a:rPr lang="cs-CZ" dirty="0" smtClean="0"/>
              <a:t>/2013-12-02/407485_20131202reuterssiegfried-modolatodonyangdi005918104_</a:t>
            </a:r>
            <a:r>
              <a:rPr lang="cs-CZ" dirty="0" err="1" smtClean="0"/>
              <a:t>orig.jpg</a:t>
            </a:r>
            <a:r>
              <a:rPr lang="cs-CZ" dirty="0" smtClean="0"/>
              <a:t> </a:t>
            </a:r>
          </a:p>
          <a:p>
            <a:r>
              <a:rPr lang="cs-CZ" b="1" dirty="0" smtClean="0"/>
              <a:t>Obr.15 - </a:t>
            </a:r>
            <a:r>
              <a:rPr lang="cs-CZ" dirty="0" smtClean="0"/>
              <a:t>NENÍ.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4.2.2014]. Dostupný na WWW: http://upload.wikimedia.org/wikipedia/commons/6/6e/SuezCanal-EO.JPG </a:t>
            </a:r>
          </a:p>
          <a:p>
            <a:r>
              <a:rPr lang="cs-CZ" b="1" dirty="0" smtClean="0"/>
              <a:t>Obr.16 - </a:t>
            </a:r>
            <a:r>
              <a:rPr lang="cs-CZ" dirty="0" smtClean="0"/>
              <a:t>NENÍ.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4.2.2014]. Dostupný na WWW: </a:t>
            </a:r>
            <a:r>
              <a:rPr lang="cs-CZ" dirty="0" smtClean="0">
                <a:hlinkClick r:id="rId3"/>
              </a:rPr>
              <a:t>http://upload.wikimedia.org/wikipedia/commons/0/09/Ferdinand_de_Lesseps_1.jpg</a:t>
            </a:r>
            <a:endParaRPr lang="cs-CZ" dirty="0" smtClean="0"/>
          </a:p>
          <a:p>
            <a:r>
              <a:rPr lang="cs-CZ" b="1" dirty="0" smtClean="0"/>
              <a:t>Obr. 17 </a:t>
            </a:r>
            <a:r>
              <a:rPr lang="cs-CZ" dirty="0" smtClean="0"/>
              <a:t>- 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5.2.2014]. Dostupný na WWW: https://mw2.google.com/mw-panoramio/photos/small/8160223.jpg  </a:t>
            </a:r>
            <a:endParaRPr lang="cs-CZ" b="1" dirty="0"/>
          </a:p>
        </p:txBody>
      </p:sp>
      <p:sp>
        <p:nvSpPr>
          <p:cNvPr id="4" name="Šestiúhelník 3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16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1"/>
            <a:ext cx="9144000" cy="836712"/>
          </a:xfrm>
        </p:spPr>
        <p:txBody>
          <a:bodyPr/>
          <a:lstStyle/>
          <a:p>
            <a:r>
              <a:rPr lang="cs-CZ" dirty="0" smtClean="0"/>
              <a:t>Afrika – přírodní podmínky 2 - vodstvo </a:t>
            </a:r>
            <a:endParaRPr lang="cs-CZ" dirty="0"/>
          </a:p>
        </p:txBody>
      </p:sp>
      <p:sp>
        <p:nvSpPr>
          <p:cNvPr id="4" name="Šestiúhelník 3"/>
          <p:cNvSpPr/>
          <p:nvPr/>
        </p:nvSpPr>
        <p:spPr>
          <a:xfrm>
            <a:off x="8244408" y="692696"/>
            <a:ext cx="720080" cy="576064"/>
          </a:xfrm>
          <a:prstGeom prst="hexagon">
            <a:avLst>
              <a:gd name="adj" fmla="val 33417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chemeClr val="tx1"/>
                </a:solidFill>
              </a:rPr>
              <a:t>  1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www.quido.cz/priroda/obrazky/vict_vod_8_v.jpg"/>
          <p:cNvPicPr>
            <a:picLocks noChangeAspect="1" noChangeArrowheads="1"/>
          </p:cNvPicPr>
          <p:nvPr/>
        </p:nvPicPr>
        <p:blipFill rotWithShape="1">
          <a:blip r:embed="rId2" cstate="print"/>
          <a:srcRect t="8543"/>
          <a:stretch/>
        </p:blipFill>
        <p:spPr bwMode="auto">
          <a:xfrm>
            <a:off x="72334" y="768955"/>
            <a:ext cx="4932040" cy="550977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908720"/>
            <a:ext cx="70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Obr.1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5076056" y="5085184"/>
            <a:ext cx="4067944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600" b="1" dirty="0" smtClean="0"/>
              <a:t>Viktoriiny vodopády objevil pro Evropu misionář David </a:t>
            </a:r>
            <a:r>
              <a:rPr lang="cs-CZ" sz="1600" b="1" dirty="0" err="1" smtClean="0"/>
              <a:t>Livingstone</a:t>
            </a:r>
            <a:r>
              <a:rPr lang="cs-CZ" sz="1600" b="1" dirty="0" smtClean="0"/>
              <a:t> v roce 1855 </a:t>
            </a:r>
            <a:r>
              <a:rPr lang="cs-CZ" sz="1600" dirty="0" smtClean="0"/>
              <a:t>a pojmenoval je podle britské královny. V jazyce </a:t>
            </a:r>
            <a:r>
              <a:rPr lang="cs-CZ" sz="1600" dirty="0" err="1" smtClean="0"/>
              <a:t>Makalolů</a:t>
            </a:r>
            <a:r>
              <a:rPr lang="cs-CZ" sz="1600" dirty="0" smtClean="0"/>
              <a:t> se jmenují Kouř, který hřmí.</a:t>
            </a:r>
            <a:endParaRPr lang="cs-CZ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836712"/>
            <a:ext cx="3044112" cy="405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8316416" y="4653136"/>
            <a:ext cx="70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Obr.2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72334" y="6468387"/>
            <a:ext cx="8896527" cy="30777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400" dirty="0">
                <a:hlinkClick r:id="rId4"/>
              </a:rPr>
              <a:t>https://</a:t>
            </a:r>
            <a:r>
              <a:rPr lang="cs-CZ" sz="1400" dirty="0" smtClean="0">
                <a:hlinkClick r:id="rId4"/>
              </a:rPr>
              <a:t>edu.ceskatelevize.cz/video/2188-viktoriiny-vodopady?vsrc=predmet&amp;vsrcid=zemepis%7Estredni-skola</a:t>
            </a:r>
            <a:r>
              <a:rPr lang="cs-CZ" sz="1400" dirty="0" smtClean="0"/>
              <a:t>  8:45 min.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estiúhelník 1"/>
          <p:cNvSpPr/>
          <p:nvPr/>
        </p:nvSpPr>
        <p:spPr>
          <a:xfrm>
            <a:off x="8495928" y="188640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2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179512" y="6309320"/>
            <a:ext cx="755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Obr.3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483768" y="6309320"/>
            <a:ext cx="333443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cs-CZ" b="1" dirty="0" smtClean="0"/>
              <a:t> Vádí v </a:t>
            </a:r>
            <a:r>
              <a:rPr lang="it-IT" b="1" dirty="0" smtClean="0"/>
              <a:t>Nahal Paran, Negev, I</a:t>
            </a:r>
            <a:r>
              <a:rPr lang="cs-CZ" b="1" dirty="0" smtClean="0"/>
              <a:t>z</a:t>
            </a:r>
            <a:r>
              <a:rPr lang="it-IT" b="1" dirty="0" smtClean="0"/>
              <a:t>rael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2339752" y="188640"/>
            <a:ext cx="22322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Vysvětli, co je vádí?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estiúhelník 1"/>
          <p:cNvSpPr/>
          <p:nvPr/>
        </p:nvSpPr>
        <p:spPr>
          <a:xfrm>
            <a:off x="8172400" y="260648"/>
            <a:ext cx="720080" cy="576064"/>
          </a:xfrm>
          <a:prstGeom prst="hexagon">
            <a:avLst>
              <a:gd name="adj" fmla="val 33417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chemeClr val="tx1"/>
                </a:solidFill>
              </a:rPr>
              <a:t>  3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692696"/>
            <a:ext cx="157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Vodstvo Afriky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539552" y="1124744"/>
            <a:ext cx="7704856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Geomorfologické poměry Afriky, tj. tabule s vysokými okraji rozdělená pánvemi a rozvodními prahy, způsobují, že řeky vznikající na rozvodních prazích, netečou přímo do moře, ale složitým tokem vnitrozemím. K moři se pak dostávají systémem vodopádů nebo říčních prahů a peřejí, kterými překonávají výškové rozdíly (tj. mají nevyrovnanou spádovou křivku). Tato skutečnost spolu s </a:t>
            </a:r>
            <a:r>
              <a:rPr lang="cs-CZ" dirty="0" err="1" smtClean="0"/>
              <a:t>vodností</a:t>
            </a:r>
            <a:r>
              <a:rPr lang="cs-CZ" dirty="0" smtClean="0"/>
              <a:t> hlavních toků </a:t>
            </a:r>
            <a:r>
              <a:rPr lang="cs-CZ" b="1" dirty="0" smtClean="0"/>
              <a:t>podmiňuje velké zásoby vodní energie, na druhé straně omezuje splavnost toků </a:t>
            </a:r>
            <a:r>
              <a:rPr lang="cs-CZ" dirty="0" smtClean="0"/>
              <a:t>v celé jejich délce. Říční síť je totiž mladá, neboť povrch Afriky byl v neogénu rozlámán na kry, které byly vyzdvihovány a nakláněny.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53285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611560" y="6488668"/>
            <a:ext cx="7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Obr.4</a:t>
            </a:r>
            <a:endParaRPr lang="cs-CZ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573017"/>
            <a:ext cx="32111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8244408" y="4869160"/>
            <a:ext cx="7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Obr.5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251520" y="5157192"/>
            <a:ext cx="288032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2843808" y="6093296"/>
            <a:ext cx="1224136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5796136" y="5373216"/>
            <a:ext cx="3347864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I. Doplň slova místo ?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II. Který úsek řek leží v bodu A ?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Obdélníkový popisek 11"/>
          <p:cNvSpPr/>
          <p:nvPr/>
        </p:nvSpPr>
        <p:spPr>
          <a:xfrm>
            <a:off x="1043608" y="3789040"/>
            <a:ext cx="1008112" cy="288032"/>
          </a:xfrm>
          <a:prstGeom prst="wedgeRectCallout">
            <a:avLst>
              <a:gd name="adj1" fmla="val -75469"/>
              <a:gd name="adj2" fmla="val -5328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Bod 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7504" y="188640"/>
            <a:ext cx="8136904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Odtokové režimy afrických řek jsou značně nepravidelné, resp. jde o kombinované režimy, což je ovlivněno zejména geografickým rozdělením srážek (velké řeky přivádějí vodu z oblastí deštivých do suchých) a dalšími fyzicko-geografickými podmínkami. Celkový roční odtok z Afriky je asi 4 600 km</a:t>
            </a:r>
            <a:r>
              <a:rPr lang="cs-CZ" baseline="30000" dirty="0" smtClean="0"/>
              <a:t>3</a:t>
            </a:r>
            <a:r>
              <a:rPr lang="cs-CZ" dirty="0" smtClean="0"/>
              <a:t>, odtoková </a:t>
            </a:r>
            <a:r>
              <a:rPr lang="cs-CZ" b="1" dirty="0" smtClean="0"/>
              <a:t>výška je 156 mm (po Austrálii druhá nejnižší).</a:t>
            </a:r>
            <a:r>
              <a:rPr lang="cs-CZ" dirty="0" smtClean="0"/>
              <a:t> Do </a:t>
            </a:r>
            <a:r>
              <a:rPr lang="cs-CZ" b="1" dirty="0" smtClean="0"/>
              <a:t>Atlantského oceánu je odvodňováno 51 % </a:t>
            </a:r>
            <a:r>
              <a:rPr lang="cs-CZ" dirty="0" smtClean="0"/>
              <a:t>kontinentu a do </a:t>
            </a:r>
            <a:r>
              <a:rPr lang="cs-CZ" b="1" dirty="0" smtClean="0"/>
              <a:t>Indického oceánu 18 % </a:t>
            </a:r>
            <a:r>
              <a:rPr lang="cs-CZ" dirty="0" smtClean="0"/>
              <a:t>kontinentu. </a:t>
            </a:r>
            <a:r>
              <a:rPr lang="cs-CZ" b="1" dirty="0" smtClean="0"/>
              <a:t>Bezodtoké oblasti </a:t>
            </a:r>
            <a:r>
              <a:rPr lang="cs-CZ" dirty="0" smtClean="0"/>
              <a:t>zaujímají </a:t>
            </a:r>
            <a:r>
              <a:rPr lang="cs-CZ" b="1" dirty="0" smtClean="0"/>
              <a:t>v Africe 31 % </a:t>
            </a:r>
            <a:r>
              <a:rPr lang="cs-CZ" dirty="0" smtClean="0"/>
              <a:t>její plochy.</a:t>
            </a:r>
            <a:endParaRPr lang="cs-CZ" dirty="0"/>
          </a:p>
        </p:txBody>
      </p:sp>
      <p:sp>
        <p:nvSpPr>
          <p:cNvPr id="3" name="Šestiúhelník 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4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6624736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8244408" y="6381328"/>
            <a:ext cx="7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653973"/>
              </p:ext>
            </p:extLst>
          </p:nvPr>
        </p:nvGraphicFramePr>
        <p:xfrm>
          <a:off x="323526" y="620688"/>
          <a:ext cx="8424939" cy="5472608"/>
        </p:xfrm>
        <a:graphic>
          <a:graphicData uri="http://schemas.openxmlformats.org/drawingml/2006/table">
            <a:tbl>
              <a:tblPr/>
              <a:tblGrid>
                <a:gridCol w="38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4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152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0641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 err="1">
                          <a:solidFill>
                            <a:schemeClr val="tx1"/>
                          </a:solidFill>
                          <a:latin typeface="Calibri"/>
                        </a:rPr>
                        <a:t>Poř</a:t>
                      </a:r>
                      <a:r>
                        <a:rPr lang="cs-CZ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.</a:t>
                      </a:r>
                      <a:endParaRPr lang="cs-CZ" sz="1600" b="0" i="0" u="none" strike="noStrike" dirty="0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Řeka</a:t>
                      </a:r>
                      <a:endParaRPr lang="cs-CZ" sz="1600" b="0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Délka</a:t>
                      </a:r>
                      <a:b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km</a:t>
                      </a: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Povodí</a:t>
                      </a:r>
                      <a:b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tisíce  km</a:t>
                      </a:r>
                      <a:r>
                        <a:rPr lang="cs-CZ" sz="1600" b="1" i="0" u="none" strike="noStrike" kern="1200" baseline="3000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endParaRPr lang="cs-CZ" sz="1600" b="1" i="0" u="none" strike="noStrike" kern="1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Průtok</a:t>
                      </a:r>
                      <a:endParaRPr lang="cs-CZ" sz="1600" b="0" i="0" u="none" strike="noStrike">
                        <a:latin typeface="Arial"/>
                      </a:endParaRPr>
                    </a:p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baseline="0">
                          <a:solidFill>
                            <a:schemeClr val="tx1"/>
                          </a:solidFill>
                          <a:latin typeface="Calibri"/>
                        </a:rPr>
                        <a:t>m</a:t>
                      </a:r>
                      <a:r>
                        <a:rPr lang="cs-CZ" sz="1600" b="1" i="0" u="none" strike="noStrike" kern="1200" baseline="3000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  <a:r>
                        <a:rPr lang="cs-CZ" sz="1600" b="1" i="0" u="none" strike="noStrike" kern="1200" baseline="0">
                          <a:solidFill>
                            <a:schemeClr val="tx1"/>
                          </a:solidFill>
                          <a:latin typeface="Calibri"/>
                        </a:rPr>
                        <a:t>/sec.</a:t>
                      </a:r>
                      <a:endParaRPr lang="cs-CZ" sz="1600" b="1" i="0" u="none" strike="noStrike" kern="1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Ústí </a:t>
                      </a:r>
                      <a:r>
                        <a:rPr lang="cs-CZ" sz="16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</a:rPr>
                        <a:t>do…</a:t>
                      </a:r>
                    </a:p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</a:rPr>
                        <a:t>(moře</a:t>
                      </a:r>
                      <a:r>
                        <a:rPr lang="cs-CZ" sz="16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</a:rPr>
                        <a:t>, zálivy</a:t>
                      </a:r>
                      <a:r>
                        <a:rPr lang="cs-CZ" sz="16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</a:rPr>
                        <a:t>,</a:t>
                      </a:r>
                    </a:p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</a:rPr>
                        <a:t>řeky)</a:t>
                      </a:r>
                      <a:endParaRPr lang="cs-CZ" sz="1600" b="0" i="0" u="none" strike="noStrike" dirty="0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              Protéká </a:t>
                      </a:r>
                      <a:r>
                        <a:rPr lang="cs-CZ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státy</a:t>
                      </a:r>
                      <a:endParaRPr lang="cs-CZ" sz="1600" b="0" i="0" u="none" strike="noStrike" dirty="0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0000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1.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Nil</a:t>
                      </a: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6695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2 870</a:t>
                      </a: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5100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054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2.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Kongo</a:t>
                      </a: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4700</a:t>
                      </a:r>
                      <a:endParaRPr lang="cs-CZ" sz="1600" b="1" i="0" u="none" strike="noStrike" dirty="0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3 680</a:t>
                      </a: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41 800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600" b="1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329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3.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Niger</a:t>
                      </a: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4200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2 090</a:t>
                      </a: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9570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164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4.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Zambezi</a:t>
                      </a: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2574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1 570</a:t>
                      </a: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7000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2943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5.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Ubangi</a:t>
                      </a: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2300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772 ,8</a:t>
                      </a: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5000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70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6.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Kasai</a:t>
                      </a: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2000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880 ,2</a:t>
                      </a: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10 000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Šestiúhelník 2"/>
          <p:cNvSpPr/>
          <p:nvPr/>
        </p:nvSpPr>
        <p:spPr>
          <a:xfrm>
            <a:off x="8100392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5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652120" y="1556792"/>
            <a:ext cx="3096344" cy="48245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II. Vyhledej v mapě a doplň </a:t>
            </a:r>
          </a:p>
          <a:p>
            <a:pPr algn="ctr"/>
            <a:r>
              <a:rPr lang="cs-CZ" dirty="0" smtClean="0"/>
              <a:t>názvy států.</a:t>
            </a:r>
          </a:p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211960" y="1556792"/>
            <a:ext cx="1224136" cy="48245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I. Vyhledej</a:t>
            </a:r>
          </a:p>
          <a:p>
            <a:pPr algn="ctr"/>
            <a:r>
              <a:rPr lang="cs-CZ" dirty="0" smtClean="0"/>
              <a:t>v mapě a</a:t>
            </a:r>
          </a:p>
          <a:p>
            <a:pPr algn="ctr"/>
            <a:r>
              <a:rPr lang="cs-CZ" dirty="0" smtClean="0"/>
              <a:t>doplň </a:t>
            </a:r>
          </a:p>
          <a:p>
            <a:pPr algn="ctr"/>
            <a:r>
              <a:rPr lang="cs-CZ" dirty="0" smtClean="0"/>
              <a:t>názvy.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23528" y="260648"/>
            <a:ext cx="307456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cs-CZ" b="1" dirty="0" smtClean="0"/>
              <a:t>Přehled  nejdelších  řek  Afriky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estiúhelník 1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6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25602" name="Picture 2" descr="http://geoportal.alej.cz/_uploads/files/afr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5184576" cy="685800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5940152" y="6309320"/>
            <a:ext cx="7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Obr.8</a:t>
            </a:r>
            <a:endParaRPr lang="cs-CZ" dirty="0"/>
          </a:p>
        </p:txBody>
      </p:sp>
      <p:sp>
        <p:nvSpPr>
          <p:cNvPr id="5" name="Čárový popisek 1 4"/>
          <p:cNvSpPr/>
          <p:nvPr/>
        </p:nvSpPr>
        <p:spPr>
          <a:xfrm>
            <a:off x="0" y="1988840"/>
            <a:ext cx="432048" cy="288032"/>
          </a:xfrm>
          <a:prstGeom prst="borderCallout1">
            <a:avLst>
              <a:gd name="adj1" fmla="val 100521"/>
              <a:gd name="adj2" fmla="val 91075"/>
              <a:gd name="adj3" fmla="val 249941"/>
              <a:gd name="adj4" fmla="val 2144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6" name="Čárový popisek 1 5"/>
          <p:cNvSpPr/>
          <p:nvPr/>
        </p:nvSpPr>
        <p:spPr>
          <a:xfrm>
            <a:off x="251520" y="3429000"/>
            <a:ext cx="432048" cy="288032"/>
          </a:xfrm>
          <a:prstGeom prst="borderCallout1">
            <a:avLst>
              <a:gd name="adj1" fmla="val 13940"/>
              <a:gd name="adj2" fmla="val 87869"/>
              <a:gd name="adj3" fmla="val -277856"/>
              <a:gd name="adj4" fmla="val 380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7" name="Čárový popisek 1 6"/>
          <p:cNvSpPr/>
          <p:nvPr/>
        </p:nvSpPr>
        <p:spPr>
          <a:xfrm>
            <a:off x="251520" y="3789040"/>
            <a:ext cx="432048" cy="288032"/>
          </a:xfrm>
          <a:prstGeom prst="borderCallout1">
            <a:avLst>
              <a:gd name="adj1" fmla="val 9130"/>
              <a:gd name="adj2" fmla="val 97489"/>
              <a:gd name="adj3" fmla="val -156154"/>
              <a:gd name="adj4" fmla="val 368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1" name="Čárový popisek 1 10"/>
          <p:cNvSpPr/>
          <p:nvPr/>
        </p:nvSpPr>
        <p:spPr>
          <a:xfrm>
            <a:off x="323528" y="5805264"/>
            <a:ext cx="432048" cy="360040"/>
          </a:xfrm>
          <a:prstGeom prst="borderCallout1">
            <a:avLst>
              <a:gd name="adj1" fmla="val 45687"/>
              <a:gd name="adj2" fmla="val 97489"/>
              <a:gd name="adj3" fmla="val -579034"/>
              <a:gd name="adj4" fmla="val 699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12" name="Čárový popisek 1 11"/>
          <p:cNvSpPr/>
          <p:nvPr/>
        </p:nvSpPr>
        <p:spPr>
          <a:xfrm>
            <a:off x="1475656" y="5445224"/>
            <a:ext cx="432048" cy="360040"/>
          </a:xfrm>
          <a:prstGeom prst="borderCallout1">
            <a:avLst>
              <a:gd name="adj1" fmla="val 53383"/>
              <a:gd name="adj2" fmla="val 94282"/>
              <a:gd name="adj3" fmla="val -295394"/>
              <a:gd name="adj4" fmla="val 336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3" name="Čárový popisek 1 12"/>
          <p:cNvSpPr/>
          <p:nvPr/>
        </p:nvSpPr>
        <p:spPr>
          <a:xfrm>
            <a:off x="2195736" y="5301208"/>
            <a:ext cx="432048" cy="360040"/>
          </a:xfrm>
          <a:prstGeom prst="borderCallout1">
            <a:avLst>
              <a:gd name="adj1" fmla="val 11054"/>
              <a:gd name="adj2" fmla="val 87868"/>
              <a:gd name="adj3" fmla="val -287698"/>
              <a:gd name="adj4" fmla="val 266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4" name="Čárový popisek 1 13"/>
          <p:cNvSpPr/>
          <p:nvPr/>
        </p:nvSpPr>
        <p:spPr>
          <a:xfrm>
            <a:off x="1763688" y="6093296"/>
            <a:ext cx="432048" cy="360040"/>
          </a:xfrm>
          <a:prstGeom prst="borderCallout1">
            <a:avLst>
              <a:gd name="adj1" fmla="val 45686"/>
              <a:gd name="adj2" fmla="val 97489"/>
              <a:gd name="adj3" fmla="val -226129"/>
              <a:gd name="adj4" fmla="val 340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15" name="Čárový popisek 1 14"/>
          <p:cNvSpPr/>
          <p:nvPr/>
        </p:nvSpPr>
        <p:spPr>
          <a:xfrm>
            <a:off x="2411760" y="6309320"/>
            <a:ext cx="504056" cy="288032"/>
          </a:xfrm>
          <a:prstGeom prst="borderCallout1">
            <a:avLst>
              <a:gd name="adj1" fmla="val -490"/>
              <a:gd name="adj2" fmla="val 101612"/>
              <a:gd name="adj3" fmla="val -46233"/>
              <a:gd name="adj4" fmla="val 206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17" name="Čárový popisek 1 16"/>
          <p:cNvSpPr/>
          <p:nvPr/>
        </p:nvSpPr>
        <p:spPr>
          <a:xfrm>
            <a:off x="4572000" y="5877272"/>
            <a:ext cx="432048" cy="476672"/>
          </a:xfrm>
          <a:prstGeom prst="borderCallout1">
            <a:avLst>
              <a:gd name="adj1" fmla="val 60068"/>
              <a:gd name="adj2" fmla="val 7947"/>
              <a:gd name="adj3" fmla="val -32110"/>
              <a:gd name="adj4" fmla="val -122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9</a:t>
            </a:r>
            <a:endParaRPr lang="cs-CZ" dirty="0"/>
          </a:p>
        </p:txBody>
      </p:sp>
      <p:sp>
        <p:nvSpPr>
          <p:cNvPr id="18" name="Čárový popisek 1 17"/>
          <p:cNvSpPr/>
          <p:nvPr/>
        </p:nvSpPr>
        <p:spPr>
          <a:xfrm>
            <a:off x="5508104" y="5661248"/>
            <a:ext cx="504056" cy="432048"/>
          </a:xfrm>
          <a:prstGeom prst="borderCallout1">
            <a:avLst>
              <a:gd name="adj1" fmla="val 48054"/>
              <a:gd name="adj2" fmla="val 40"/>
              <a:gd name="adj3" fmla="val -92631"/>
              <a:gd name="adj4" fmla="val -217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10</a:t>
            </a:r>
            <a:endParaRPr lang="cs-CZ" dirty="0"/>
          </a:p>
        </p:txBody>
      </p:sp>
      <p:sp>
        <p:nvSpPr>
          <p:cNvPr id="20" name="Čárový popisek 1 19"/>
          <p:cNvSpPr/>
          <p:nvPr/>
        </p:nvSpPr>
        <p:spPr>
          <a:xfrm>
            <a:off x="5508104" y="3933056"/>
            <a:ext cx="432048" cy="264190"/>
          </a:xfrm>
          <a:prstGeom prst="borderCallout1">
            <a:avLst>
              <a:gd name="adj1" fmla="val 50008"/>
              <a:gd name="adj2" fmla="val 1435"/>
              <a:gd name="adj3" fmla="val -72908"/>
              <a:gd name="adj4" fmla="val -86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11</a:t>
            </a:r>
            <a:endParaRPr lang="cs-CZ" dirty="0"/>
          </a:p>
        </p:txBody>
      </p:sp>
      <p:sp>
        <p:nvSpPr>
          <p:cNvPr id="22" name="Čárový popisek 1 21"/>
          <p:cNvSpPr/>
          <p:nvPr/>
        </p:nvSpPr>
        <p:spPr>
          <a:xfrm>
            <a:off x="5940152" y="2852936"/>
            <a:ext cx="504056" cy="360040"/>
          </a:xfrm>
          <a:prstGeom prst="borderCallout1">
            <a:avLst>
              <a:gd name="adj1" fmla="val 53915"/>
              <a:gd name="adj2" fmla="val 2831"/>
              <a:gd name="adj3" fmla="val 75349"/>
              <a:gd name="adj4" fmla="val -3101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12</a:t>
            </a:r>
            <a:endParaRPr lang="cs-CZ" dirty="0"/>
          </a:p>
        </p:txBody>
      </p:sp>
      <p:sp>
        <p:nvSpPr>
          <p:cNvPr id="23" name="Čárový popisek 1 22"/>
          <p:cNvSpPr/>
          <p:nvPr/>
        </p:nvSpPr>
        <p:spPr>
          <a:xfrm>
            <a:off x="5364088" y="2276872"/>
            <a:ext cx="504056" cy="360040"/>
          </a:xfrm>
          <a:prstGeom prst="borderCallout1">
            <a:avLst>
              <a:gd name="adj1" fmla="val 53916"/>
              <a:gd name="adj2" fmla="val 40"/>
              <a:gd name="adj3" fmla="val 206274"/>
              <a:gd name="adj4" fmla="val -177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13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5724128" y="980728"/>
            <a:ext cx="3240360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Vyhledej a zapiš názvy označených řek.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estiúhelník 1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6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25602" name="Picture 2" descr="http://geoportal.alej.cz/_uploads/files/afr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5184576" cy="685800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5940152" y="6309320"/>
            <a:ext cx="7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Obr.8</a:t>
            </a:r>
            <a:endParaRPr lang="cs-CZ" dirty="0"/>
          </a:p>
        </p:txBody>
      </p:sp>
      <p:sp>
        <p:nvSpPr>
          <p:cNvPr id="5" name="Čárový popisek 1 4"/>
          <p:cNvSpPr/>
          <p:nvPr/>
        </p:nvSpPr>
        <p:spPr>
          <a:xfrm>
            <a:off x="0" y="1988840"/>
            <a:ext cx="432048" cy="288032"/>
          </a:xfrm>
          <a:prstGeom prst="borderCallout1">
            <a:avLst>
              <a:gd name="adj1" fmla="val 100521"/>
              <a:gd name="adj2" fmla="val 91075"/>
              <a:gd name="adj3" fmla="val 213511"/>
              <a:gd name="adj4" fmla="val 1797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6" name="Čárový popisek 1 5"/>
          <p:cNvSpPr/>
          <p:nvPr/>
        </p:nvSpPr>
        <p:spPr>
          <a:xfrm>
            <a:off x="251520" y="3429000"/>
            <a:ext cx="432048" cy="288032"/>
          </a:xfrm>
          <a:prstGeom prst="borderCallout1">
            <a:avLst>
              <a:gd name="adj1" fmla="val 13940"/>
              <a:gd name="adj2" fmla="val 87869"/>
              <a:gd name="adj3" fmla="val -277856"/>
              <a:gd name="adj4" fmla="val 380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7" name="Čárový popisek 1 6"/>
          <p:cNvSpPr/>
          <p:nvPr/>
        </p:nvSpPr>
        <p:spPr>
          <a:xfrm>
            <a:off x="251520" y="3789040"/>
            <a:ext cx="432048" cy="288032"/>
          </a:xfrm>
          <a:prstGeom prst="borderCallout1">
            <a:avLst>
              <a:gd name="adj1" fmla="val 9130"/>
              <a:gd name="adj2" fmla="val 97489"/>
              <a:gd name="adj3" fmla="val -229015"/>
              <a:gd name="adj4" fmla="val 327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8" name="Čárový popisek 1 7"/>
          <p:cNvSpPr/>
          <p:nvPr/>
        </p:nvSpPr>
        <p:spPr>
          <a:xfrm>
            <a:off x="251520" y="4149080"/>
            <a:ext cx="432048" cy="360040"/>
          </a:xfrm>
          <a:prstGeom prst="borderCallout1">
            <a:avLst>
              <a:gd name="adj1" fmla="val 18750"/>
              <a:gd name="adj2" fmla="val 94282"/>
              <a:gd name="adj3" fmla="val -303090"/>
              <a:gd name="adj4" fmla="val 368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9" name="Čárový popisek 1 8"/>
          <p:cNvSpPr/>
          <p:nvPr/>
        </p:nvSpPr>
        <p:spPr>
          <a:xfrm>
            <a:off x="251520" y="4725144"/>
            <a:ext cx="432048" cy="360040"/>
          </a:xfrm>
          <a:prstGeom prst="borderCallout1">
            <a:avLst>
              <a:gd name="adj1" fmla="val 41838"/>
              <a:gd name="adj2" fmla="val 100695"/>
              <a:gd name="adj3" fmla="val -410836"/>
              <a:gd name="adj4" fmla="val 596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0" name="Čárový popisek 1 9"/>
          <p:cNvSpPr/>
          <p:nvPr/>
        </p:nvSpPr>
        <p:spPr>
          <a:xfrm>
            <a:off x="179512" y="5157192"/>
            <a:ext cx="432048" cy="360040"/>
          </a:xfrm>
          <a:prstGeom prst="borderCallout1">
            <a:avLst>
              <a:gd name="adj1" fmla="val 53382"/>
              <a:gd name="adj2" fmla="val 97489"/>
              <a:gd name="adj3" fmla="val -545518"/>
              <a:gd name="adj4" fmla="val 6960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1" name="Čárový popisek 1 10"/>
          <p:cNvSpPr/>
          <p:nvPr/>
        </p:nvSpPr>
        <p:spPr>
          <a:xfrm>
            <a:off x="323528" y="5805264"/>
            <a:ext cx="432048" cy="360040"/>
          </a:xfrm>
          <a:prstGeom prst="borderCallout1">
            <a:avLst>
              <a:gd name="adj1" fmla="val 45687"/>
              <a:gd name="adj2" fmla="val 97489"/>
              <a:gd name="adj3" fmla="val -591524"/>
              <a:gd name="adj4" fmla="val 7272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12" name="Čárový popisek 1 11"/>
          <p:cNvSpPr/>
          <p:nvPr/>
        </p:nvSpPr>
        <p:spPr>
          <a:xfrm>
            <a:off x="1475656" y="5445224"/>
            <a:ext cx="432048" cy="360040"/>
          </a:xfrm>
          <a:prstGeom prst="borderCallout1">
            <a:avLst>
              <a:gd name="adj1" fmla="val 53383"/>
              <a:gd name="adj2" fmla="val 94282"/>
              <a:gd name="adj3" fmla="val -295394"/>
              <a:gd name="adj4" fmla="val 336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13" name="Čárový popisek 1 12"/>
          <p:cNvSpPr/>
          <p:nvPr/>
        </p:nvSpPr>
        <p:spPr>
          <a:xfrm>
            <a:off x="2195736" y="5301208"/>
            <a:ext cx="432048" cy="360040"/>
          </a:xfrm>
          <a:prstGeom prst="borderCallout1">
            <a:avLst>
              <a:gd name="adj1" fmla="val 11054"/>
              <a:gd name="adj2" fmla="val 87868"/>
              <a:gd name="adj3" fmla="val -287698"/>
              <a:gd name="adj4" fmla="val 266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9</a:t>
            </a:r>
            <a:endParaRPr lang="cs-CZ" dirty="0"/>
          </a:p>
        </p:txBody>
      </p:sp>
      <p:sp>
        <p:nvSpPr>
          <p:cNvPr id="14" name="Čárový popisek 1 13"/>
          <p:cNvSpPr/>
          <p:nvPr/>
        </p:nvSpPr>
        <p:spPr>
          <a:xfrm>
            <a:off x="1763688" y="6093296"/>
            <a:ext cx="432048" cy="360040"/>
          </a:xfrm>
          <a:prstGeom prst="borderCallout1">
            <a:avLst>
              <a:gd name="adj1" fmla="val 45686"/>
              <a:gd name="adj2" fmla="val 97489"/>
              <a:gd name="adj3" fmla="val -226129"/>
              <a:gd name="adj4" fmla="val 340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10</a:t>
            </a:r>
            <a:endParaRPr lang="cs-CZ" dirty="0"/>
          </a:p>
        </p:txBody>
      </p:sp>
      <p:sp>
        <p:nvSpPr>
          <p:cNvPr id="15" name="Čárový popisek 1 14"/>
          <p:cNvSpPr/>
          <p:nvPr/>
        </p:nvSpPr>
        <p:spPr>
          <a:xfrm>
            <a:off x="2411760" y="6309320"/>
            <a:ext cx="504056" cy="288032"/>
          </a:xfrm>
          <a:prstGeom prst="borderCallout1">
            <a:avLst>
              <a:gd name="adj1" fmla="val -490"/>
              <a:gd name="adj2" fmla="val 101612"/>
              <a:gd name="adj3" fmla="val -46233"/>
              <a:gd name="adj4" fmla="val 206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11</a:t>
            </a:r>
            <a:endParaRPr lang="cs-CZ" dirty="0"/>
          </a:p>
        </p:txBody>
      </p:sp>
      <p:sp>
        <p:nvSpPr>
          <p:cNvPr id="16" name="Čárový popisek 1 15"/>
          <p:cNvSpPr/>
          <p:nvPr/>
        </p:nvSpPr>
        <p:spPr>
          <a:xfrm>
            <a:off x="4139952" y="6453336"/>
            <a:ext cx="504056" cy="404664"/>
          </a:xfrm>
          <a:prstGeom prst="borderCallout1">
            <a:avLst>
              <a:gd name="adj1" fmla="val 46561"/>
              <a:gd name="adj2" fmla="val 2831"/>
              <a:gd name="adj3" fmla="val -99560"/>
              <a:gd name="adj4" fmla="val -55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12</a:t>
            </a:r>
            <a:endParaRPr lang="cs-CZ" dirty="0"/>
          </a:p>
        </p:txBody>
      </p:sp>
      <p:sp>
        <p:nvSpPr>
          <p:cNvPr id="17" name="Čárový popisek 1 16"/>
          <p:cNvSpPr/>
          <p:nvPr/>
        </p:nvSpPr>
        <p:spPr>
          <a:xfrm>
            <a:off x="4572000" y="5877272"/>
            <a:ext cx="432048" cy="476672"/>
          </a:xfrm>
          <a:prstGeom prst="borderCallout1">
            <a:avLst>
              <a:gd name="adj1" fmla="val 60068"/>
              <a:gd name="adj2" fmla="val 7947"/>
              <a:gd name="adj3" fmla="val -32110"/>
              <a:gd name="adj4" fmla="val -122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13</a:t>
            </a:r>
            <a:endParaRPr lang="cs-CZ" dirty="0"/>
          </a:p>
        </p:txBody>
      </p:sp>
      <p:sp>
        <p:nvSpPr>
          <p:cNvPr id="18" name="Čárový popisek 1 17"/>
          <p:cNvSpPr/>
          <p:nvPr/>
        </p:nvSpPr>
        <p:spPr>
          <a:xfrm>
            <a:off x="5508104" y="5661248"/>
            <a:ext cx="504056" cy="432048"/>
          </a:xfrm>
          <a:prstGeom prst="borderCallout1">
            <a:avLst>
              <a:gd name="adj1" fmla="val 48054"/>
              <a:gd name="adj2" fmla="val 40"/>
              <a:gd name="adj3" fmla="val -92631"/>
              <a:gd name="adj4" fmla="val -217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14</a:t>
            </a:r>
            <a:endParaRPr lang="cs-CZ" dirty="0"/>
          </a:p>
        </p:txBody>
      </p:sp>
      <p:sp>
        <p:nvSpPr>
          <p:cNvPr id="19" name="Čárový popisek 1 18"/>
          <p:cNvSpPr/>
          <p:nvPr/>
        </p:nvSpPr>
        <p:spPr>
          <a:xfrm>
            <a:off x="5220072" y="4509120"/>
            <a:ext cx="432048" cy="360040"/>
          </a:xfrm>
          <a:prstGeom prst="borderCallout1">
            <a:avLst>
              <a:gd name="adj1" fmla="val 50008"/>
              <a:gd name="adj2" fmla="val 1435"/>
              <a:gd name="adj3" fmla="val 112500"/>
              <a:gd name="adj4" fmla="val -136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15</a:t>
            </a:r>
            <a:endParaRPr lang="cs-CZ" dirty="0"/>
          </a:p>
        </p:txBody>
      </p:sp>
      <p:sp>
        <p:nvSpPr>
          <p:cNvPr id="20" name="Čárový popisek 1 19"/>
          <p:cNvSpPr/>
          <p:nvPr/>
        </p:nvSpPr>
        <p:spPr>
          <a:xfrm>
            <a:off x="5508104" y="3933056"/>
            <a:ext cx="432048" cy="360040"/>
          </a:xfrm>
          <a:prstGeom prst="borderCallout1">
            <a:avLst>
              <a:gd name="adj1" fmla="val 50008"/>
              <a:gd name="adj2" fmla="val 1435"/>
              <a:gd name="adj3" fmla="val -67234"/>
              <a:gd name="adj4" fmla="val -96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16</a:t>
            </a:r>
            <a:endParaRPr lang="cs-CZ" dirty="0"/>
          </a:p>
        </p:txBody>
      </p:sp>
      <p:sp>
        <p:nvSpPr>
          <p:cNvPr id="21" name="Čárový popisek 1 20"/>
          <p:cNvSpPr/>
          <p:nvPr/>
        </p:nvSpPr>
        <p:spPr>
          <a:xfrm>
            <a:off x="5796136" y="3284984"/>
            <a:ext cx="432048" cy="360040"/>
          </a:xfrm>
          <a:prstGeom prst="borderCallout1">
            <a:avLst>
              <a:gd name="adj1" fmla="val 50008"/>
              <a:gd name="adj2" fmla="val 1435"/>
              <a:gd name="adj3" fmla="val 89057"/>
              <a:gd name="adj4" fmla="val -119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17</a:t>
            </a:r>
            <a:endParaRPr lang="cs-CZ" dirty="0"/>
          </a:p>
        </p:txBody>
      </p:sp>
      <p:sp>
        <p:nvSpPr>
          <p:cNvPr id="22" name="Čárový popisek 1 21"/>
          <p:cNvSpPr/>
          <p:nvPr/>
        </p:nvSpPr>
        <p:spPr>
          <a:xfrm>
            <a:off x="5940152" y="2852936"/>
            <a:ext cx="504056" cy="360040"/>
          </a:xfrm>
          <a:prstGeom prst="borderCallout1">
            <a:avLst>
              <a:gd name="adj1" fmla="val 53915"/>
              <a:gd name="adj2" fmla="val 2831"/>
              <a:gd name="adj3" fmla="val 171109"/>
              <a:gd name="adj4" fmla="val -336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18</a:t>
            </a:r>
            <a:endParaRPr lang="cs-CZ" dirty="0"/>
          </a:p>
        </p:txBody>
      </p:sp>
      <p:sp>
        <p:nvSpPr>
          <p:cNvPr id="23" name="Čárový popisek 1 22"/>
          <p:cNvSpPr/>
          <p:nvPr/>
        </p:nvSpPr>
        <p:spPr>
          <a:xfrm>
            <a:off x="5364088" y="2276872"/>
            <a:ext cx="504056" cy="360040"/>
          </a:xfrm>
          <a:prstGeom prst="borderCallout1">
            <a:avLst>
              <a:gd name="adj1" fmla="val 53916"/>
              <a:gd name="adj2" fmla="val 40"/>
              <a:gd name="adj3" fmla="val 206274"/>
              <a:gd name="adj4" fmla="val -177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19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5724128" y="980728"/>
            <a:ext cx="3240360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Vyhledej a zapiš názvy označených řek.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5" name="Rámeček 24"/>
          <p:cNvSpPr/>
          <p:nvPr/>
        </p:nvSpPr>
        <p:spPr>
          <a:xfrm>
            <a:off x="0" y="112658"/>
            <a:ext cx="9144000" cy="6745342"/>
          </a:xfrm>
          <a:prstGeom prst="frame">
            <a:avLst>
              <a:gd name="adj1" fmla="val 12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u="sng" dirty="0">
              <a:solidFill>
                <a:schemeClr val="tx1"/>
              </a:solidFill>
            </a:endParaRPr>
          </a:p>
        </p:txBody>
      </p:sp>
      <p:sp>
        <p:nvSpPr>
          <p:cNvPr id="26" name="Rámeček 25"/>
          <p:cNvSpPr/>
          <p:nvPr/>
        </p:nvSpPr>
        <p:spPr>
          <a:xfrm>
            <a:off x="160780" y="294665"/>
            <a:ext cx="7894591" cy="648072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 smtClean="0">
                <a:solidFill>
                  <a:schemeClr val="tx1"/>
                </a:solidFill>
              </a:rPr>
              <a:t>Takto označené části textu nebudou předmětem zkoušení !</a:t>
            </a:r>
            <a:endParaRPr lang="cs-CZ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edia0.jex.cz/images/media0:4c9cc0a9c10cc.jpg/afr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6840760" cy="6264696"/>
          </a:xfrm>
          <a:prstGeom prst="rect">
            <a:avLst/>
          </a:prstGeom>
          <a:noFill/>
        </p:spPr>
      </p:pic>
      <p:sp>
        <p:nvSpPr>
          <p:cNvPr id="3" name="Šestiúhelník 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7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308304" y="6165304"/>
            <a:ext cx="7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Obr.9</a:t>
            </a:r>
            <a:endParaRPr lang="cs-CZ" dirty="0"/>
          </a:p>
        </p:txBody>
      </p:sp>
      <p:sp>
        <p:nvSpPr>
          <p:cNvPr id="5" name="Čárový popisek 1 4"/>
          <p:cNvSpPr/>
          <p:nvPr/>
        </p:nvSpPr>
        <p:spPr>
          <a:xfrm>
            <a:off x="6516216" y="2924944"/>
            <a:ext cx="360040" cy="360040"/>
          </a:xfrm>
          <a:prstGeom prst="borderCallout1">
            <a:avLst>
              <a:gd name="adj1" fmla="val 46101"/>
              <a:gd name="adj2" fmla="val -519"/>
              <a:gd name="adj3" fmla="val -77797"/>
              <a:gd name="adj4" fmla="val -315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6" name="Čárový popisek 1 5"/>
          <p:cNvSpPr/>
          <p:nvPr/>
        </p:nvSpPr>
        <p:spPr>
          <a:xfrm>
            <a:off x="6084168" y="3356992"/>
            <a:ext cx="360040" cy="360040"/>
          </a:xfrm>
          <a:prstGeom prst="borderCallout1">
            <a:avLst>
              <a:gd name="adj1" fmla="val 53915"/>
              <a:gd name="adj2" fmla="val -4426"/>
              <a:gd name="adj3" fmla="val -24193"/>
              <a:gd name="adj4" fmla="val -2339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7" name="Čárový popisek 1 6"/>
          <p:cNvSpPr/>
          <p:nvPr/>
        </p:nvSpPr>
        <p:spPr>
          <a:xfrm>
            <a:off x="2483768" y="3645024"/>
            <a:ext cx="432048" cy="360040"/>
          </a:xfrm>
          <a:prstGeom prst="borderCallout1">
            <a:avLst>
              <a:gd name="adj1" fmla="val 42193"/>
              <a:gd name="adj2" fmla="val 99117"/>
              <a:gd name="adj3" fmla="val -63327"/>
              <a:gd name="adj4" fmla="val 5607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8" name="Čárový popisek 1 7"/>
          <p:cNvSpPr/>
          <p:nvPr/>
        </p:nvSpPr>
        <p:spPr>
          <a:xfrm>
            <a:off x="1835696" y="3429000"/>
            <a:ext cx="432048" cy="432048"/>
          </a:xfrm>
          <a:prstGeom prst="borderCallout1">
            <a:avLst>
              <a:gd name="adj1" fmla="val -786"/>
              <a:gd name="adj2" fmla="val 102372"/>
              <a:gd name="adj3" fmla="val -222873"/>
              <a:gd name="adj4" fmla="val 388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9" name="Čárový popisek 1 8"/>
          <p:cNvSpPr/>
          <p:nvPr/>
        </p:nvSpPr>
        <p:spPr>
          <a:xfrm>
            <a:off x="5724128" y="3789040"/>
            <a:ext cx="360040" cy="360040"/>
          </a:xfrm>
          <a:prstGeom prst="borderCallout1">
            <a:avLst>
              <a:gd name="adj1" fmla="val 53915"/>
              <a:gd name="adj2" fmla="val 3389"/>
              <a:gd name="adj3" fmla="val -32069"/>
              <a:gd name="adj4" fmla="val -1907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0" name="Čárový popisek 1 9"/>
          <p:cNvSpPr/>
          <p:nvPr/>
        </p:nvSpPr>
        <p:spPr>
          <a:xfrm>
            <a:off x="2843808" y="4149080"/>
            <a:ext cx="360040" cy="360040"/>
          </a:xfrm>
          <a:prstGeom prst="borderCallout1">
            <a:avLst>
              <a:gd name="adj1" fmla="val 42194"/>
              <a:gd name="adj2" fmla="val 93256"/>
              <a:gd name="adj3" fmla="val -47698"/>
              <a:gd name="adj4" fmla="val 532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1" name="Čárový popisek 1 10"/>
          <p:cNvSpPr/>
          <p:nvPr/>
        </p:nvSpPr>
        <p:spPr>
          <a:xfrm>
            <a:off x="2627784" y="4869160"/>
            <a:ext cx="432048" cy="360040"/>
          </a:xfrm>
          <a:prstGeom prst="borderCallout1">
            <a:avLst>
              <a:gd name="adj1" fmla="val 50008"/>
              <a:gd name="adj2" fmla="val 86092"/>
              <a:gd name="adj3" fmla="val -98492"/>
              <a:gd name="adj4" fmla="val 583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6804248" y="2276872"/>
            <a:ext cx="2339752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Popiš označená jezera.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8432</TotalTime>
  <Words>1272</Words>
  <Application>Microsoft Office PowerPoint</Application>
  <PresentationFormat>Předvádění na obrazovce (4:3)</PresentationFormat>
  <Paragraphs>267</Paragraphs>
  <Slides>18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Motiv sady Office</vt:lpstr>
      <vt:lpstr>Prezentace aplikace PowerPoint</vt:lpstr>
      <vt:lpstr>Afrika – přírodní podmínky 2 - vodstvo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gybon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Afrika – přírodní podmínky 2 </dc:title>
  <dc:creator>cap</dc:creator>
  <cp:lastModifiedBy>cap</cp:lastModifiedBy>
  <cp:revision>130</cp:revision>
  <dcterms:created xsi:type="dcterms:W3CDTF">2014-01-21T22:46:52Z</dcterms:created>
  <dcterms:modified xsi:type="dcterms:W3CDTF">2022-02-25T19:36:04Z</dcterms:modified>
</cp:coreProperties>
</file>