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1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2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  <p:sldMasterId id="2147483702" r:id="rId3"/>
    <p:sldMasterId id="2147483717" r:id="rId4"/>
    <p:sldMasterId id="2147483732" r:id="rId5"/>
    <p:sldMasterId id="2147483747" r:id="rId6"/>
    <p:sldMasterId id="2147483777" r:id="rId7"/>
    <p:sldMasterId id="2147483792" r:id="rId8"/>
    <p:sldMasterId id="2147483807" r:id="rId9"/>
    <p:sldMasterId id="2147483822" r:id="rId10"/>
    <p:sldMasterId id="2147483837" r:id="rId11"/>
    <p:sldMasterId id="2147483852" r:id="rId12"/>
    <p:sldMasterId id="2147483867" r:id="rId13"/>
    <p:sldMasterId id="2147483882" r:id="rId14"/>
  </p:sldMasterIdLst>
  <p:notesMasterIdLst>
    <p:notesMasterId r:id="rId40"/>
  </p:notesMasterIdLst>
  <p:sldIdLst>
    <p:sldId id="286" r:id="rId15"/>
    <p:sldId id="259" r:id="rId16"/>
    <p:sldId id="260" r:id="rId17"/>
    <p:sldId id="261" r:id="rId18"/>
    <p:sldId id="262" r:id="rId19"/>
    <p:sldId id="263" r:id="rId20"/>
    <p:sldId id="264" r:id="rId21"/>
    <p:sldId id="266" r:id="rId22"/>
    <p:sldId id="267" r:id="rId23"/>
    <p:sldId id="268" r:id="rId24"/>
    <p:sldId id="269" r:id="rId25"/>
    <p:sldId id="270" r:id="rId26"/>
    <p:sldId id="275" r:id="rId27"/>
    <p:sldId id="276" r:id="rId28"/>
    <p:sldId id="284" r:id="rId29"/>
    <p:sldId id="272" r:id="rId30"/>
    <p:sldId id="277" r:id="rId31"/>
    <p:sldId id="278" r:id="rId32"/>
    <p:sldId id="287" r:id="rId33"/>
    <p:sldId id="279" r:id="rId34"/>
    <p:sldId id="273" r:id="rId35"/>
    <p:sldId id="282" r:id="rId36"/>
    <p:sldId id="280" r:id="rId37"/>
    <p:sldId id="281" r:id="rId38"/>
    <p:sldId id="283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5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C6C4F-C890-4AA9-A73C-AB28BD80889A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ACA8D-1FF8-4E89-8D46-30C7C07A8C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67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B58D-C110-4EDF-9088-77149F0D035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9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87AE-CFD9-44D5-A04C-A3209656BB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755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AB8BA-3324-458F-8446-8BF332EE2FA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790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B8B0-A4B0-4727-A089-AB4FAB61FF5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723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ED2E6-1134-4C14-A33B-E5A9AF976BA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374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4301-3A8B-4D88-A4EA-AC3AB5D1E3E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280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AE0C-E333-450A-ACF1-B9FAB13A578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740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5F53-3DBB-4569-B8B5-FBBAE9CDDFC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804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3FE47-AB6A-4DFB-9A4B-1C4D8D26B5D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534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D6F80-D929-4434-AF3D-E2076776F36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463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87AE-CFD9-44D5-A04C-A3209656BB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738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42A0-1347-4A37-ADE7-77BBCB67011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6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42A0-1347-4A37-ADE7-77BBCB67011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442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24B2-70D4-479C-9123-263E2E51A03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496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89B6-F389-4159-B87C-D0865A17866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243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C66D2-3DEF-4B83-A884-4DB77B6016C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54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B58D-C110-4EDF-9088-77149F0D035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775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AB8BA-3324-458F-8446-8BF332EE2FA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244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B8B0-A4B0-4727-A089-AB4FAB61FF5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452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ED2E6-1134-4C14-A33B-E5A9AF976BA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281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4301-3A8B-4D88-A4EA-AC3AB5D1E3E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744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AE0C-E333-450A-ACF1-B9FAB13A578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847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5F53-3DBB-4569-B8B5-FBBAE9CDDFC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14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24B2-70D4-479C-9123-263E2E51A03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000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3FE47-AB6A-4DFB-9A4B-1C4D8D26B5D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054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D6F80-D929-4434-AF3D-E2076776F36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018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87AE-CFD9-44D5-A04C-A3209656BB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87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42A0-1347-4A37-ADE7-77BBCB67011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522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24B2-70D4-479C-9123-263E2E51A03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402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89B6-F389-4159-B87C-D0865A17866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802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C66D2-3DEF-4B83-A884-4DB77B6016C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5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B58D-C110-4EDF-9088-77149F0D035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81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AB8BA-3324-458F-8446-8BF332EE2FA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138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B8B0-A4B0-4727-A089-AB4FAB61FF5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16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89B6-F389-4159-B87C-D0865A17866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236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ED2E6-1134-4C14-A33B-E5A9AF976BA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801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4301-3A8B-4D88-A4EA-AC3AB5D1E3E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622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AE0C-E333-450A-ACF1-B9FAB13A578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343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5F53-3DBB-4569-B8B5-FBBAE9CDDFC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9819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3FE47-AB6A-4DFB-9A4B-1C4D8D26B5D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4014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D6F80-D929-4434-AF3D-E2076776F36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106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87AE-CFD9-44D5-A04C-A3209656BB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5182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42A0-1347-4A37-ADE7-77BBCB67011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211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24B2-70D4-479C-9123-263E2E51A03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388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89B6-F389-4159-B87C-D0865A17866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86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C66D2-3DEF-4B83-A884-4DB77B6016C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776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C66D2-3DEF-4B83-A884-4DB77B6016C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122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B58D-C110-4EDF-9088-77149F0D035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052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AB8BA-3324-458F-8446-8BF332EE2FA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415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B8B0-A4B0-4727-A089-AB4FAB61FF5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843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ED2E6-1134-4C14-A33B-E5A9AF976BA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41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4301-3A8B-4D88-A4EA-AC3AB5D1E3E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6685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AE0C-E333-450A-ACF1-B9FAB13A578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1304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5F53-3DBB-4569-B8B5-FBBAE9CDDFC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801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3FE47-AB6A-4DFB-9A4B-1C4D8D26B5D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2743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D6F80-D929-4434-AF3D-E2076776F36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83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B58D-C110-4EDF-9088-77149F0D035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2945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87AE-CFD9-44D5-A04C-A3209656BB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0163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42A0-1347-4A37-ADE7-77BBCB67011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259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24B2-70D4-479C-9123-263E2E51A03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4583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89B6-F389-4159-B87C-D0865A17866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5888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C66D2-3DEF-4B83-A884-4DB77B6016C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689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B58D-C110-4EDF-9088-77149F0D035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061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AB8BA-3324-458F-8446-8BF332EE2FA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2022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B8B0-A4B0-4727-A089-AB4FAB61FF5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2743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ED2E6-1134-4C14-A33B-E5A9AF976BA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2005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4301-3A8B-4D88-A4EA-AC3AB5D1E3E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01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AB8BA-3324-458F-8446-8BF332EE2FA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8332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AE0C-E333-450A-ACF1-B9FAB13A578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5074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5F53-3DBB-4569-B8B5-FBBAE9CDDFC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0017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3FE47-AB6A-4DFB-9A4B-1C4D8D26B5D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9566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D6F80-D929-4434-AF3D-E2076776F36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5827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87AE-CFD9-44D5-A04C-A3209656BB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6169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42A0-1347-4A37-ADE7-77BBCB67011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984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24B2-70D4-479C-9123-263E2E51A03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3970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89B6-F389-4159-B87C-D0865A17866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6777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C66D2-3DEF-4B83-A884-4DB77B6016C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1031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B58D-C110-4EDF-9088-77149F0D035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83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B8B0-A4B0-4727-A089-AB4FAB61FF5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119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AB8BA-3324-458F-8446-8BF332EE2FA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1920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B8B0-A4B0-4727-A089-AB4FAB61FF5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9722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ED2E6-1134-4C14-A33B-E5A9AF976BA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6573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4301-3A8B-4D88-A4EA-AC3AB5D1E3E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0366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AE0C-E333-450A-ACF1-B9FAB13A578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9970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5F53-3DBB-4569-B8B5-FBBAE9CDDFC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125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3FE47-AB6A-4DFB-9A4B-1C4D8D26B5D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903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D6F80-D929-4434-AF3D-E2076776F36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9518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87AE-CFD9-44D5-A04C-A3209656BB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8198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42A0-1347-4A37-ADE7-77BBCB67011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26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ED2E6-1134-4C14-A33B-E5A9AF976BA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7163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24B2-70D4-479C-9123-263E2E51A03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6967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89B6-F389-4159-B87C-D0865A17866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2439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C66D2-3DEF-4B83-A884-4DB77B6016C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0723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B58D-C110-4EDF-9088-77149F0D035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3738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AB8BA-3324-458F-8446-8BF332EE2FA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5863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B8B0-A4B0-4727-A089-AB4FAB61FF5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3825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ED2E6-1134-4C14-A33B-E5A9AF976BA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4388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4301-3A8B-4D88-A4EA-AC3AB5D1E3E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576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AE0C-E333-450A-ACF1-B9FAB13A578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8684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5F53-3DBB-4569-B8B5-FBBAE9CDDFC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26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4301-3A8B-4D88-A4EA-AC3AB5D1E3E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686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3FE47-AB6A-4DFB-9A4B-1C4D8D26B5D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2781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D6F80-D929-4434-AF3D-E2076776F36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5059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87AE-CFD9-44D5-A04C-A3209656BB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6940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42A0-1347-4A37-ADE7-77BBCB67011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4740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24B2-70D4-479C-9123-263E2E51A03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3052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89B6-F389-4159-B87C-D0865A17866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7137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C66D2-3DEF-4B83-A884-4DB77B6016C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1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AB8BA-3324-458F-8446-8BF332EE2FA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66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AE0C-E333-450A-ACF1-B9FAB13A578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00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5F53-3DBB-4569-B8B5-FBBAE9CDDFC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79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3FE47-AB6A-4DFB-9A4B-1C4D8D26B5D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98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D6F80-D929-4434-AF3D-E2076776F36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46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87AE-CFD9-44D5-A04C-A3209656BB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06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42A0-1347-4A37-ADE7-77BBCB67011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29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24B2-70D4-479C-9123-263E2E51A03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72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89B6-F389-4159-B87C-D0865A17866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94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C66D2-3DEF-4B83-A884-4DB77B6016C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06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B58D-C110-4EDF-9088-77149F0D035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8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B8B0-A4B0-4727-A089-AB4FAB61FF5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63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AB8BA-3324-458F-8446-8BF332EE2FA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B8B0-A4B0-4727-A089-AB4FAB61FF5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14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ED2E6-1134-4C14-A33B-E5A9AF976BA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20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4301-3A8B-4D88-A4EA-AC3AB5D1E3E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08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AE0C-E333-450A-ACF1-B9FAB13A578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87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5F53-3DBB-4569-B8B5-FBBAE9CDDFC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02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3FE47-AB6A-4DFB-9A4B-1C4D8D26B5D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115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D6F80-D929-4434-AF3D-E2076776F36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61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87AE-CFD9-44D5-A04C-A3209656BB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42A0-1347-4A37-ADE7-77BBCB67011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1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ED2E6-1134-4C14-A33B-E5A9AF976BA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78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24B2-70D4-479C-9123-263E2E51A03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068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89B6-F389-4159-B87C-D0865A17866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19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C66D2-3DEF-4B83-A884-4DB77B6016C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01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B58D-C110-4EDF-9088-77149F0D035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440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AB8BA-3324-458F-8446-8BF332EE2FA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113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B8B0-A4B0-4727-A089-AB4FAB61FF5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193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ED2E6-1134-4C14-A33B-E5A9AF976BA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54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4301-3A8B-4D88-A4EA-AC3AB5D1E3E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56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AE0C-E333-450A-ACF1-B9FAB13A578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960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5F53-3DBB-4569-B8B5-FBBAE9CDDFC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4301-3A8B-4D88-A4EA-AC3AB5D1E3E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945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3FE47-AB6A-4DFB-9A4B-1C4D8D26B5D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70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D6F80-D929-4434-AF3D-E2076776F36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122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87AE-CFD9-44D5-A04C-A3209656BB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496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42A0-1347-4A37-ADE7-77BBCB67011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961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24B2-70D4-479C-9123-263E2E51A03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955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89B6-F389-4159-B87C-D0865A17866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006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C66D2-3DEF-4B83-A884-4DB77B6016C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80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B58D-C110-4EDF-9088-77149F0D035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866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AB8BA-3324-458F-8446-8BF332EE2FA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62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B8B0-A4B0-4727-A089-AB4FAB61FF5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5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AE0C-E333-450A-ACF1-B9FAB13A578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76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ED2E6-1134-4C14-A33B-E5A9AF976BA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370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4301-3A8B-4D88-A4EA-AC3AB5D1E3E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975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AE0C-E333-450A-ACF1-B9FAB13A578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780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5F53-3DBB-4569-B8B5-FBBAE9CDDFC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079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3FE47-AB6A-4DFB-9A4B-1C4D8D26B5D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559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D6F80-D929-4434-AF3D-E2076776F36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030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87AE-CFD9-44D5-A04C-A3209656BB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887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42A0-1347-4A37-ADE7-77BBCB67011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016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24B2-70D4-479C-9123-263E2E51A03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118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89B6-F389-4159-B87C-D0865A17866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6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5F53-3DBB-4569-B8B5-FBBAE9CDDFC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043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C66D2-3DEF-4B83-A884-4DB77B6016C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192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B58D-C110-4EDF-9088-77149F0D035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392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AB8BA-3324-458F-8446-8BF332EE2FA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255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B8B0-A4B0-4727-A089-AB4FAB61FF5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461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ED2E6-1134-4C14-A33B-E5A9AF976BA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06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4301-3A8B-4D88-A4EA-AC3AB5D1E3E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551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AE0C-E333-450A-ACF1-B9FAB13A578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18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5F53-3DBB-4569-B8B5-FBBAE9CDDFC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734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3FE47-AB6A-4DFB-9A4B-1C4D8D26B5D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593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D6F80-D929-4434-AF3D-E2076776F36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3FE47-AB6A-4DFB-9A4B-1C4D8D26B5D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63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87AE-CFD9-44D5-A04C-A3209656BB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863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42A0-1347-4A37-ADE7-77BBCB67011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215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24B2-70D4-479C-9123-263E2E51A03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527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89B6-F389-4159-B87C-D0865A17866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445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C66D2-3DEF-4B83-A884-4DB77B6016C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928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B58D-C110-4EDF-9088-77149F0D035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915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AB8BA-3324-458F-8446-8BF332EE2FA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377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B8B0-A4B0-4727-A089-AB4FAB61FF5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714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ED2E6-1134-4C14-A33B-E5A9AF976BA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221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4301-3A8B-4D88-A4EA-AC3AB5D1E3E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5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D6F80-D929-4434-AF3D-E2076776F36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055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AE0C-E333-450A-ACF1-B9FAB13A578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785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5F53-3DBB-4569-B8B5-FBBAE9CDDFC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669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3FE47-AB6A-4DFB-9A4B-1C4D8D26B5D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598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D6F80-D929-4434-AF3D-E2076776F36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797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87AE-CFD9-44D5-A04C-A3209656BB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769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42A0-1347-4A37-ADE7-77BBCB67011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280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24B2-70D4-479C-9123-263E2E51A03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422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89B6-F389-4159-B87C-D0865A17866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317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C66D2-3DEF-4B83-A884-4DB77B6016C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515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B58D-C110-4EDF-9088-77149F0D035F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0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93F72C-E5AA-4966-AC07-4BF7FD2D09C2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0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93F72C-E5AA-4966-AC07-4BF7FD2D09C2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5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93F72C-E5AA-4966-AC07-4BF7FD2D09C2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1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93F72C-E5AA-4966-AC07-4BF7FD2D09C2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6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93F72C-E5AA-4966-AC07-4BF7FD2D09C2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2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93F72C-E5AA-4966-AC07-4BF7FD2D09C2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4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93F72C-E5AA-4966-AC07-4BF7FD2D09C2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8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93F72C-E5AA-4966-AC07-4BF7FD2D09C2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9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93F72C-E5AA-4966-AC07-4BF7FD2D09C2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3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93F72C-E5AA-4966-AC07-4BF7FD2D09C2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8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93F72C-E5AA-4966-AC07-4BF7FD2D09C2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93F72C-E5AA-4966-AC07-4BF7FD2D09C2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9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93F72C-E5AA-4966-AC07-4BF7FD2D09C2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1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93F72C-E5AA-4966-AC07-4BF7FD2D09C2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7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5.xml"/><Relationship Id="rId4" Type="http://schemas.openxmlformats.org/officeDocument/2006/relationships/hyperlink" Target="https://cs.wikipedia.org/wiki/Grahamova_zem%C4%9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ceskatelevize.cz/video/5641-antarktida-zeme-ledu?vsrc=video&amp;vsrcid=antarktida-zeme-led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ream.cz/slavnedny/539114-14-prosinec-den-kdy-byl-dobyt-jizni-pol" TargetMode="External"/><Relationship Id="rId1" Type="http://schemas.openxmlformats.org/officeDocument/2006/relationships/slideLayout" Target="../slideLayouts/slideLayout17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//upload.wikimedia.org/wikipedia/commons/d/dc/Antarctica_Without_Ice_Sheet.png" TargetMode="Externa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7.xml"/><Relationship Id="rId4" Type="http://schemas.openxmlformats.org/officeDocument/2006/relationships/hyperlink" Target="http://www.fourmilab.ch/earthview/vplanet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Antarktida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993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324975" cy="699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3419475" y="4763"/>
            <a:ext cx="0" cy="6853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8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Povrch</a:t>
            </a:r>
            <a:br>
              <a:rPr lang="cs-CZ" sz="4000" smtClean="0"/>
            </a:br>
            <a:endParaRPr lang="cs-CZ" sz="400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jde o kontinent –je tvořen pevninským typem kůry (tloušťka 30–60 km), okolní oceán má tloušťku kůry 5 km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povrch je vyvrásněn a následně přemodelován ledovcem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střední výška povrchu 1830 m (započítán povrch ledovce) - nejvyšší kontinent , bez ledu výška jen 420 m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smtClean="0"/>
              <a:t>nejvyšší bod - </a:t>
            </a:r>
            <a:r>
              <a:rPr lang="cs-CZ" dirty="0" smtClean="0"/>
              <a:t>vrchol </a:t>
            </a:r>
            <a:r>
              <a:rPr lang="cs-CZ" b="1" i="1" dirty="0" err="1" smtClean="0"/>
              <a:t>Vinson</a:t>
            </a:r>
            <a:r>
              <a:rPr lang="cs-CZ" b="1" i="1" dirty="0" smtClean="0"/>
              <a:t> </a:t>
            </a:r>
            <a:r>
              <a:rPr lang="cs-CZ" b="1" i="1" dirty="0" err="1" smtClean="0"/>
              <a:t>Massif</a:t>
            </a:r>
            <a:r>
              <a:rPr lang="cs-CZ" dirty="0" smtClean="0"/>
              <a:t> – 4892m dříve (5140 m) 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smtClean="0"/>
              <a:t>jižní pól</a:t>
            </a:r>
            <a:r>
              <a:rPr lang="cs-CZ" dirty="0"/>
              <a:t> </a:t>
            </a:r>
            <a:r>
              <a:rPr lang="cs-CZ" dirty="0" smtClean="0"/>
              <a:t>- 2835 m n. m. (dříve se uvádělo 2915 m n. m., rozdíl není dán táním ledu, ale přesnějším měřením)</a:t>
            </a:r>
          </a:p>
          <a:p>
            <a:pPr lvl="2" eaLnBrk="1" hangingPunct="1">
              <a:lnSpc>
                <a:spcPct val="90000"/>
              </a:lnSpc>
            </a:pP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9310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/>
          <a:lstStyle/>
          <a:p>
            <a:pPr eaLnBrk="1" hangingPunct="1"/>
            <a:r>
              <a:rPr lang="cs-CZ" sz="4000" smtClean="0"/>
              <a:t>Další „póly“ Antarktidy</a:t>
            </a:r>
            <a:br>
              <a:rPr lang="cs-CZ" sz="4000" smtClean="0"/>
            </a:br>
            <a:endParaRPr lang="cs-CZ" sz="400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00200"/>
            <a:ext cx="8856984" cy="506916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cs-CZ" b="1" dirty="0" smtClean="0"/>
              <a:t>jižní magnetický pól </a:t>
            </a:r>
            <a:r>
              <a:rPr lang="cs-CZ" dirty="0" smtClean="0"/>
              <a:t>–objeven na Viktoriině zemi, dnes 200 km od </a:t>
            </a:r>
            <a:r>
              <a:rPr lang="cs-CZ" dirty="0" err="1" smtClean="0"/>
              <a:t>Adelina</a:t>
            </a:r>
            <a:r>
              <a:rPr lang="cs-CZ" dirty="0" smtClean="0"/>
              <a:t> pobřeží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cs-CZ" dirty="0" smtClean="0"/>
          </a:p>
          <a:p>
            <a:pPr lvl="1" eaLnBrk="1" hangingPunct="1">
              <a:lnSpc>
                <a:spcPct val="80000"/>
              </a:lnSpc>
            </a:pPr>
            <a:r>
              <a:rPr lang="cs-CZ" b="1" dirty="0" smtClean="0"/>
              <a:t>pól relativní nedostupnosti </a:t>
            </a:r>
            <a:r>
              <a:rPr lang="cs-CZ" dirty="0" smtClean="0"/>
              <a:t>–místo, které je nejhůře dostupné (nejvzdálenější od pobřeží), ve Východní Antarktidě, bývala zde i stanice (3970 m n. m.)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cs-CZ" dirty="0" smtClean="0"/>
          </a:p>
          <a:p>
            <a:pPr lvl="1" eaLnBrk="1" hangingPunct="1">
              <a:lnSpc>
                <a:spcPct val="80000"/>
              </a:lnSpc>
            </a:pPr>
            <a:r>
              <a:rPr lang="cs-CZ" b="1" dirty="0" smtClean="0"/>
              <a:t>pól mrazu – </a:t>
            </a:r>
            <a:r>
              <a:rPr lang="cs-CZ" dirty="0" smtClean="0"/>
              <a:t>Východní Antarktida - stanice </a:t>
            </a:r>
            <a:r>
              <a:rPr lang="cs-CZ" dirty="0"/>
              <a:t>Vostok, </a:t>
            </a:r>
            <a:r>
              <a:rPr lang="cs-CZ" dirty="0" smtClean="0"/>
              <a:t>místo s nejnižší teplotou na Zemi –89,2°C (1983, 3488 m n. m.), ½ roku teplota nepřevyšuje –70°C,   předpokládá se, že jsou zde i nižší teploty, ale nebyly změřeny </a:t>
            </a:r>
          </a:p>
          <a:p>
            <a:pPr lvl="2" eaLnBrk="1" hangingPunct="1">
              <a:lnSpc>
                <a:spcPct val="80000"/>
              </a:lnSpc>
            </a:pPr>
            <a:endParaRPr lang="cs-CZ" sz="2800" dirty="0" smtClean="0"/>
          </a:p>
          <a:p>
            <a:pPr eaLnBrk="1" hangingPunct="1">
              <a:lnSpc>
                <a:spcPct val="80000"/>
              </a:lnSpc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4707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2560" cy="540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580112" y="1052736"/>
            <a:ext cx="36104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/>
            </a:pPr>
            <a:r>
              <a:rPr lang="cs-CZ" sz="2800" dirty="0" smtClean="0"/>
              <a:t>Jižní pól</a:t>
            </a:r>
          </a:p>
          <a:p>
            <a:endParaRPr lang="cs-CZ" sz="2800" dirty="0" smtClean="0"/>
          </a:p>
          <a:p>
            <a:r>
              <a:rPr lang="cs-CZ" sz="2800" dirty="0" smtClean="0"/>
              <a:t>2  Jižní magnetický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pól (2007)</a:t>
            </a:r>
          </a:p>
          <a:p>
            <a:endParaRPr lang="cs-CZ" sz="2800" dirty="0" smtClean="0"/>
          </a:p>
          <a:p>
            <a:r>
              <a:rPr lang="cs-CZ" sz="2800" dirty="0" smtClean="0"/>
              <a:t>3  Pól mrazu</a:t>
            </a:r>
          </a:p>
          <a:p>
            <a:endParaRPr lang="cs-CZ" sz="2800" dirty="0" smtClean="0"/>
          </a:p>
          <a:p>
            <a:r>
              <a:rPr lang="cs-CZ" sz="2800" dirty="0" smtClean="0"/>
              <a:t>4  Pól nedostupnosti</a:t>
            </a: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899592" y="5949280"/>
            <a:ext cx="7488832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cs-CZ" dirty="0"/>
              <a:t>Jižní magnetický pól je místo na jižní polokouli, ve kterém indukční čáry magnetického pole Země směřují kolmo k zemskému povrchu.</a:t>
            </a:r>
          </a:p>
        </p:txBody>
      </p:sp>
    </p:spTree>
    <p:extLst>
      <p:ext uri="{BB962C8B-B14F-4D97-AF65-F5344CB8AC3E}">
        <p14:creationId xmlns:p14="http://schemas.microsoft.com/office/powerpoint/2010/main" val="4791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Podnebí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cs-CZ" dirty="0" smtClean="0"/>
              <a:t>nejchladnější </a:t>
            </a:r>
            <a:r>
              <a:rPr lang="cs-CZ" dirty="0"/>
              <a:t>kontinent na </a:t>
            </a:r>
            <a:r>
              <a:rPr lang="cs-CZ" dirty="0" smtClean="0"/>
              <a:t>Zemi</a:t>
            </a:r>
          </a:p>
          <a:p>
            <a:r>
              <a:rPr lang="cs-CZ" dirty="0" smtClean="0"/>
              <a:t>v </a:t>
            </a:r>
            <a:r>
              <a:rPr lang="cs-CZ" dirty="0"/>
              <a:t>centrálních oblastech navíc </a:t>
            </a:r>
            <a:r>
              <a:rPr lang="cs-CZ" dirty="0" smtClean="0"/>
              <a:t>extrémní sucha, spadne </a:t>
            </a:r>
            <a:r>
              <a:rPr lang="cs-CZ" dirty="0"/>
              <a:t>pod 50 mm srážek ročně </a:t>
            </a: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 centrálních </a:t>
            </a:r>
            <a:r>
              <a:rPr lang="cs-CZ" dirty="0"/>
              <a:t>částech Antarktidy je stálá </a:t>
            </a:r>
            <a:r>
              <a:rPr lang="cs-CZ" dirty="0" smtClean="0"/>
              <a:t>tlaková výše – jasno, téměř beze srážek</a:t>
            </a:r>
          </a:p>
          <a:p>
            <a:r>
              <a:rPr lang="cs-CZ" dirty="0" smtClean="0"/>
              <a:t> vnitrozemí - teploty </a:t>
            </a:r>
            <a:r>
              <a:rPr lang="cs-CZ" dirty="0"/>
              <a:t>v zimě (</a:t>
            </a:r>
            <a:r>
              <a:rPr lang="cs-CZ" dirty="0" smtClean="0"/>
              <a:t>červenec)od </a:t>
            </a:r>
            <a:r>
              <a:rPr lang="cs-CZ" dirty="0"/>
              <a:t>–</a:t>
            </a:r>
            <a:r>
              <a:rPr lang="cs-CZ" dirty="0" smtClean="0"/>
              <a:t>40°C </a:t>
            </a:r>
            <a:r>
              <a:rPr lang="cs-CZ" dirty="0"/>
              <a:t>do –70 °C, extrémy dosahují i –90 °C, v létě (leden) kolísají mezi –10 °C a –40 °C. </a:t>
            </a:r>
            <a:endParaRPr lang="cs-CZ" dirty="0" smtClean="0"/>
          </a:p>
          <a:p>
            <a:r>
              <a:rPr lang="cs-CZ" dirty="0"/>
              <a:t>největrnější kontinent na </a:t>
            </a:r>
            <a:r>
              <a:rPr lang="cs-CZ" dirty="0" smtClean="0"/>
              <a:t>světě, hlavně u pobřeží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40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Fauna a flora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Mechy, lišejníky – Antarktický poloostrov</a:t>
            </a:r>
          </a:p>
          <a:p>
            <a:r>
              <a:rPr lang="cs-CZ" dirty="0" smtClean="0"/>
              <a:t>Fauna bohatší – pobřežní oblasti</a:t>
            </a:r>
          </a:p>
          <a:p>
            <a:r>
              <a:rPr lang="cs-CZ" dirty="0" smtClean="0"/>
              <a:t>Mořští živočichové a ptáci – tuleni, lachtani, tučňáci, racci, buřňáci, velryby</a:t>
            </a:r>
          </a:p>
          <a:p>
            <a:r>
              <a:rPr lang="cs-CZ" dirty="0" smtClean="0"/>
              <a:t>Drobní korýši - </a:t>
            </a:r>
            <a:r>
              <a:rPr lang="cs-CZ" dirty="0" err="1" smtClean="0"/>
              <a:t>krill</a:t>
            </a:r>
            <a:endParaRPr lang="cs-CZ" dirty="0"/>
          </a:p>
        </p:txBody>
      </p:sp>
      <p:pic>
        <p:nvPicPr>
          <p:cNvPr id="7170" name="Picture 2" descr="C:\Users\bh\AppData\Local\Microsoft\Windows\Temporary Internet Files\Content.IE5\0485XNV6\MP90043179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027" y="4193704"/>
            <a:ext cx="399332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90558"/>
            <a:ext cx="3563889" cy="236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Lidé v Antarktidě</a:t>
            </a:r>
            <a:br>
              <a:rPr lang="cs-CZ" sz="4000" smtClean="0"/>
            </a:br>
            <a:endParaRPr lang="cs-CZ" sz="400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8" y="1196975"/>
            <a:ext cx="8686800" cy="4813300"/>
          </a:xfrm>
        </p:spPr>
        <p:txBody>
          <a:bodyPr/>
          <a:lstStyle/>
          <a:p>
            <a:pPr lvl="1" eaLnBrk="1" hangingPunct="1"/>
            <a:r>
              <a:rPr lang="cs-CZ" dirty="0" smtClean="0"/>
              <a:t>V létě počet dočasných obyvatel až 5000 / z toho cca 3000 vědců /  (zahrnuti i rybáři a turisti), v zimě se snižuje na cca 1000</a:t>
            </a:r>
          </a:p>
          <a:p>
            <a:pPr lvl="1" eaLnBrk="1" hangingPunct="1"/>
            <a:r>
              <a:rPr lang="cs-CZ" dirty="0" smtClean="0"/>
              <a:t>zaměstnanci </a:t>
            </a:r>
            <a:r>
              <a:rPr lang="cs-CZ" dirty="0" err="1" smtClean="0"/>
              <a:t>tuleňářských</a:t>
            </a:r>
            <a:r>
              <a:rPr lang="cs-CZ" dirty="0" smtClean="0"/>
              <a:t> základen a vědeckých výzkumných stanic</a:t>
            </a:r>
          </a:p>
          <a:p>
            <a:pPr lvl="1" eaLnBrk="1" hangingPunct="1"/>
            <a:r>
              <a:rPr lang="cs-CZ" dirty="0" smtClean="0"/>
              <a:t>původně výzkumná stanice </a:t>
            </a:r>
            <a:r>
              <a:rPr lang="cs-CZ" b="1" dirty="0" err="1" smtClean="0"/>
              <a:t>Esperanza</a:t>
            </a:r>
            <a:r>
              <a:rPr lang="cs-CZ" dirty="0" smtClean="0"/>
              <a:t>–pokus o vytvoření stálého osídlení</a:t>
            </a:r>
          </a:p>
          <a:p>
            <a:pPr lvl="1" eaLnBrk="1" hangingPunct="1"/>
            <a:r>
              <a:rPr lang="cs-CZ" b="1" dirty="0" smtClean="0"/>
              <a:t>velrybářské/</a:t>
            </a:r>
            <a:r>
              <a:rPr lang="cs-CZ" b="1" dirty="0" err="1" smtClean="0"/>
              <a:t>tuleňářské</a:t>
            </a:r>
            <a:r>
              <a:rPr lang="cs-CZ" b="1" dirty="0" smtClean="0"/>
              <a:t> osady</a:t>
            </a:r>
            <a:r>
              <a:rPr lang="cs-CZ" dirty="0" smtClean="0"/>
              <a:t>–stanice </a:t>
            </a:r>
            <a:r>
              <a:rPr lang="cs-CZ" dirty="0" err="1" smtClean="0"/>
              <a:t>Grytviken</a:t>
            </a:r>
            <a:r>
              <a:rPr lang="cs-CZ" dirty="0" smtClean="0"/>
              <a:t>(J. Georgia) </a:t>
            </a:r>
          </a:p>
          <a:p>
            <a:pPr lvl="1" eaLnBrk="1" hangingPunct="1"/>
            <a:r>
              <a:rPr lang="cs-CZ" dirty="0" smtClean="0"/>
              <a:t>Výzkumné stanice</a:t>
            </a:r>
          </a:p>
        </p:txBody>
      </p:sp>
    </p:spTree>
    <p:extLst>
      <p:ext uri="{BB962C8B-B14F-4D97-AF65-F5344CB8AC3E}">
        <p14:creationId xmlns:p14="http://schemas.microsoft.com/office/powerpoint/2010/main" val="8403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173908" cy="531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171" y="25120"/>
            <a:ext cx="8229600" cy="1243639"/>
          </a:xfrm>
        </p:spPr>
        <p:txBody>
          <a:bodyPr/>
          <a:lstStyle/>
          <a:p>
            <a:r>
              <a:rPr lang="cs-CZ" sz="4000" dirty="0" smtClean="0"/>
              <a:t>Polární stanice Amundsen-</a:t>
            </a:r>
            <a:r>
              <a:rPr lang="cs-CZ" sz="4000" dirty="0" err="1" smtClean="0"/>
              <a:t>Scott</a:t>
            </a:r>
            <a:r>
              <a:rPr lang="cs-CZ" sz="4000" dirty="0" smtClean="0"/>
              <a:t> – jižní pól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1304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9453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0"/>
            <a:ext cx="9157320" cy="688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92080" y="404664"/>
            <a:ext cx="3102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Výzkumné stanice</a:t>
            </a:r>
            <a:endParaRPr lang="cs-CZ" sz="2800" dirty="0"/>
          </a:p>
        </p:txBody>
      </p:sp>
      <p:sp>
        <p:nvSpPr>
          <p:cNvPr id="5" name="Ovál 4"/>
          <p:cNvSpPr/>
          <p:nvPr/>
        </p:nvSpPr>
        <p:spPr>
          <a:xfrm>
            <a:off x="1619672" y="1772816"/>
            <a:ext cx="298024" cy="2880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213657" y="1321604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ČR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0775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504" y="188640"/>
            <a:ext cx="8869610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40C28"/>
                </a:solidFill>
                <a:latin typeface="Google Sans"/>
              </a:rPr>
              <a:t>Mendelova polární stanice</a:t>
            </a:r>
            <a:r>
              <a:rPr lang="cs-CZ" b="1" dirty="0">
                <a:solidFill>
                  <a:srgbClr val="202124"/>
                </a:solidFill>
                <a:latin typeface="Google Sans"/>
              </a:rPr>
              <a:t> je česká výzkumná stanice v Antarktidě </a:t>
            </a:r>
            <a:r>
              <a:rPr lang="cs-CZ" dirty="0">
                <a:solidFill>
                  <a:srgbClr val="202124"/>
                </a:solidFill>
                <a:latin typeface="Google Sans"/>
              </a:rPr>
              <a:t>ve vlastnictví Masarykovy univerzity. Pro stavbu stanice byla zvolena severní část ostrova Jamese </a:t>
            </a:r>
            <a:r>
              <a:rPr lang="cs-CZ" dirty="0" err="1">
                <a:solidFill>
                  <a:srgbClr val="202124"/>
                </a:solidFill>
                <a:latin typeface="Google Sans"/>
              </a:rPr>
              <a:t>Rosse</a:t>
            </a:r>
            <a:r>
              <a:rPr lang="cs-CZ" dirty="0">
                <a:solidFill>
                  <a:srgbClr val="202124"/>
                </a:solidFill>
                <a:latin typeface="Google Sans"/>
              </a:rPr>
              <a:t>. Tento ostrov (jeho rozloha je zhruba 2 500 km²) se asi z 80 % nachází pod pokryvným ledovcem, pouze jeho severní část (</a:t>
            </a:r>
            <a:r>
              <a:rPr lang="cs-CZ" dirty="0" err="1">
                <a:solidFill>
                  <a:srgbClr val="202124"/>
                </a:solidFill>
                <a:latin typeface="Google Sans"/>
              </a:rPr>
              <a:t>Ulu</a:t>
            </a:r>
            <a:r>
              <a:rPr lang="cs-CZ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cs-CZ" dirty="0" err="1">
                <a:solidFill>
                  <a:srgbClr val="202124"/>
                </a:solidFill>
                <a:latin typeface="Google Sans"/>
              </a:rPr>
              <a:t>Peninsula</a:t>
            </a:r>
            <a:r>
              <a:rPr lang="cs-CZ" dirty="0">
                <a:solidFill>
                  <a:srgbClr val="202124"/>
                </a:solidFill>
                <a:latin typeface="Google Sans"/>
              </a:rPr>
              <a:t>) je bez ledovce.</a:t>
            </a:r>
            <a:endParaRPr lang="cs-CZ" dirty="0"/>
          </a:p>
        </p:txBody>
      </p:sp>
      <p:pic>
        <p:nvPicPr>
          <p:cNvPr id="1026" name="Picture 2" descr="Mendelova polární stanice: Výzkum českých polárníků v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6780"/>
            <a:ext cx="6277322" cy="420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7/79/Wfm_antarctic_peninsula_islands.png/220px-Wfm_antarctic_peninsula_islan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137" y="1628800"/>
            <a:ext cx="3290044" cy="314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822404" y="4776884"/>
            <a:ext cx="315471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202122"/>
                </a:solidFill>
                <a:latin typeface="Arial" panose="020B0604020202020204" pitchFamily="34" charset="0"/>
              </a:rPr>
              <a:t>Mapa </a:t>
            </a:r>
            <a:r>
              <a:rPr lang="cs-CZ" sz="1400" dirty="0">
                <a:solidFill>
                  <a:srgbClr val="3366CC"/>
                </a:solidFill>
                <a:latin typeface="Arial" panose="020B0604020202020204" pitchFamily="34" charset="0"/>
                <a:hlinkClick r:id="rId4" tooltip="Grahamova země"/>
              </a:rPr>
              <a:t>Grahamovy země</a:t>
            </a:r>
            <a:r>
              <a:rPr lang="cs-CZ" sz="1400" dirty="0">
                <a:solidFill>
                  <a:srgbClr val="202122"/>
                </a:solidFill>
                <a:latin typeface="Arial" panose="020B0604020202020204" pitchFamily="34" charset="0"/>
              </a:rPr>
              <a:t>, ostrov Jamese </a:t>
            </a:r>
            <a:r>
              <a:rPr lang="cs-CZ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Rosse</a:t>
            </a:r>
            <a:r>
              <a:rPr lang="cs-CZ" sz="1400" dirty="0">
                <a:solidFill>
                  <a:srgbClr val="202122"/>
                </a:solidFill>
                <a:latin typeface="Arial" panose="020B0604020202020204" pitchFamily="34" charset="0"/>
              </a:rPr>
              <a:t> je označen číslicí </a:t>
            </a:r>
            <a:r>
              <a:rPr lang="cs-CZ" sz="1400" b="1" dirty="0">
                <a:solidFill>
                  <a:srgbClr val="202122"/>
                </a:solidFill>
                <a:latin typeface="Arial" panose="020B0604020202020204" pitchFamily="34" charset="0"/>
              </a:rPr>
              <a:t>2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1077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23850" y="304800"/>
            <a:ext cx="76327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4000" b="1" dirty="0">
                <a:solidFill>
                  <a:srgbClr val="000000"/>
                </a:solidFill>
                <a:cs typeface="Arial" pitchFamily="34" charset="0"/>
              </a:rPr>
              <a:t>Antarktida - </a:t>
            </a:r>
            <a:r>
              <a:rPr lang="cs-CZ" sz="40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4000" b="1" dirty="0">
                <a:solidFill>
                  <a:srgbClr val="000000"/>
                </a:solidFill>
                <a:cs typeface="Arial" pitchFamily="34" charset="0"/>
              </a:rPr>
              <a:t>poloha, rozloha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18793" y="3356992"/>
            <a:ext cx="354727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 b="1" u="sng" dirty="0" smtClean="0">
                <a:solidFill>
                  <a:srgbClr val="000000"/>
                </a:solidFill>
                <a:cs typeface="Arial" pitchFamily="34" charset="0"/>
              </a:rPr>
              <a:t>Jižní </a:t>
            </a:r>
            <a:r>
              <a:rPr lang="cs-CZ" sz="2800" b="1" u="sng" dirty="0">
                <a:solidFill>
                  <a:srgbClr val="000000"/>
                </a:solidFill>
                <a:cs typeface="Arial" pitchFamily="34" charset="0"/>
              </a:rPr>
              <a:t>polární oblast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sz="2800" b="1" u="sng" dirty="0">
              <a:solidFill>
                <a:srgbClr val="000000"/>
              </a:solidFill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cs typeface="Arial" pitchFamily="34" charset="0"/>
              </a:rPr>
              <a:t> rozloha </a:t>
            </a:r>
            <a:r>
              <a:rPr lang="cs-CZ" sz="2400" dirty="0">
                <a:solidFill>
                  <a:srgbClr val="000000"/>
                </a:solidFill>
                <a:cs typeface="Arial" pitchFamily="34" charset="0"/>
              </a:rPr>
              <a:t>– 58 mil. km</a:t>
            </a:r>
            <a:r>
              <a:rPr lang="cs-CZ" sz="2400" baseline="30000" dirty="0">
                <a:solidFill>
                  <a:srgbClr val="000000"/>
                </a:solidFill>
                <a:cs typeface="Arial" pitchFamily="34" charset="0"/>
              </a:rPr>
              <a:t>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baseline="300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400" baseline="30000" dirty="0" smtClean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cs-CZ" sz="2400" dirty="0" smtClean="0">
                <a:solidFill>
                  <a:srgbClr val="000000"/>
                </a:solidFill>
                <a:cs typeface="Arial" pitchFamily="34" charset="0"/>
              </a:rPr>
              <a:t>jen </a:t>
            </a:r>
            <a:r>
              <a:rPr lang="cs-CZ" sz="2400" dirty="0">
                <a:solidFill>
                  <a:srgbClr val="000000"/>
                </a:solidFill>
                <a:cs typeface="Arial" pitchFamily="34" charset="0"/>
              </a:rPr>
              <a:t>okraj je tvořen </a:t>
            </a:r>
            <a:r>
              <a:rPr lang="cs-CZ" sz="2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cs typeface="Arial" pitchFamily="34" charset="0"/>
              </a:rPr>
              <a:t>  oceánem</a:t>
            </a:r>
            <a:r>
              <a:rPr lang="cs-CZ" sz="2400" dirty="0">
                <a:solidFill>
                  <a:srgbClr val="000000"/>
                </a:solidFill>
                <a:cs typeface="Arial" pitchFamily="34" charset="0"/>
              </a:rPr>
              <a:t>, střed je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000000"/>
                </a:solidFill>
                <a:cs typeface="Arial" pitchFamily="34" charset="0"/>
              </a:rPr>
              <a:t>   tvořen kontinentem </a:t>
            </a:r>
            <a:endParaRPr lang="cs-CZ" sz="2400" dirty="0">
              <a:solidFill>
                <a:srgbClr val="000000"/>
              </a:solidFill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cs-CZ" sz="2400" dirty="0">
                <a:solidFill>
                  <a:srgbClr val="000000"/>
                </a:solidFill>
                <a:cs typeface="Arial" pitchFamily="34" charset="0"/>
              </a:rPr>
              <a:t>(9%  zemské souše)</a:t>
            </a:r>
          </a:p>
        </p:txBody>
      </p:sp>
      <p:pic>
        <p:nvPicPr>
          <p:cNvPr id="38916" name="Picture 4" descr="An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46" y="1550832"/>
            <a:ext cx="4743869" cy="460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18793" y="6464145"/>
            <a:ext cx="8449490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hlinkClick r:id="rId3"/>
              </a:rPr>
              <a:t>https://</a:t>
            </a:r>
            <a:r>
              <a:rPr lang="cs-CZ" sz="1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hlinkClick r:id="rId3"/>
              </a:rPr>
              <a:t>edu.ceskatelevize.cz/video/5641-antarktida-zeme-ledu?vsrc=video&amp;vsrcid=antarktida-zeme-ledu</a:t>
            </a:r>
            <a:r>
              <a:rPr lang="cs-CZ" sz="1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10 min. </a:t>
            </a:r>
            <a:endParaRPr lang="cs-CZ" sz="1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4961" y="1150722"/>
            <a:ext cx="4115229" cy="17440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u="sng" dirty="0" smtClean="0"/>
              <a:t>Základní charakteristika regionu</a:t>
            </a:r>
          </a:p>
          <a:p>
            <a:r>
              <a:rPr lang="cs-CZ" sz="2000" dirty="0" smtClean="0"/>
              <a:t>Rozloha  </a:t>
            </a:r>
            <a:r>
              <a:rPr lang="cs-CZ" b="1" dirty="0" smtClean="0"/>
              <a:t>≐  </a:t>
            </a:r>
            <a:r>
              <a:rPr lang="cs-CZ" sz="2000" dirty="0" smtClean="0"/>
              <a:t> 21mil. / 14 mil. </a:t>
            </a:r>
            <a:r>
              <a:rPr lang="cs-CZ" b="1" dirty="0"/>
              <a:t>k</a:t>
            </a:r>
            <a:r>
              <a:rPr lang="cs-CZ" dirty="0"/>
              <a:t>m</a:t>
            </a:r>
            <a:r>
              <a:rPr lang="cs-CZ" baseline="30000" dirty="0"/>
              <a:t>2 </a:t>
            </a:r>
            <a:endParaRPr lang="cs-CZ" baseline="30000" dirty="0" smtClean="0"/>
          </a:p>
          <a:p>
            <a:endParaRPr lang="cs-CZ" baseline="30000" dirty="0" smtClean="0"/>
          </a:p>
          <a:p>
            <a:r>
              <a:rPr lang="cs-CZ" sz="2800" baseline="30000" dirty="0" smtClean="0"/>
              <a:t>Počet  obyvatel  = 0</a:t>
            </a:r>
          </a:p>
          <a:p>
            <a:r>
              <a:rPr lang="cs-CZ" sz="2800" baseline="30000" dirty="0" smtClean="0"/>
              <a:t>Hustota zalidnění = 0 ob. / km 2 </a:t>
            </a:r>
          </a:p>
          <a:p>
            <a:r>
              <a:rPr lang="cs-CZ" dirty="0"/>
              <a:t>Počet </a:t>
            </a:r>
            <a:r>
              <a:rPr lang="cs-CZ" dirty="0" smtClean="0"/>
              <a:t>států  = 0 / 7 ( činí si nároky) 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235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Dobývání Antarktidy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3917032"/>
          </a:xfrm>
          <a:noFill/>
        </p:spPr>
        <p:txBody>
          <a:bodyPr/>
          <a:lstStyle/>
          <a:p>
            <a:r>
              <a:rPr lang="cs-CZ" dirty="0" smtClean="0"/>
              <a:t>1773 – </a:t>
            </a:r>
            <a:r>
              <a:rPr lang="cs-CZ" dirty="0" err="1" smtClean="0"/>
              <a:t>J.Cook</a:t>
            </a:r>
            <a:r>
              <a:rPr lang="cs-CZ" dirty="0"/>
              <a:t> </a:t>
            </a:r>
            <a:r>
              <a:rPr lang="cs-CZ" dirty="0" smtClean="0"/>
              <a:t>– Antarktické vody</a:t>
            </a:r>
          </a:p>
          <a:p>
            <a:r>
              <a:rPr lang="cs-CZ" dirty="0" smtClean="0"/>
              <a:t>19. století – lovci tuleňů</a:t>
            </a:r>
          </a:p>
          <a:p>
            <a:r>
              <a:rPr lang="cs-CZ" dirty="0" smtClean="0"/>
              <a:t>1911 – úspěšné výpravy k jižnímu pólu – R. Amundsen (Nor) a </a:t>
            </a:r>
          </a:p>
          <a:p>
            <a:r>
              <a:rPr lang="cs-CZ" dirty="0" err="1" smtClean="0"/>
              <a:t>R.F.Scott</a:t>
            </a:r>
            <a:r>
              <a:rPr lang="cs-CZ" dirty="0" smtClean="0"/>
              <a:t> (Velká Británie) – výpravy jižního pólu dosáhla, ale na zpáteční cestě všichni členové výpravy zahynuli</a:t>
            </a:r>
            <a:endParaRPr lang="cs-CZ" sz="1600" dirty="0"/>
          </a:p>
        </p:txBody>
      </p:sp>
      <p:sp>
        <p:nvSpPr>
          <p:cNvPr id="4" name="Obdélník 3"/>
          <p:cNvSpPr/>
          <p:nvPr/>
        </p:nvSpPr>
        <p:spPr>
          <a:xfrm>
            <a:off x="107504" y="5699794"/>
            <a:ext cx="8928992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www.stream.cz/slavnedny/539114-14-prosinec-den-kdy-byl-dobyt-jizni-pol</a:t>
            </a:r>
            <a:r>
              <a:rPr lang="cs-CZ" dirty="0" smtClean="0"/>
              <a:t> 6 min.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94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/>
              <a:t>Antarktida a právo</a:t>
            </a:r>
            <a:br>
              <a:rPr lang="cs-CZ" sz="4000" dirty="0" smtClean="0"/>
            </a:br>
            <a:endParaRPr lang="cs-CZ" sz="4000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 smtClean="0"/>
              <a:t>většina objevitelů zabrala objevené území pro svou zemi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 smtClean="0"/>
              <a:t>později vymezeny antarktické sektory </a:t>
            </a:r>
            <a:r>
              <a:rPr lang="cs-CZ" dirty="0" smtClean="0"/>
              <a:t>– kolem </a:t>
            </a:r>
            <a:r>
              <a:rPr lang="cs-CZ" dirty="0" smtClean="0"/>
              <a:t>r. 1947 </a:t>
            </a:r>
            <a:r>
              <a:rPr lang="cs-CZ" dirty="0" smtClean="0"/>
              <a:t>– státy </a:t>
            </a:r>
            <a:r>
              <a:rPr lang="cs-CZ" dirty="0" smtClean="0"/>
              <a:t>si A. rozdělily, nárokovaly si území, k uznání nedošlo – nároky zmrazeny Smlouvou o Antarktidě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7890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ároky na Antarktidu | ŠkolníMa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450626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6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Smlouva o Antarktidě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cs-CZ" dirty="0" smtClean="0"/>
              <a:t>mírová </a:t>
            </a:r>
            <a:r>
              <a:rPr lang="cs-CZ" dirty="0"/>
              <a:t>vědecká </a:t>
            </a:r>
            <a:r>
              <a:rPr lang="cs-CZ" dirty="0" smtClean="0"/>
              <a:t>spolupráce</a:t>
            </a:r>
          </a:p>
          <a:p>
            <a:r>
              <a:rPr lang="cs-CZ" dirty="0" smtClean="0"/>
              <a:t>zákaz </a:t>
            </a:r>
            <a:r>
              <a:rPr lang="cs-CZ" dirty="0"/>
              <a:t>vojenského využití </a:t>
            </a:r>
            <a:r>
              <a:rPr lang="cs-CZ" dirty="0" smtClean="0"/>
              <a:t> </a:t>
            </a:r>
          </a:p>
          <a:p>
            <a:r>
              <a:rPr lang="cs-CZ" dirty="0" smtClean="0"/>
              <a:t>pozastavení </a:t>
            </a:r>
            <a:r>
              <a:rPr lang="cs-CZ" dirty="0"/>
              <a:t>všech nároků na suverenitu nad jakoukoliv částí Antarktidy (na současných mapách jsou nadále vyznačovány zábory jednotlivých zemí, které byly vzneseny před rokem </a:t>
            </a:r>
            <a:r>
              <a:rPr lang="cs-CZ" dirty="0" smtClean="0"/>
              <a:t>1959).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15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Madridský protokol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cs-CZ" dirty="0" smtClean="0"/>
              <a:t>schválen </a:t>
            </a:r>
            <a:r>
              <a:rPr lang="cs-CZ" dirty="0"/>
              <a:t>byl </a:t>
            </a:r>
            <a:r>
              <a:rPr lang="cs-CZ" dirty="0" smtClean="0"/>
              <a:t>1991</a:t>
            </a:r>
            <a:r>
              <a:rPr lang="cs-CZ" dirty="0"/>
              <a:t>, v platnost </a:t>
            </a:r>
            <a:r>
              <a:rPr lang="cs-CZ" dirty="0" smtClean="0"/>
              <a:t>vstoupil 1998 </a:t>
            </a:r>
          </a:p>
          <a:p>
            <a:r>
              <a:rPr lang="cs-CZ" dirty="0"/>
              <a:t>d</a:t>
            </a:r>
            <a:r>
              <a:rPr lang="cs-CZ" dirty="0" smtClean="0"/>
              <a:t>oplňuje Smlouvu o Antarktidě</a:t>
            </a:r>
          </a:p>
          <a:p>
            <a:r>
              <a:rPr lang="cs-CZ" dirty="0" smtClean="0"/>
              <a:t>ochrana </a:t>
            </a:r>
            <a:r>
              <a:rPr lang="cs-CZ" dirty="0"/>
              <a:t>životního prostředí Antarktidy - přírodní </a:t>
            </a:r>
            <a:r>
              <a:rPr lang="cs-CZ" dirty="0" smtClean="0"/>
              <a:t>rezervace, věnovaná </a:t>
            </a:r>
            <a:r>
              <a:rPr lang="cs-CZ" dirty="0"/>
              <a:t>míru a vědě</a:t>
            </a:r>
            <a:endParaRPr lang="cs-CZ" dirty="0" smtClean="0"/>
          </a:p>
          <a:p>
            <a:r>
              <a:rPr lang="cs-CZ" dirty="0" smtClean="0"/>
              <a:t>zakazuje </a:t>
            </a:r>
            <a:r>
              <a:rPr lang="cs-CZ" dirty="0"/>
              <a:t>těžbu nerostných surovin. </a:t>
            </a:r>
            <a:endParaRPr lang="cs-CZ" dirty="0" smtClean="0"/>
          </a:p>
          <a:p>
            <a:r>
              <a:rPr lang="cs-CZ" dirty="0" smtClean="0"/>
              <a:t>platnost do roku 2048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6940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Závěrečné opakování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Jaká je hranice Antarktické polární oblasti?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Jak dělíme Antarktidu?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Které póly v Antarktidě najdeme?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Proč je Antarktida chladnější než Arktida?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Jaké 3 základní ustanovení se objevují ve Smlouvě o Antarktidě?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Má ČR nějaké území v Antarktidě?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Uveď příklady problémů, které vědci v Antarktidě </a:t>
            </a:r>
            <a:r>
              <a:rPr lang="cs-CZ" sz="2800" dirty="0" smtClean="0"/>
              <a:t>řeší.</a:t>
            </a: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08383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Hranice Antarktidy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2800" dirty="0" smtClean="0"/>
          </a:p>
          <a:p>
            <a:pPr lvl="1" eaLnBrk="1" hangingPunct="1"/>
            <a:r>
              <a:rPr lang="cs-CZ" b="1" dirty="0" smtClean="0"/>
              <a:t>Antarktická oblast se </a:t>
            </a:r>
            <a:r>
              <a:rPr lang="cs-CZ" dirty="0" smtClean="0"/>
              <a:t>vyčleňuje na základě </a:t>
            </a:r>
            <a:r>
              <a:rPr lang="cs-CZ" b="1" dirty="0" smtClean="0"/>
              <a:t>antarktické  oceánské konvergence </a:t>
            </a:r>
            <a:r>
              <a:rPr lang="cs-CZ" dirty="0" smtClean="0"/>
              <a:t>– zóna, na které se noří studené vody antarktické náhle pod podstatně teplejší a slanější vody severnějších šířek </a:t>
            </a:r>
          </a:p>
          <a:p>
            <a:pPr lvl="1" eaLnBrk="1" hangingPunct="1"/>
            <a:r>
              <a:rPr lang="cs-CZ" dirty="0" smtClean="0"/>
              <a:t>hranice je proměnlivá (mění se i v průběhu roku) mezi 50 a 60° j. š., nejseverněji je v oblasti mezi Antarktidou a Afrikou</a:t>
            </a:r>
          </a:p>
          <a:p>
            <a:pPr lvl="1" eaLnBrk="1" hangingPunct="1"/>
            <a:endParaRPr lang="cs-CZ" sz="2400" dirty="0" smtClean="0"/>
          </a:p>
          <a:p>
            <a:pPr marL="0" indent="0" eaLnBrk="1" hangingPunct="1">
              <a:buNone/>
            </a:pPr>
            <a:r>
              <a:rPr lang="cs-CZ" sz="2800" dirty="0" smtClean="0"/>
              <a:t>    Pozor na rozdíl pojmů </a:t>
            </a:r>
            <a:r>
              <a:rPr lang="cs-CZ" sz="2800" b="1" dirty="0" smtClean="0"/>
              <a:t>antarktická oblast </a:t>
            </a:r>
            <a:r>
              <a:rPr lang="cs-CZ" sz="2800" dirty="0" smtClean="0"/>
              <a:t>(zahrnuje i </a:t>
            </a:r>
          </a:p>
          <a:p>
            <a:pPr marL="0" indent="0" eaLnBrk="1" hangingPunct="1">
              <a:buNone/>
            </a:pPr>
            <a:r>
              <a:rPr lang="cs-CZ" sz="2800" dirty="0"/>
              <a:t> </a:t>
            </a:r>
            <a:r>
              <a:rPr lang="cs-CZ" sz="2800" dirty="0" smtClean="0"/>
              <a:t>   část oceánu) a </a:t>
            </a:r>
            <a:r>
              <a:rPr lang="cs-CZ" sz="2800" b="1" dirty="0" smtClean="0"/>
              <a:t>Antarktida </a:t>
            </a:r>
            <a:r>
              <a:rPr lang="cs-CZ" sz="2800" dirty="0" smtClean="0"/>
              <a:t>(pouze kontinent).</a:t>
            </a:r>
          </a:p>
          <a:p>
            <a:pPr eaLnBrk="1" hangingPunct="1"/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42013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Zalednění Antarktidy</a:t>
            </a:r>
            <a:br>
              <a:rPr lang="cs-CZ" sz="4000" smtClean="0"/>
            </a:br>
            <a:endParaRPr lang="cs-CZ" sz="40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§"/>
              <a:defRPr/>
            </a:pPr>
            <a:r>
              <a:rPr lang="cs-CZ" dirty="0" smtClean="0"/>
              <a:t>V antarktické oblasti téměř 90 % veškerého zemského zalednění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cs-CZ" dirty="0" smtClean="0"/>
              <a:t>střední mocnost ledu je 1980 m (Východní A. –2070 m, Západní – 930 m)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cs-CZ" dirty="0" smtClean="0"/>
              <a:t>maximální mocnost zalednění  asi </a:t>
            </a:r>
            <a:r>
              <a:rPr lang="cs-CZ" b="1" dirty="0" smtClean="0"/>
              <a:t>4800 m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cs-CZ" dirty="0" smtClean="0"/>
              <a:t>objem ledu 25 mil. km³(22,5 mil. km³ vody, roztátí by znamenalo zvýšení hladiny světového oceánu o  zhruba 60 m)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cs-CZ" dirty="0" smtClean="0"/>
              <a:t>80 % světových zásob sladké vody</a:t>
            </a:r>
          </a:p>
          <a:p>
            <a:pPr marL="457200" lvl="1" indent="0" eaLnBrk="1" hangingPunct="1">
              <a:buFontTx/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50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5508105" y="1576388"/>
            <a:ext cx="33123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  <a:cs typeface="Arial" pitchFamily="34" charset="0"/>
              </a:rPr>
              <a:t>Antarktida bez ledu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sz="24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26" name="Picture 2" descr="Soubor:Antarctica Without Ice Sheet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8"/>
            <a:ext cx="5364088" cy="686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7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-25400"/>
            <a:ext cx="6858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TextovéPole 1"/>
          <p:cNvSpPr txBox="1">
            <a:spLocks noChangeArrowheads="1"/>
          </p:cNvSpPr>
          <p:nvPr/>
        </p:nvSpPr>
        <p:spPr bwMode="auto">
          <a:xfrm>
            <a:off x="6732588" y="1412875"/>
            <a:ext cx="24114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000000"/>
                </a:solidFill>
                <a:cs typeface="Arial" pitchFamily="34" charset="0"/>
              </a:rPr>
              <a:t>ANTARKTIDA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sz="2800">
              <a:solidFill>
                <a:srgbClr val="000000"/>
              </a:solidFill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000000"/>
                </a:solidFill>
                <a:cs typeface="Arial" pitchFamily="34" charset="0"/>
              </a:rPr>
              <a:t>teplejší půlrok</a:t>
            </a:r>
          </a:p>
        </p:txBody>
      </p:sp>
    </p:spTree>
    <p:extLst>
      <p:ext uri="{BB962C8B-B14F-4D97-AF65-F5344CB8AC3E}">
        <p14:creationId xmlns:p14="http://schemas.microsoft.com/office/powerpoint/2010/main" val="327454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antarktida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6248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04800" y="6400800"/>
            <a:ext cx="6172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1000">
                <a:solidFill>
                  <a:srgbClr val="808080"/>
                </a:solidFill>
                <a:cs typeface="Arial" pitchFamily="34" charset="0"/>
              </a:rPr>
              <a:t>Satelitní snímek - originální data: © </a:t>
            </a:r>
            <a:r>
              <a:rPr lang="cs-CZ" sz="1000">
                <a:solidFill>
                  <a:srgbClr val="808080"/>
                </a:solidFill>
                <a:cs typeface="Arial" pitchFamily="34" charset="0"/>
                <a:hlinkClick r:id="rId3"/>
              </a:rPr>
              <a:t>NASA</a:t>
            </a:r>
            <a:r>
              <a:rPr lang="cs-CZ" sz="1000">
                <a:solidFill>
                  <a:srgbClr val="808080"/>
                </a:solidFill>
                <a:cs typeface="Arial" pitchFamily="34" charset="0"/>
              </a:rPr>
              <a:t> Visible Earth.,  Data stažena z  </a:t>
            </a:r>
            <a:r>
              <a:rPr lang="cs-CZ" sz="1000">
                <a:solidFill>
                  <a:srgbClr val="808080"/>
                </a:solidFill>
                <a:cs typeface="Arial" pitchFamily="34" charset="0"/>
                <a:hlinkClick r:id="rId4"/>
              </a:rPr>
              <a:t>Earth and Moon Viewer</a:t>
            </a:r>
            <a:r>
              <a:rPr lang="cs-CZ" sz="1200">
                <a:solidFill>
                  <a:srgbClr val="808080"/>
                </a:solidFill>
                <a:cs typeface="Arial" pitchFamily="34" charset="0"/>
                <a:hlinkClick r:id="rId4"/>
              </a:rPr>
              <a:t> </a:t>
            </a:r>
            <a:endParaRPr lang="cs-CZ" sz="120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781800" y="228600"/>
            <a:ext cx="218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000000"/>
                </a:solidFill>
                <a:cs typeface="Arial" pitchFamily="34" charset="0"/>
              </a:rPr>
              <a:t>ANTARKTIDA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srgbClr val="000000"/>
                </a:solidFill>
                <a:cs typeface="Arial" pitchFamily="34" charset="0"/>
              </a:rPr>
              <a:t>chladnější půlrok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6248400" y="1196975"/>
            <a:ext cx="28575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  <a:cs typeface="Arial" pitchFamily="34" charset="0"/>
              </a:rPr>
              <a:t>Světle modrá barva oceánu  - chladné antarktické vody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  <a:cs typeface="Arial" pitchFamily="34" charset="0"/>
              </a:rPr>
              <a:t>- vymezuje oblast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  <a:cs typeface="Arial" pitchFamily="34" charset="0"/>
              </a:rPr>
              <a:t>Antarktické oceánické </a:t>
            </a:r>
            <a:r>
              <a:rPr lang="cs-CZ" sz="2400" dirty="0" smtClean="0">
                <a:solidFill>
                  <a:srgbClr val="000000"/>
                </a:solidFill>
                <a:cs typeface="Arial" pitchFamily="34" charset="0"/>
              </a:rPr>
              <a:t>cirkulace</a:t>
            </a:r>
            <a:endParaRPr lang="cs-CZ" sz="2400" dirty="0">
              <a:solidFill>
                <a:srgbClr val="000000"/>
              </a:solidFill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  <a:cs typeface="Arial" pitchFamily="34" charset="0"/>
              </a:rPr>
              <a:t>- tento prostor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  <a:cs typeface="Arial" pitchFamily="34" charset="0"/>
              </a:rPr>
              <a:t>b</a:t>
            </a:r>
            <a:r>
              <a:rPr lang="cs-CZ" sz="2400" dirty="0" smtClean="0">
                <a:solidFill>
                  <a:srgbClr val="000000"/>
                </a:solidFill>
                <a:cs typeface="Arial" pitchFamily="34" charset="0"/>
              </a:rPr>
              <a:t>ývá </a:t>
            </a:r>
            <a:r>
              <a:rPr lang="cs-CZ" sz="2400" dirty="0">
                <a:solidFill>
                  <a:srgbClr val="000000"/>
                </a:solidFill>
                <a:cs typeface="Arial" pitchFamily="34" charset="0"/>
              </a:rPr>
              <a:t>považován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000000"/>
                </a:solidFill>
                <a:cs typeface="Arial" pitchFamily="34" charset="0"/>
              </a:rPr>
              <a:t>za pátý oceán.</a:t>
            </a:r>
          </a:p>
        </p:txBody>
      </p:sp>
    </p:spTree>
    <p:extLst>
      <p:ext uri="{BB962C8B-B14F-4D97-AF65-F5344CB8AC3E}">
        <p14:creationId xmlns:p14="http://schemas.microsoft.com/office/powerpoint/2010/main" val="22185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Antarktida – členitost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4495800" cy="5661025"/>
          </a:xfrm>
        </p:spPr>
        <p:txBody>
          <a:bodyPr/>
          <a:lstStyle/>
          <a:p>
            <a:pPr marL="857250" lvl="2" indent="0" eaLnBrk="1" hangingPunct="1">
              <a:lnSpc>
                <a:spcPct val="80000"/>
              </a:lnSpc>
              <a:buFontTx/>
              <a:buNone/>
            </a:pPr>
            <a:endParaRPr lang="cs-CZ" dirty="0" smtClean="0"/>
          </a:p>
          <a:p>
            <a:pPr marL="457200" lvl="1" indent="0" eaLnBrk="1" hangingPunct="1">
              <a:lnSpc>
                <a:spcPct val="80000"/>
              </a:lnSpc>
              <a:buFontTx/>
              <a:buNone/>
            </a:pPr>
            <a:r>
              <a:rPr lang="cs-CZ" sz="3200" dirty="0" smtClean="0"/>
              <a:t>zaujímá téměř symetrickou oblast kolem jižního pólu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</a:pPr>
            <a:r>
              <a:rPr lang="cs-CZ" sz="3200" dirty="0" smtClean="0"/>
              <a:t>symetrii narušuje hlavně </a:t>
            </a:r>
            <a:r>
              <a:rPr lang="cs-CZ" sz="3200" b="1" dirty="0" smtClean="0"/>
              <a:t>Antarktický poloostrov  </a:t>
            </a:r>
            <a:r>
              <a:rPr lang="cs-CZ" sz="3200" dirty="0" smtClean="0"/>
              <a:t>a 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</a:pPr>
            <a:r>
              <a:rPr lang="cs-CZ" sz="3200" dirty="0" smtClean="0"/>
              <a:t>2 výrazné zálivy: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</a:pPr>
            <a:endParaRPr lang="cs-CZ" sz="3200" dirty="0" smtClean="0"/>
          </a:p>
          <a:p>
            <a:pPr marL="457200" lvl="1" indent="0" eaLnBrk="1" hangingPunct="1">
              <a:lnSpc>
                <a:spcPct val="80000"/>
              </a:lnSpc>
              <a:buFontTx/>
              <a:buNone/>
            </a:pPr>
            <a:r>
              <a:rPr lang="cs-CZ" sz="3200" dirty="0" err="1" smtClean="0"/>
              <a:t>Weddellovo</a:t>
            </a:r>
            <a:r>
              <a:rPr lang="cs-CZ" sz="3200" dirty="0" smtClean="0"/>
              <a:t> moře </a:t>
            </a:r>
            <a:r>
              <a:rPr lang="cs-CZ" sz="3200" b="1" dirty="0" smtClean="0"/>
              <a:t>(1)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</a:pPr>
            <a:endParaRPr lang="cs-CZ" sz="3200" b="1" dirty="0" smtClean="0"/>
          </a:p>
          <a:p>
            <a:pPr marL="457200" lvl="1" indent="0" eaLnBrk="1" hangingPunct="1">
              <a:lnSpc>
                <a:spcPct val="80000"/>
              </a:lnSpc>
              <a:buFontTx/>
              <a:buNone/>
            </a:pPr>
            <a:r>
              <a:rPr lang="cs-CZ" sz="3200" dirty="0" err="1" smtClean="0"/>
              <a:t>Rossovo</a:t>
            </a:r>
            <a:r>
              <a:rPr lang="cs-CZ" sz="3200" dirty="0" smtClean="0"/>
              <a:t> moře </a:t>
            </a:r>
            <a:r>
              <a:rPr lang="cs-CZ" sz="3200" b="1" dirty="0" smtClean="0"/>
              <a:t>(2)</a:t>
            </a:r>
            <a:endParaRPr lang="cs-CZ" sz="3200" dirty="0" smtClean="0"/>
          </a:p>
          <a:p>
            <a:pPr eaLnBrk="1" hangingPunct="1">
              <a:lnSpc>
                <a:spcPct val="80000"/>
              </a:lnSpc>
            </a:pPr>
            <a:endParaRPr lang="cs-CZ" sz="1800" dirty="0" smtClean="0"/>
          </a:p>
        </p:txBody>
      </p: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5364163" y="2781300"/>
            <a:ext cx="5429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s-CZ" b="1">
                <a:solidFill>
                  <a:srgbClr val="000000"/>
                </a:solidFill>
                <a:cs typeface="Arial" pitchFamily="34" charset="0"/>
              </a:rPr>
              <a:t>(1)</a:t>
            </a:r>
          </a:p>
        </p:txBody>
      </p: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6227763" y="4652963"/>
            <a:ext cx="5429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s-CZ" b="1">
                <a:solidFill>
                  <a:srgbClr val="000000"/>
                </a:solidFill>
                <a:cs typeface="Arial" pitchFamily="34" charset="0"/>
              </a:rPr>
              <a:t>(2)</a:t>
            </a:r>
          </a:p>
        </p:txBody>
      </p:sp>
      <p:pic>
        <p:nvPicPr>
          <p:cNvPr id="4608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68413"/>
            <a:ext cx="6264275" cy="4681537"/>
          </a:xfrm>
        </p:spPr>
      </p:pic>
      <p:sp>
        <p:nvSpPr>
          <p:cNvPr id="46087" name="TextovéPole 3"/>
          <p:cNvSpPr txBox="1">
            <a:spLocks noChangeArrowheads="1"/>
          </p:cNvSpPr>
          <p:nvPr/>
        </p:nvSpPr>
        <p:spPr bwMode="auto">
          <a:xfrm>
            <a:off x="6596063" y="450215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000000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5" name="Rovnoramenný trojúhelník 4"/>
          <p:cNvSpPr/>
          <p:nvPr/>
        </p:nvSpPr>
        <p:spPr>
          <a:xfrm>
            <a:off x="6767513" y="3354388"/>
            <a:ext cx="319087" cy="37465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6089" name="TextovéPole 5"/>
          <p:cNvSpPr txBox="1">
            <a:spLocks noChangeArrowheads="1"/>
          </p:cNvSpPr>
          <p:nvPr/>
        </p:nvSpPr>
        <p:spPr bwMode="auto">
          <a:xfrm>
            <a:off x="7092950" y="3414713"/>
            <a:ext cx="1411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000000"/>
                </a:solidFill>
                <a:cs typeface="Arial" pitchFamily="34" charset="0"/>
              </a:rPr>
              <a:t>Jižní pól</a:t>
            </a:r>
          </a:p>
        </p:txBody>
      </p:sp>
      <p:sp>
        <p:nvSpPr>
          <p:cNvPr id="46090" name="TextovéPole 6"/>
          <p:cNvSpPr txBox="1">
            <a:spLocks noChangeArrowheads="1"/>
          </p:cNvSpPr>
          <p:nvPr/>
        </p:nvSpPr>
        <p:spPr bwMode="auto">
          <a:xfrm>
            <a:off x="6043613" y="24114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0000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53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Antarktida – členění </a:t>
            </a:r>
            <a:br>
              <a:rPr lang="cs-CZ" sz="4000" smtClean="0"/>
            </a:br>
            <a:endParaRPr lang="cs-CZ" sz="40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lvl="1" eaLnBrk="1" hangingPunct="1"/>
            <a:endParaRPr lang="cs-CZ" dirty="0" smtClean="0"/>
          </a:p>
          <a:p>
            <a:pPr eaLnBrk="1" hangingPunct="1"/>
            <a:r>
              <a:rPr lang="cs-CZ" dirty="0" smtClean="0"/>
              <a:t>2 části: 1. Západní Antarktida </a:t>
            </a:r>
          </a:p>
          <a:p>
            <a:pPr eaLnBrk="1" hangingPunct="1">
              <a:buFontTx/>
              <a:buNone/>
            </a:pPr>
            <a:r>
              <a:rPr lang="cs-CZ" dirty="0" smtClean="0"/>
              <a:t>		       2. Východní Antarktida</a:t>
            </a:r>
          </a:p>
          <a:p>
            <a:pPr eaLnBrk="1" hangingPunct="1">
              <a:buFontTx/>
              <a:buNone/>
            </a:pPr>
            <a:r>
              <a:rPr lang="cs-CZ" dirty="0" smtClean="0"/>
              <a:t>	Nejsou stejně velké, poměr rozlohy je zhruba 3:7 </a:t>
            </a:r>
          </a:p>
          <a:p>
            <a:pPr eaLnBrk="1" hangingPunct="1"/>
            <a:r>
              <a:rPr lang="cs-CZ" dirty="0" smtClean="0"/>
              <a:t>Názvy „Východní“ a „Západní“ odvozeny z východní a západní polokoule, resp. polohy </a:t>
            </a:r>
          </a:p>
          <a:p>
            <a:pPr eaLnBrk="1" hangingPunct="1">
              <a:buFontTx/>
              <a:buNone/>
            </a:pPr>
            <a:r>
              <a:rPr lang="cs-CZ" dirty="0" smtClean="0"/>
              <a:t>   nultého poledníku</a:t>
            </a:r>
          </a:p>
          <a:p>
            <a:pPr lvl="1"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895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948</Words>
  <Application>Microsoft Office PowerPoint</Application>
  <PresentationFormat>Předvádění na obrazovce (4:3)</PresentationFormat>
  <Paragraphs>133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14</vt:i4>
      </vt:variant>
      <vt:variant>
        <vt:lpstr>Nadpisy snímků</vt:lpstr>
      </vt:variant>
      <vt:variant>
        <vt:i4>25</vt:i4>
      </vt:variant>
    </vt:vector>
  </HeadingPairs>
  <TitlesOfParts>
    <vt:vector size="43" baseType="lpstr">
      <vt:lpstr>Arial</vt:lpstr>
      <vt:lpstr>Calibri</vt:lpstr>
      <vt:lpstr>Google Sans</vt:lpstr>
      <vt:lpstr>Wingdings</vt:lpstr>
      <vt:lpstr>Výchozí návrh</vt:lpstr>
      <vt:lpstr>1_Výchozí návrh</vt:lpstr>
      <vt:lpstr>2_Výchozí návrh</vt:lpstr>
      <vt:lpstr>3_Výchozí návrh</vt:lpstr>
      <vt:lpstr>4_Výchozí návrh</vt:lpstr>
      <vt:lpstr>5_Výchozí návrh</vt:lpstr>
      <vt:lpstr>7_Výchozí návrh</vt:lpstr>
      <vt:lpstr>8_Výchozí návrh</vt:lpstr>
      <vt:lpstr>9_Výchozí návrh</vt:lpstr>
      <vt:lpstr>10_Výchozí návrh</vt:lpstr>
      <vt:lpstr>11_Výchozí návrh</vt:lpstr>
      <vt:lpstr>12_Výchozí návrh</vt:lpstr>
      <vt:lpstr>13_Výchozí návrh</vt:lpstr>
      <vt:lpstr>14_Výchozí návrh</vt:lpstr>
      <vt:lpstr>Antarktida 2023</vt:lpstr>
      <vt:lpstr>Prezentace aplikace PowerPoint</vt:lpstr>
      <vt:lpstr>Hranice Antarktidy</vt:lpstr>
      <vt:lpstr>Zalednění Antarktidy </vt:lpstr>
      <vt:lpstr>Prezentace aplikace PowerPoint</vt:lpstr>
      <vt:lpstr>Prezentace aplikace PowerPoint</vt:lpstr>
      <vt:lpstr>Prezentace aplikace PowerPoint</vt:lpstr>
      <vt:lpstr>Antarktida – členitost</vt:lpstr>
      <vt:lpstr>Antarktida – členění  </vt:lpstr>
      <vt:lpstr>Prezentace aplikace PowerPoint</vt:lpstr>
      <vt:lpstr>Povrch </vt:lpstr>
      <vt:lpstr>Další „póly“ Antarktidy </vt:lpstr>
      <vt:lpstr>Prezentace aplikace PowerPoint</vt:lpstr>
      <vt:lpstr>Podnebí</vt:lpstr>
      <vt:lpstr>Fauna a flora </vt:lpstr>
      <vt:lpstr>Lidé v Antarktidě </vt:lpstr>
      <vt:lpstr>Polární stanice Amundsen-Scott – jižní pól </vt:lpstr>
      <vt:lpstr>Prezentace aplikace PowerPoint</vt:lpstr>
      <vt:lpstr>Prezentace aplikace PowerPoint</vt:lpstr>
      <vt:lpstr>Dobývání Antarktidy</vt:lpstr>
      <vt:lpstr>Antarktida a právo </vt:lpstr>
      <vt:lpstr>Prezentace aplikace PowerPoint</vt:lpstr>
      <vt:lpstr>Smlouva o Antarktidě</vt:lpstr>
      <vt:lpstr>Madridský protokol </vt:lpstr>
      <vt:lpstr>Závěrečné opakování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bh</dc:creator>
  <cp:lastModifiedBy>cap</cp:lastModifiedBy>
  <cp:revision>39</cp:revision>
  <dcterms:created xsi:type="dcterms:W3CDTF">2012-11-11T10:52:57Z</dcterms:created>
  <dcterms:modified xsi:type="dcterms:W3CDTF">2023-10-18T20:17:41Z</dcterms:modified>
</cp:coreProperties>
</file>