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87" r:id="rId15"/>
    <p:sldId id="288" r:id="rId16"/>
    <p:sldId id="28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FF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9" autoAdjust="0"/>
    <p:restoredTop sz="94660"/>
  </p:normalViewPr>
  <p:slideViewPr>
    <p:cSldViewPr>
      <p:cViewPr varScale="1">
        <p:scale>
          <a:sx n="65" d="100"/>
          <a:sy n="65" d="100"/>
        </p:scale>
        <p:origin x="13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A420A-7FC9-4C91-8959-2E9C7D749C6F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803EB-4006-4C01-B910-EDA4A0F47E4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803EB-4006-4C01-B910-EDA4A0F47E40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2339DD-1E1D-48DF-BF4C-A0890332A9C7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0D6C76-8E91-487B-BC05-C67BB45A507B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F2C1-617C-4823-AAA3-18C1C27AB338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D56C-E377-4807-B9BB-134E418B0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F2C1-617C-4823-AAA3-18C1C27AB338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D56C-E377-4807-B9BB-134E418B0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F2C1-617C-4823-AAA3-18C1C27AB338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D56C-E377-4807-B9BB-134E418B0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F2C1-617C-4823-AAA3-18C1C27AB338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D56C-E377-4807-B9BB-134E418B0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F2C1-617C-4823-AAA3-18C1C27AB338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D56C-E377-4807-B9BB-134E418B0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F2C1-617C-4823-AAA3-18C1C27AB338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D56C-E377-4807-B9BB-134E418B0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F2C1-617C-4823-AAA3-18C1C27AB338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D56C-E377-4807-B9BB-134E418B0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F2C1-617C-4823-AAA3-18C1C27AB338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D56C-E377-4807-B9BB-134E418B0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F2C1-617C-4823-AAA3-18C1C27AB338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D56C-E377-4807-B9BB-134E418B0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F2C1-617C-4823-AAA3-18C1C27AB338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D56C-E377-4807-B9BB-134E418B0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3F2C1-617C-4823-AAA3-18C1C27AB338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D56C-E377-4807-B9BB-134E418B0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3F2C1-617C-4823-AAA3-18C1C27AB338}" type="datetimeFigureOut">
              <a:rPr lang="cs-CZ" smtClean="0"/>
              <a:pPr/>
              <a:t>25.2.2022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DD56C-E377-4807-B9BB-134E418B001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absolventi.gymcheb.cz/2009/limaith/seminarka2/mapa.jpg" TargetMode="External"/><Relationship Id="rId2" Type="http://schemas.openxmlformats.org/officeDocument/2006/relationships/hyperlink" Target="http://www.lideazeme.cz/files/imagecache/dust_activegallery_big/files/upload/story_press/2030/042_003_jpg_49198fadd6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547664" y="1412777"/>
            <a:ext cx="5040560" cy="792088"/>
          </a:xfrm>
        </p:spPr>
        <p:txBody>
          <a:bodyPr>
            <a:noAutofit/>
          </a:bodyPr>
          <a:lstStyle/>
          <a:p>
            <a:r>
              <a:rPr lang="cs-CZ" sz="2400" b="1" dirty="0" smtClean="0"/>
              <a:t>Obyvatelstvo Afriky II </a:t>
            </a:r>
            <a:br>
              <a:rPr lang="cs-CZ" sz="2400" b="1" dirty="0" smtClean="0"/>
            </a:br>
            <a:r>
              <a:rPr lang="cs-CZ" sz="2400" b="1" dirty="0" smtClean="0"/>
              <a:t> rasy,etnika – 2.díl</a:t>
            </a:r>
            <a:endParaRPr lang="cs-CZ" sz="2400" b="1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60649"/>
            <a:ext cx="6408712" cy="11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estiúhelník 4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0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http://www.gybon.cz/layout/gybon/theme-images/gbnlogo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6093296"/>
            <a:ext cx="4171950" cy="533400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6948264" y="5877272"/>
            <a:ext cx="1444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Autor : </a:t>
            </a:r>
            <a:r>
              <a:rPr lang="cs-CZ" b="1" dirty="0" err="1" smtClean="0"/>
              <a:t>J.Čáp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9" name="Obdélník 8"/>
          <p:cNvSpPr/>
          <p:nvPr/>
        </p:nvSpPr>
        <p:spPr>
          <a:xfrm>
            <a:off x="1403648" y="5517232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Obr.0</a:t>
            </a:r>
          </a:p>
        </p:txBody>
      </p:sp>
      <p:sp>
        <p:nvSpPr>
          <p:cNvPr id="8" name="Obdélník 7"/>
          <p:cNvSpPr/>
          <p:nvPr/>
        </p:nvSpPr>
        <p:spPr>
          <a:xfrm>
            <a:off x="5148064" y="6309320"/>
            <a:ext cx="37360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VY_32_INOVACE_ZEMEPIS_CAP_2.16.</a:t>
            </a:r>
            <a:endParaRPr lang="cs-CZ" dirty="0"/>
          </a:p>
        </p:txBody>
      </p:sp>
      <p:pic>
        <p:nvPicPr>
          <p:cNvPr id="10" name="Obrázek 9" descr="276ae87898_51757336_o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1760" y="2276872"/>
            <a:ext cx="3744416" cy="3716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92696"/>
            <a:ext cx="2077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/>
              <a:t>Český otec Pygmejů</a:t>
            </a:r>
            <a:endParaRPr lang="cs-CZ" b="1" dirty="0"/>
          </a:p>
        </p:txBody>
      </p:sp>
      <p:pic>
        <p:nvPicPr>
          <p:cNvPr id="43010" name="Picture 2" descr="http://www.lideazeme.cz/files/imagecache/dust_filerenderer_normal/files/upload/story_press/2030/040_000_jpg_49198fadb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24744"/>
            <a:ext cx="3535538" cy="4824536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3815408" y="908720"/>
            <a:ext cx="5328592" cy="203132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Silný a odolný, uvyklý nejtěžší námaze, úspěšně pronikal do míst, kam před ním nevstoupil žádný bílý cestovatel. Dovedl se sžít s domorodci, získat si jejich důvěru a náklonnost. Jeho příchodu do táborů pygmejských kočovníků předcházela zpráva, která se rychle nesla pralesem: </a:t>
            </a:r>
            <a:r>
              <a:rPr lang="cs-CZ" b="1" dirty="0" smtClean="0"/>
              <a:t>„Přichází baba </a:t>
            </a:r>
            <a:r>
              <a:rPr lang="cs-CZ" b="1" dirty="0" err="1" smtClean="0"/>
              <a:t>wa</a:t>
            </a:r>
            <a:r>
              <a:rPr lang="cs-CZ" b="1" dirty="0" smtClean="0"/>
              <a:t> </a:t>
            </a:r>
            <a:r>
              <a:rPr lang="cs-CZ" b="1" dirty="0" err="1" smtClean="0"/>
              <a:t>Bambuti</a:t>
            </a:r>
            <a:r>
              <a:rPr lang="cs-CZ" b="1" dirty="0" smtClean="0"/>
              <a:t> – otec Pygmejů.“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3923928" y="170080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„</a:t>
            </a:r>
          </a:p>
        </p:txBody>
      </p:sp>
      <p:sp>
        <p:nvSpPr>
          <p:cNvPr id="7" name="Obdélník 6"/>
          <p:cNvSpPr/>
          <p:nvPr/>
        </p:nvSpPr>
        <p:spPr>
          <a:xfrm>
            <a:off x="3995936" y="5157192"/>
            <a:ext cx="4932040" cy="14773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Tohle vyznání </a:t>
            </a:r>
            <a:r>
              <a:rPr lang="cs-CZ" u="sng" dirty="0" smtClean="0"/>
              <a:t>antropologa, lingvisty a etnologa </a:t>
            </a:r>
            <a:r>
              <a:rPr lang="cs-CZ" b="1" u="sng" dirty="0" smtClean="0"/>
              <a:t>Pavla Šebesty</a:t>
            </a:r>
            <a:r>
              <a:rPr lang="cs-CZ" b="1" dirty="0" smtClean="0"/>
              <a:t> </a:t>
            </a:r>
            <a:r>
              <a:rPr lang="cs-CZ" dirty="0" smtClean="0"/>
              <a:t>zaznamenala spisovatelka </a:t>
            </a:r>
            <a:r>
              <a:rPr lang="cs-CZ" dirty="0" err="1" smtClean="0"/>
              <a:t>Sína</a:t>
            </a:r>
            <a:r>
              <a:rPr lang="cs-CZ" dirty="0" smtClean="0"/>
              <a:t> Lvová v knize </a:t>
            </a:r>
            <a:r>
              <a:rPr lang="cs-CZ" b="1" dirty="0" smtClean="0"/>
              <a:t>Mezi nejmenšími lidmi světa</a:t>
            </a:r>
            <a:r>
              <a:rPr lang="cs-CZ" dirty="0" smtClean="0"/>
              <a:t>. Popisuje v ní jeho cesty mezi </a:t>
            </a:r>
            <a:r>
              <a:rPr lang="cs-CZ" dirty="0" err="1" smtClean="0"/>
              <a:t>negritské</a:t>
            </a:r>
            <a:r>
              <a:rPr lang="cs-CZ" dirty="0" smtClean="0"/>
              <a:t> pralesní kmeny v Malajsii a Pygmeje </a:t>
            </a:r>
            <a:r>
              <a:rPr lang="cs-CZ" dirty="0" err="1" smtClean="0"/>
              <a:t>Bambuti</a:t>
            </a:r>
            <a:r>
              <a:rPr lang="cs-CZ" dirty="0" smtClean="0"/>
              <a:t> v Kongu.</a:t>
            </a:r>
            <a:endParaRPr lang="cs-CZ" dirty="0"/>
          </a:p>
        </p:txBody>
      </p:sp>
      <p:sp>
        <p:nvSpPr>
          <p:cNvPr id="8" name="Šestiúhelník 7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9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923928" y="2996952"/>
            <a:ext cx="5040560" cy="2031325"/>
          </a:xfrm>
          <a:prstGeom prst="rect">
            <a:avLst/>
          </a:prstGeom>
          <a:solidFill>
            <a:srgbClr val="66FF33"/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„Komu po léta přívětivě svítilo tropické slunce, komu se zjevilo kouzlo oněch dálav s jejich obyvateli, toho po celý život stravuje touha po pralese, který jej volá.Tak se také vždycky vedlo mně po každém návratu z tropů, nechť jsem zažil sebevětší svízele a trpěl nedostatkem a opuštěností. Touha byla silnější než rozum.“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51520" y="6165304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Obr.9</a:t>
            </a:r>
            <a:endParaRPr lang="cs-CZ" dirty="0"/>
          </a:p>
        </p:txBody>
      </p:sp>
      <p:sp>
        <p:nvSpPr>
          <p:cNvPr id="11" name="Rámeček 10"/>
          <p:cNvSpPr/>
          <p:nvPr/>
        </p:nvSpPr>
        <p:spPr>
          <a:xfrm>
            <a:off x="3775776" y="851812"/>
            <a:ext cx="5116703" cy="2145139"/>
          </a:xfrm>
          <a:prstGeom prst="frame">
            <a:avLst>
              <a:gd name="adj1" fmla="val 3562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Úprava zub&amp;uring; za Šebes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96752"/>
            <a:ext cx="6940160" cy="4920194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4211960" y="6309320"/>
            <a:ext cx="3725315" cy="369332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cs-CZ" b="1" dirty="0" smtClean="0"/>
              <a:t>Úprava zubů Pygmejů za dob Šebesty</a:t>
            </a:r>
            <a:endParaRPr lang="cs-CZ" b="1" dirty="0"/>
          </a:p>
        </p:txBody>
      </p:sp>
      <p:sp>
        <p:nvSpPr>
          <p:cNvPr id="4" name="Šestiúhelník 3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10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971600" y="6309320"/>
            <a:ext cx="936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Obr.10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3528" y="260648"/>
            <a:ext cx="6912768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Vedle </a:t>
            </a:r>
            <a:r>
              <a:rPr lang="cs-CZ" u="sng" dirty="0" smtClean="0"/>
              <a:t>Aleše Hrdličky</a:t>
            </a:r>
            <a:r>
              <a:rPr lang="cs-CZ" dirty="0" smtClean="0"/>
              <a:t>, řešitele otázky osídlení Ameriky, </a:t>
            </a:r>
            <a:r>
              <a:rPr lang="cs-CZ" u="sng" dirty="0" smtClean="0"/>
              <a:t>patří Pavel Šebesta</a:t>
            </a:r>
            <a:r>
              <a:rPr lang="cs-CZ" dirty="0" smtClean="0"/>
              <a:t> nesmazatelně mezi významné světové postavy antropologie.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2" y="0"/>
            <a:ext cx="806489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u="sng" dirty="0" smtClean="0"/>
              <a:t>Pygmejové</a:t>
            </a:r>
          </a:p>
          <a:p>
            <a:r>
              <a:rPr lang="cs-CZ" b="1" dirty="0" smtClean="0"/>
              <a:t>Pygmejové</a:t>
            </a:r>
            <a:r>
              <a:rPr lang="cs-CZ" dirty="0" smtClean="0"/>
              <a:t> </a:t>
            </a:r>
            <a:r>
              <a:rPr lang="cs-CZ" dirty="0" smtClean="0"/>
              <a:t>je název pro různé etnické skupiny po celém světě, jejichž průměrná výška je neobvykle nízká. </a:t>
            </a:r>
            <a:r>
              <a:rPr lang="cs-CZ" b="1" dirty="0" smtClean="0"/>
              <a:t>Antropologové definovali pojmem Pygmejové jakoukoli skupinu, jejíž dospělí jedinci nedorůstají v průměru do větší výšky než 150 cm. </a:t>
            </a:r>
          </a:p>
          <a:p>
            <a:r>
              <a:rPr lang="cs-CZ" dirty="0" smtClean="0"/>
              <a:t>Nejznámějšími Pygmeji jsou </a:t>
            </a:r>
            <a:r>
              <a:rPr lang="cs-CZ" dirty="0" err="1" smtClean="0"/>
              <a:t>Aka</a:t>
            </a:r>
            <a:r>
              <a:rPr lang="cs-CZ" dirty="0" smtClean="0"/>
              <a:t>, EFE a </a:t>
            </a:r>
            <a:r>
              <a:rPr lang="cs-CZ" dirty="0" err="1" smtClean="0"/>
              <a:t>Mbuti</a:t>
            </a:r>
            <a:r>
              <a:rPr lang="cs-CZ" dirty="0" smtClean="0"/>
              <a:t> ze střední Afriky .</a:t>
            </a:r>
          </a:p>
          <a:p>
            <a:r>
              <a:rPr lang="cs-CZ" dirty="0" smtClean="0"/>
              <a:t>Pygmeje také nalezneme v  Thajsku</a:t>
            </a:r>
            <a:r>
              <a:rPr lang="cs-CZ" dirty="0" smtClean="0"/>
              <a:t>, Malajsii, </a:t>
            </a:r>
            <a:r>
              <a:rPr lang="cs-CZ" dirty="0" err="1" smtClean="0"/>
              <a:t>Indonesii</a:t>
            </a:r>
            <a:r>
              <a:rPr lang="cs-CZ" dirty="0" smtClean="0"/>
              <a:t>, na </a:t>
            </a:r>
            <a:r>
              <a:rPr lang="cs-CZ" dirty="0" err="1" smtClean="0"/>
              <a:t>Filipinách</a:t>
            </a:r>
            <a:r>
              <a:rPr lang="cs-CZ" dirty="0" smtClean="0"/>
              <a:t>, v Papui-Nové Guinei a v Brazílii. </a:t>
            </a:r>
          </a:p>
          <a:p>
            <a:r>
              <a:rPr lang="cs-CZ" dirty="0" smtClean="0"/>
              <a:t>Na ostrovech Palau v Mikronésii byly nalezeny ostatky nejméně 25 miniaturních lidí, staré přibližně 1000 až 3000 let, jež můžeme také považovat za předky Pygmejů. </a:t>
            </a:r>
          </a:p>
          <a:p>
            <a:r>
              <a:rPr lang="cs-CZ" b="1" dirty="0" smtClean="0"/>
              <a:t>Jednotný termín pro všechny Pygmeje pocházející z Afriky neexistuje.</a:t>
            </a:r>
            <a:endParaRPr lang="cs-CZ" b="1" dirty="0"/>
          </a:p>
        </p:txBody>
      </p:sp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11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40962" name="Picture 2" descr="http://absolventi.gymcheb.cz/2009/limaith/seminarka2/map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3170099"/>
            <a:ext cx="5400600" cy="3519102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5940152" y="6237312"/>
            <a:ext cx="807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Obr.11</a:t>
            </a:r>
            <a:endParaRPr lang="cs-CZ" dirty="0"/>
          </a:p>
        </p:txBody>
      </p:sp>
      <p:sp>
        <p:nvSpPr>
          <p:cNvPr id="6" name="Rámeček 5"/>
          <p:cNvSpPr/>
          <p:nvPr/>
        </p:nvSpPr>
        <p:spPr>
          <a:xfrm>
            <a:off x="107525" y="2930754"/>
            <a:ext cx="5832628" cy="3927246"/>
          </a:xfrm>
          <a:prstGeom prst="frame">
            <a:avLst>
              <a:gd name="adj1" fmla="val 2361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980728"/>
            <a:ext cx="81369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Pygmejové - genocida a otroctví</a:t>
            </a:r>
          </a:p>
          <a:p>
            <a:endParaRPr lang="cs-CZ" b="1" dirty="0" smtClean="0"/>
          </a:p>
          <a:p>
            <a:r>
              <a:rPr lang="cs-CZ" dirty="0" err="1" smtClean="0"/>
              <a:t>Sifanasi</a:t>
            </a:r>
            <a:r>
              <a:rPr lang="cs-CZ" dirty="0" smtClean="0"/>
              <a:t> </a:t>
            </a:r>
            <a:r>
              <a:rPr lang="cs-CZ" dirty="0" err="1" smtClean="0"/>
              <a:t>Makelo</a:t>
            </a:r>
            <a:r>
              <a:rPr lang="cs-CZ" dirty="0" smtClean="0"/>
              <a:t>, zástupce etnika </a:t>
            </a:r>
            <a:r>
              <a:rPr lang="cs-CZ" b="1" dirty="0" err="1" smtClean="0"/>
              <a:t>Mbuti</a:t>
            </a:r>
            <a:r>
              <a:rPr lang="cs-CZ" dirty="0" smtClean="0"/>
              <a:t>, řekl v roce </a:t>
            </a:r>
            <a:r>
              <a:rPr lang="cs-CZ" b="1" dirty="0" smtClean="0"/>
              <a:t>2003</a:t>
            </a:r>
            <a:r>
              <a:rPr lang="cs-CZ" dirty="0" smtClean="0"/>
              <a:t> domorodému lidovému fóru </a:t>
            </a:r>
            <a:r>
              <a:rPr lang="cs-CZ" b="1" dirty="0" smtClean="0"/>
              <a:t>OSN</a:t>
            </a:r>
            <a:r>
              <a:rPr lang="cs-CZ" dirty="0" smtClean="0"/>
              <a:t>, že jeho lidé byli během občanské války v Kongu </a:t>
            </a:r>
            <a:r>
              <a:rPr lang="cs-CZ" b="1" dirty="0" smtClean="0"/>
              <a:t>loveni a jedeni jako by to byla zvířata</a:t>
            </a:r>
            <a:r>
              <a:rPr lang="cs-CZ" dirty="0" smtClean="0"/>
              <a:t>. </a:t>
            </a:r>
            <a:r>
              <a:rPr lang="cs-CZ" b="1" dirty="0" smtClean="0"/>
              <a:t>S kanibalismem </a:t>
            </a:r>
            <a:r>
              <a:rPr lang="cs-CZ" dirty="0" smtClean="0"/>
              <a:t>se setkali i v sousední provincii Severní Kivu, kde </a:t>
            </a:r>
            <a:r>
              <a:rPr lang="cs-CZ" b="1" dirty="0" smtClean="0"/>
              <a:t>používali Pygmeje i v otroctví. </a:t>
            </a:r>
            <a:r>
              <a:rPr lang="cs-CZ" dirty="0" err="1" smtClean="0"/>
              <a:t>Makelo</a:t>
            </a:r>
            <a:r>
              <a:rPr lang="cs-CZ" dirty="0" smtClean="0"/>
              <a:t> požádal Radu bezpečnosti OSN, aby uznala kanibalismus jako  zločin proti lidskosti a akt genocidy. Existují rozsáhlé důkazy o masových vraždách, kanibalismu a znásilňování a Pygmejové vyzývají  Mezinárodní trestní soud k prošetření vyhlazování svého etnika. Ačkoli se pygmejská etnika stávají terčem více méně všech ozbrojených skupin, hodně násilných aktů se připisuje povstalecké skupině Hnutí za osvobození Konga. </a:t>
            </a:r>
          </a:p>
          <a:p>
            <a:r>
              <a:rPr lang="cs-CZ" dirty="0" smtClean="0"/>
              <a:t>V </a:t>
            </a:r>
            <a:r>
              <a:rPr lang="cs-CZ" b="1" dirty="0" smtClean="0"/>
              <a:t>Kongu tvoří Pygmejové 5 až 10% populace a většinou žijí v otroctví</a:t>
            </a:r>
            <a:r>
              <a:rPr lang="cs-CZ" dirty="0" smtClean="0"/>
              <a:t>. Tamní Pygmejové jsou již od narození ve vlastnictví svých pánů a obstarávají  pro ně většinu  lovu, rybolovu a manuálních prací. Často nejsou vůbec vypláceni, v některých případech dostanou za svou práci oblečení či cigarety.</a:t>
            </a:r>
            <a:endParaRPr lang="cs-CZ" dirty="0"/>
          </a:p>
        </p:txBody>
      </p:sp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12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395536" y="836712"/>
            <a:ext cx="77768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Použité zdroje:</a:t>
            </a:r>
          </a:p>
          <a:p>
            <a:r>
              <a:rPr lang="cs-CZ" dirty="0" smtClean="0"/>
              <a:t>Milan Holeček,</a:t>
            </a:r>
            <a:r>
              <a:rPr lang="cs-CZ" dirty="0" err="1" smtClean="0"/>
              <a:t>B.Janský</a:t>
            </a:r>
            <a:r>
              <a:rPr lang="cs-CZ" dirty="0" smtClean="0"/>
              <a:t>,</a:t>
            </a:r>
            <a:r>
              <a:rPr lang="cs-CZ" dirty="0" err="1" smtClean="0"/>
              <a:t>S</a:t>
            </a:r>
            <a:r>
              <a:rPr lang="cs-CZ" dirty="0" smtClean="0"/>
              <a:t>.Tlach – Zeměpis světa 1</a:t>
            </a:r>
          </a:p>
          <a:p>
            <a:r>
              <a:rPr lang="cs-CZ" dirty="0" smtClean="0"/>
              <a:t>Eva Klímová – Školní atlas světa/Kartografie Praha 2007,2008/</a:t>
            </a:r>
          </a:p>
          <a:p>
            <a:r>
              <a:rPr lang="cs-CZ" dirty="0" smtClean="0"/>
              <a:t>Karel </a:t>
            </a:r>
            <a:r>
              <a:rPr lang="cs-CZ" dirty="0" err="1" smtClean="0"/>
              <a:t>Kašparovský</a:t>
            </a:r>
            <a:r>
              <a:rPr lang="cs-CZ" dirty="0" smtClean="0"/>
              <a:t> –Zeměpis II. v kostce</a:t>
            </a:r>
          </a:p>
          <a:p>
            <a:r>
              <a:rPr lang="cs-CZ" dirty="0" err="1" smtClean="0"/>
              <a:t>Wikipedie</a:t>
            </a:r>
            <a:endParaRPr lang="cs-CZ" dirty="0" smtClean="0"/>
          </a:p>
          <a:p>
            <a:r>
              <a:rPr lang="cs-CZ" dirty="0" smtClean="0"/>
              <a:t>Geografický portál </a:t>
            </a:r>
            <a:r>
              <a:rPr lang="cs-CZ" dirty="0" err="1" smtClean="0"/>
              <a:t>Zemepis.com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Citace obrázků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r>
              <a:rPr lang="cs-CZ" dirty="0" smtClean="0"/>
              <a:t>Obr.0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http://imageproxy.jxs.cz/~nd01/jxs/cz~/341/982/276ae87898_51757336_o2.jpg </a:t>
            </a:r>
          </a:p>
          <a:p>
            <a:endParaRPr lang="cs-CZ" dirty="0"/>
          </a:p>
          <a:p>
            <a:r>
              <a:rPr lang="cs-CZ" dirty="0" smtClean="0"/>
              <a:t>Obr.1 –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  http://nd01.jxs.cz/948/269/e34e77a533_45662175_o2.jpg </a:t>
            </a:r>
          </a:p>
          <a:p>
            <a:endParaRPr lang="cs-CZ" dirty="0" smtClean="0"/>
          </a:p>
          <a:p>
            <a:r>
              <a:rPr lang="cs-CZ" dirty="0" smtClean="0"/>
              <a:t>Obr.2 -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http://21stoleti.cz/</a:t>
            </a:r>
            <a:r>
              <a:rPr lang="cs-CZ" dirty="0" err="1" smtClean="0"/>
              <a:t>wp</a:t>
            </a:r>
            <a:r>
              <a:rPr lang="cs-CZ" dirty="0" smtClean="0"/>
              <a:t>-</a:t>
            </a:r>
            <a:r>
              <a:rPr lang="cs-CZ" dirty="0" err="1" smtClean="0"/>
              <a:t>content</a:t>
            </a:r>
            <a:r>
              <a:rPr lang="cs-CZ" dirty="0" smtClean="0"/>
              <a:t>/</a:t>
            </a:r>
            <a:r>
              <a:rPr lang="cs-CZ" dirty="0" err="1" smtClean="0"/>
              <a:t>uploads</a:t>
            </a:r>
            <a:r>
              <a:rPr lang="cs-CZ" dirty="0" smtClean="0"/>
              <a:t>/San-</a:t>
            </a:r>
            <a:r>
              <a:rPr lang="cs-CZ" dirty="0" err="1" smtClean="0"/>
              <a:t>people</a:t>
            </a:r>
            <a:r>
              <a:rPr lang="cs-CZ" dirty="0" smtClean="0"/>
              <a:t>-.</a:t>
            </a:r>
            <a:r>
              <a:rPr lang="cs-CZ" dirty="0" err="1" smtClean="0"/>
              <a:t>jpg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smtClean="0"/>
              <a:t>Obr.3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http://mladazena.maminka.cz/assets/mlada-zena-2/juicy/import/104-1.jpg</a:t>
            </a:r>
          </a:p>
        </p:txBody>
      </p:sp>
      <p:sp>
        <p:nvSpPr>
          <p:cNvPr id="6" name="Šestiúhelník 5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13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620688"/>
            <a:ext cx="842493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Obr.4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http://www.</a:t>
            </a:r>
            <a:r>
              <a:rPr lang="cs-CZ" dirty="0" err="1" smtClean="0"/>
              <a:t>esbirky.cz</a:t>
            </a:r>
            <a:r>
              <a:rPr lang="cs-CZ" dirty="0" smtClean="0"/>
              <a:t>/</a:t>
            </a:r>
            <a:r>
              <a:rPr lang="cs-CZ" dirty="0" err="1" smtClean="0"/>
              <a:t>files</a:t>
            </a:r>
            <a:r>
              <a:rPr lang="cs-CZ" dirty="0" smtClean="0"/>
              <a:t>/cd_</a:t>
            </a:r>
            <a:r>
              <a:rPr lang="cs-CZ" dirty="0" err="1" smtClean="0"/>
              <a:t>cache</a:t>
            </a:r>
            <a:r>
              <a:rPr lang="cs-CZ" dirty="0" smtClean="0"/>
              <a:t>/1376052850_1167948937/1376079012-280181-</a:t>
            </a:r>
            <a:r>
              <a:rPr lang="cs-CZ" dirty="0" err="1" smtClean="0"/>
              <a:t>primary.jpg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Obr.5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http://creativelife.cz/wp-content/uploads/2014/03/A8-360x240.jpg </a:t>
            </a:r>
          </a:p>
          <a:p>
            <a:endParaRPr lang="cs-CZ" dirty="0" smtClean="0"/>
          </a:p>
          <a:p>
            <a:r>
              <a:rPr lang="cs-CZ" dirty="0" smtClean="0"/>
              <a:t>Obr.6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http://upload.wikimedia.org/wikipedia/commons/f/f4/Dmitri-Markine-Mursi-Lip-Plate.jpg </a:t>
            </a:r>
          </a:p>
          <a:p>
            <a:endParaRPr lang="cs-CZ" dirty="0" smtClean="0"/>
          </a:p>
          <a:p>
            <a:r>
              <a:rPr lang="cs-CZ" dirty="0" smtClean="0"/>
              <a:t>Obr.7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</a:t>
            </a:r>
            <a:r>
              <a:rPr lang="cs-CZ" dirty="0" err="1" smtClean="0"/>
              <a:t>org</a:t>
            </a:r>
            <a:r>
              <a:rPr lang="cs-CZ" dirty="0" smtClean="0"/>
              <a:t>/</a:t>
            </a:r>
            <a:r>
              <a:rPr lang="cs-CZ" dirty="0" err="1" smtClean="0"/>
              <a:t>wikipedia</a:t>
            </a:r>
            <a:r>
              <a:rPr lang="cs-CZ" dirty="0" smtClean="0"/>
              <a:t>/</a:t>
            </a:r>
            <a:r>
              <a:rPr lang="cs-CZ" dirty="0" err="1" smtClean="0"/>
              <a:t>commons</a:t>
            </a:r>
            <a:r>
              <a:rPr lang="cs-CZ" dirty="0" smtClean="0"/>
              <a:t>/f/f4/</a:t>
            </a:r>
            <a:r>
              <a:rPr lang="cs-CZ" dirty="0" err="1" smtClean="0"/>
              <a:t>Dmitri</a:t>
            </a:r>
            <a:r>
              <a:rPr lang="cs-CZ" dirty="0" smtClean="0"/>
              <a:t>-</a:t>
            </a:r>
            <a:r>
              <a:rPr lang="cs-CZ" dirty="0" err="1" smtClean="0"/>
              <a:t>Markine</a:t>
            </a:r>
            <a:r>
              <a:rPr lang="cs-CZ" dirty="0" smtClean="0"/>
              <a:t>-</a:t>
            </a:r>
            <a:r>
              <a:rPr lang="cs-CZ" dirty="0" err="1" smtClean="0"/>
              <a:t>Mursi</a:t>
            </a:r>
            <a:r>
              <a:rPr lang="cs-CZ" dirty="0" smtClean="0"/>
              <a:t>-Lip-Plate.</a:t>
            </a:r>
            <a:r>
              <a:rPr lang="cs-CZ" dirty="0" err="1" smtClean="0"/>
              <a:t>jpg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Obr.8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http://www.</a:t>
            </a:r>
            <a:r>
              <a:rPr lang="cs-CZ" dirty="0" err="1" smtClean="0"/>
              <a:t>hedvabnastezka.cz</a:t>
            </a:r>
            <a:r>
              <a:rPr lang="cs-CZ" dirty="0" smtClean="0"/>
              <a:t>/</a:t>
            </a:r>
            <a:r>
              <a:rPr lang="cs-CZ" dirty="0" err="1" smtClean="0"/>
              <a:t>uploads</a:t>
            </a:r>
            <a:r>
              <a:rPr lang="cs-CZ" dirty="0" smtClean="0"/>
              <a:t>/</a:t>
            </a:r>
            <a:r>
              <a:rPr lang="cs-CZ" dirty="0" err="1" smtClean="0"/>
              <a:t>gallery</a:t>
            </a:r>
            <a:r>
              <a:rPr lang="cs-CZ" dirty="0" smtClean="0"/>
              <a:t>/detail/17360.jpg </a:t>
            </a:r>
          </a:p>
          <a:p>
            <a:endParaRPr lang="cs-CZ" dirty="0" smtClean="0"/>
          </a:p>
          <a:p>
            <a:r>
              <a:rPr lang="cs-CZ" dirty="0" smtClean="0"/>
              <a:t>Obr.9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http://www.</a:t>
            </a:r>
            <a:r>
              <a:rPr lang="cs-CZ" dirty="0" err="1" smtClean="0"/>
              <a:t>lideazeme.cz</a:t>
            </a:r>
            <a:r>
              <a:rPr lang="cs-CZ" dirty="0" smtClean="0"/>
              <a:t>/</a:t>
            </a:r>
            <a:r>
              <a:rPr lang="cs-CZ" dirty="0" err="1" smtClean="0"/>
              <a:t>files</a:t>
            </a:r>
            <a:r>
              <a:rPr lang="cs-CZ" dirty="0" smtClean="0"/>
              <a:t>/</a:t>
            </a:r>
            <a:r>
              <a:rPr lang="cs-CZ" dirty="0" err="1" smtClean="0"/>
              <a:t>imagecache</a:t>
            </a:r>
            <a:r>
              <a:rPr lang="cs-CZ" dirty="0" smtClean="0"/>
              <a:t>/</a:t>
            </a:r>
            <a:r>
              <a:rPr lang="cs-CZ" dirty="0" err="1" smtClean="0"/>
              <a:t>dust</a:t>
            </a:r>
            <a:r>
              <a:rPr lang="cs-CZ" dirty="0" smtClean="0"/>
              <a:t>_</a:t>
            </a:r>
            <a:r>
              <a:rPr lang="cs-CZ" dirty="0" err="1" smtClean="0"/>
              <a:t>filerenderer</a:t>
            </a:r>
            <a:r>
              <a:rPr lang="cs-CZ" dirty="0" smtClean="0"/>
              <a:t>_</a:t>
            </a:r>
            <a:r>
              <a:rPr lang="cs-CZ" dirty="0" err="1" smtClean="0"/>
              <a:t>normal</a:t>
            </a:r>
            <a:r>
              <a:rPr lang="cs-CZ" dirty="0" smtClean="0"/>
              <a:t>/</a:t>
            </a:r>
            <a:r>
              <a:rPr lang="cs-CZ" dirty="0" err="1" smtClean="0"/>
              <a:t>files</a:t>
            </a:r>
            <a:r>
              <a:rPr lang="cs-CZ" dirty="0" smtClean="0"/>
              <a:t>/</a:t>
            </a:r>
            <a:r>
              <a:rPr lang="cs-CZ" dirty="0" err="1" smtClean="0"/>
              <a:t>upload</a:t>
            </a:r>
            <a:r>
              <a:rPr lang="cs-CZ" dirty="0" smtClean="0"/>
              <a:t>/story_</a:t>
            </a:r>
            <a:r>
              <a:rPr lang="cs-CZ" dirty="0" err="1" smtClean="0"/>
              <a:t>press</a:t>
            </a:r>
            <a:r>
              <a:rPr lang="cs-CZ" dirty="0" smtClean="0"/>
              <a:t>/2030/040_000_</a:t>
            </a:r>
            <a:r>
              <a:rPr lang="cs-CZ" dirty="0" err="1" smtClean="0"/>
              <a:t>jpg</a:t>
            </a:r>
            <a:r>
              <a:rPr lang="cs-CZ" dirty="0" smtClean="0"/>
              <a:t>_49198fadb3.jpg</a:t>
            </a:r>
          </a:p>
          <a:p>
            <a:endParaRPr lang="cs-CZ" dirty="0" smtClean="0"/>
          </a:p>
        </p:txBody>
      </p:sp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14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908720"/>
            <a:ext cx="82089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Obr.10 -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lideazeme.cz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files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imagecache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dust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activegallery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big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files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upload</a:t>
            </a:r>
            <a:r>
              <a:rPr lang="cs-CZ" dirty="0" smtClean="0">
                <a:hlinkClick r:id="rId2"/>
              </a:rPr>
              <a:t>/story_</a:t>
            </a:r>
            <a:r>
              <a:rPr lang="cs-CZ" dirty="0" err="1" smtClean="0">
                <a:hlinkClick r:id="rId2"/>
              </a:rPr>
              <a:t>press</a:t>
            </a:r>
            <a:r>
              <a:rPr lang="cs-CZ" dirty="0" smtClean="0">
                <a:hlinkClick r:id="rId2"/>
              </a:rPr>
              <a:t>/2030/042_003_</a:t>
            </a:r>
            <a:r>
              <a:rPr lang="cs-CZ" dirty="0" err="1" smtClean="0">
                <a:hlinkClick r:id="rId2"/>
              </a:rPr>
              <a:t>jpg</a:t>
            </a:r>
            <a:r>
              <a:rPr lang="cs-CZ" dirty="0" smtClean="0">
                <a:hlinkClick r:id="rId2"/>
              </a:rPr>
              <a:t>_49198fadd6.jpg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Obr.11 –  NEZNÁMÝ. </a:t>
            </a:r>
            <a:r>
              <a:rPr lang="cs-CZ" i="1" dirty="0" err="1" smtClean="0"/>
              <a:t>flickr.com</a:t>
            </a:r>
            <a:r>
              <a:rPr lang="cs-CZ" dirty="0" smtClean="0"/>
              <a:t> [online]. [cit. 20.4.2014]. Dostupný na WWW: </a:t>
            </a:r>
            <a:r>
              <a:rPr lang="cs-CZ" dirty="0" smtClean="0">
                <a:hlinkClick r:id="rId3"/>
              </a:rPr>
              <a:t>http://absolventi.</a:t>
            </a:r>
            <a:r>
              <a:rPr lang="cs-CZ" dirty="0" err="1" smtClean="0">
                <a:hlinkClick r:id="rId3"/>
              </a:rPr>
              <a:t>gymcheb.cz</a:t>
            </a:r>
            <a:r>
              <a:rPr lang="cs-CZ" dirty="0" smtClean="0">
                <a:hlinkClick r:id="rId3"/>
              </a:rPr>
              <a:t>/2009/</a:t>
            </a:r>
            <a:r>
              <a:rPr lang="cs-CZ" dirty="0" err="1" smtClean="0">
                <a:hlinkClick r:id="rId3"/>
              </a:rPr>
              <a:t>limaith</a:t>
            </a:r>
            <a:r>
              <a:rPr lang="cs-CZ" dirty="0" smtClean="0">
                <a:hlinkClick r:id="rId3"/>
              </a:rPr>
              <a:t>/seminarka2/mapa.</a:t>
            </a:r>
            <a:r>
              <a:rPr lang="cs-CZ" dirty="0" err="1" smtClean="0">
                <a:hlinkClick r:id="rId3"/>
              </a:rPr>
              <a:t>jpg</a:t>
            </a:r>
            <a:r>
              <a:rPr lang="cs-CZ" dirty="0" smtClean="0"/>
              <a:t> </a:t>
            </a:r>
          </a:p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Šestiúhelník 2"/>
          <p:cNvSpPr/>
          <p:nvPr/>
        </p:nvSpPr>
        <p:spPr>
          <a:xfrm>
            <a:off x="8316416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15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Šestiúhelník 3"/>
          <p:cNvSpPr/>
          <p:nvPr/>
        </p:nvSpPr>
        <p:spPr>
          <a:xfrm>
            <a:off x="8244408" y="188640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1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99592" y="260648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ANTROPOLOGICKÉ  TŘÍDĚNÍ OBYVATELSTVA  AFRIKY</a:t>
            </a:r>
            <a:endParaRPr lang="cs-CZ" dirty="0"/>
          </a:p>
        </p:txBody>
      </p:sp>
      <p:pic>
        <p:nvPicPr>
          <p:cNvPr id="15364" name="Picture 4" descr="http://nd01.jxs.cz/948/269/e34e77a533_45662175_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8143672" cy="4764048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-36783" y="936875"/>
            <a:ext cx="9052350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Které etnikum (populace</a:t>
            </a:r>
            <a:r>
              <a:rPr lang="cs-CZ" b="1" dirty="0" smtClean="0">
                <a:solidFill>
                  <a:schemeClr val="bg1"/>
                </a:solidFill>
              </a:rPr>
              <a:t>, kmen, národ</a:t>
            </a:r>
            <a:r>
              <a:rPr lang="cs-CZ" b="1" dirty="0" smtClean="0">
                <a:solidFill>
                  <a:schemeClr val="bg1"/>
                </a:solidFill>
              </a:rPr>
              <a:t>) je zachyceno na obrázku ?</a:t>
            </a:r>
          </a:p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Zapiš  charakteristiku  zobrazeného etnika</a:t>
            </a:r>
            <a:r>
              <a:rPr lang="cs-CZ" b="1" dirty="0" smtClean="0">
                <a:solidFill>
                  <a:schemeClr val="bg1"/>
                </a:solidFill>
              </a:rPr>
              <a:t>.  ( </a:t>
            </a:r>
            <a:r>
              <a:rPr lang="cs-CZ" b="1" dirty="0" smtClean="0">
                <a:solidFill>
                  <a:schemeClr val="bg1"/>
                </a:solidFill>
              </a:rPr>
              <a:t>tělesné znaky</a:t>
            </a:r>
            <a:r>
              <a:rPr lang="cs-CZ" b="1" dirty="0" smtClean="0">
                <a:solidFill>
                  <a:schemeClr val="bg1"/>
                </a:solidFill>
              </a:rPr>
              <a:t>, tradiční </a:t>
            </a:r>
            <a:r>
              <a:rPr lang="cs-CZ" b="1" dirty="0" smtClean="0">
                <a:solidFill>
                  <a:schemeClr val="bg1"/>
                </a:solidFill>
              </a:rPr>
              <a:t>způsob života 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atd</a:t>
            </a:r>
            <a:r>
              <a:rPr lang="cs-CZ" b="1" dirty="0" smtClean="0">
                <a:solidFill>
                  <a:schemeClr val="bg1"/>
                </a:solidFill>
              </a:rPr>
              <a:t>…)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6488668"/>
            <a:ext cx="69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Obr.1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159224" y="1340768"/>
            <a:ext cx="6984776" cy="34163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Sami sebe nazývají </a:t>
            </a:r>
            <a:r>
              <a:rPr lang="cs-CZ" b="1" dirty="0" err="1" smtClean="0"/>
              <a:t>Sanové</a:t>
            </a:r>
            <a:r>
              <a:rPr lang="cs-CZ" b="1" dirty="0" smtClean="0"/>
              <a:t> = lidé,</a:t>
            </a:r>
            <a:r>
              <a:rPr lang="cs-CZ" dirty="0" smtClean="0"/>
              <a:t> obývali kdysi celou jižní</a:t>
            </a:r>
            <a:br>
              <a:rPr lang="cs-CZ" dirty="0" smtClean="0"/>
            </a:br>
            <a:r>
              <a:rPr lang="cs-CZ" dirty="0" smtClean="0"/>
              <a:t>polovinu Afriky, jak o tom svědčí dochované skalní rytiny a kresby. Byli však zatlačeni bantuskými kmeny a později bělochy do nejpustších oblastí Namibie a Botswany. Nástroje si vyráběli z kostí, trávy, rostlinných vláken a dřeva. Plodiny nepěstují, jen vyhrabávají kořínky a trhají nalezené plody. Protože žijí v oblastech s nedostatkem vody, nechovají ani dobytek, ani psy. Otrávenými šípy loví antilopy a neustále mění místo pobytu. Nemají vesnice a zhotovují si jen přístřešky z trávy, někdy se nezdržují ani tím a jenom kolíky si vyznačí prostor svého dočasného pobytu. Všechen svůj nepatrný majetek nosí stále s sebou. Spolu s Hotentoty mluví zvláštním primitivním </a:t>
            </a:r>
            <a:r>
              <a:rPr lang="cs-CZ" dirty="0" smtClean="0"/>
              <a:t>jazykem, který </a:t>
            </a:r>
            <a:r>
              <a:rPr lang="cs-CZ" dirty="0" smtClean="0"/>
              <a:t>zahrnuje mlaskavé zvuky.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131840" y="476672"/>
            <a:ext cx="45442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Sánové</a:t>
            </a:r>
            <a:r>
              <a:rPr lang="cs-CZ" b="1" dirty="0" smtClean="0"/>
              <a:t> </a:t>
            </a:r>
          </a:p>
          <a:p>
            <a:r>
              <a:rPr lang="cs-CZ" dirty="0" smtClean="0"/>
              <a:t>( Evropany označováni jako Křováci</a:t>
            </a:r>
            <a:r>
              <a:rPr lang="cs-CZ" dirty="0" smtClean="0"/>
              <a:t>, Bushmani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9512" y="4549676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Původ</a:t>
            </a:r>
            <a:endParaRPr lang="cs-CZ" dirty="0" smtClean="0"/>
          </a:p>
          <a:p>
            <a:r>
              <a:rPr lang="cs-CZ" dirty="0" smtClean="0"/>
              <a:t>Křováci poskytli množství informací nejen na poli antropologie a genetiky, ale také na poli týkajícího se změn jejich životního stylu. Podle Dr. </a:t>
            </a:r>
            <a:r>
              <a:rPr lang="cs-CZ" dirty="0" err="1" smtClean="0"/>
              <a:t>Bena</a:t>
            </a:r>
            <a:r>
              <a:rPr lang="cs-CZ" dirty="0" smtClean="0"/>
              <a:t> </a:t>
            </a:r>
            <a:r>
              <a:rPr lang="cs-CZ" dirty="0" err="1" smtClean="0"/>
              <a:t>Smitha</a:t>
            </a:r>
            <a:r>
              <a:rPr lang="cs-CZ" dirty="0" smtClean="0"/>
              <a:t> nasvědčují genetické důkazy tomu, že jsou </a:t>
            </a:r>
            <a:r>
              <a:rPr lang="cs-CZ" dirty="0" err="1" smtClean="0">
                <a:latin typeface="Bodoni MT Black" pitchFamily="18" charset="0"/>
              </a:rPr>
              <a:t>Sanové</a:t>
            </a:r>
            <a:r>
              <a:rPr lang="cs-CZ" dirty="0" smtClean="0">
                <a:latin typeface="Bodoni MT Black" pitchFamily="18" charset="0"/>
              </a:rPr>
              <a:t> jedním z nejstarších, ne-li dokonce nejstarší národ na svět</a:t>
            </a:r>
            <a:r>
              <a:rPr lang="cs-CZ" b="1" dirty="0" smtClean="0">
                <a:latin typeface="Bodoni MT Black" pitchFamily="18" charset="0"/>
              </a:rPr>
              <a:t>ě</a:t>
            </a:r>
            <a:r>
              <a:rPr lang="cs-CZ" dirty="0" smtClean="0"/>
              <a:t>. Jejich existence  trvá až 60 000 let.</a:t>
            </a:r>
          </a:p>
          <a:p>
            <a:r>
              <a:rPr lang="cs-CZ" dirty="0" smtClean="0"/>
              <a:t>Mají genetické stopy, které nemá nikdo jiný na světě, a ty je řadí do kořenů rodokmenu lidské rasy - jsme s nimi ve vztahu, ale nejsou s námi úzce příbuzní. </a:t>
            </a:r>
          </a:p>
          <a:p>
            <a:r>
              <a:rPr lang="cs-CZ" dirty="0" smtClean="0"/>
              <a:t>Mají jedinečné znaky, které my nemáme. </a:t>
            </a:r>
            <a:endParaRPr lang="cs-CZ" dirty="0"/>
          </a:p>
        </p:txBody>
      </p:sp>
      <p:sp>
        <p:nvSpPr>
          <p:cNvPr id="6" name="Šestiúhelník 5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2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8" name="Picture 2" descr="http://21stoleti.cz/wp-content/uploads/San-people-.jpg"/>
          <p:cNvPicPr>
            <a:picLocks noChangeAspect="1" noChangeArrowheads="1"/>
          </p:cNvPicPr>
          <p:nvPr/>
        </p:nvPicPr>
        <p:blipFill>
          <a:blip r:embed="rId2" cstate="print"/>
          <a:srcRect r="58001"/>
          <a:stretch>
            <a:fillRect/>
          </a:stretch>
        </p:blipFill>
        <p:spPr bwMode="auto">
          <a:xfrm>
            <a:off x="179512" y="260648"/>
            <a:ext cx="1979832" cy="3384376"/>
          </a:xfrm>
          <a:prstGeom prst="rect">
            <a:avLst/>
          </a:prstGeom>
          <a:noFill/>
        </p:spPr>
      </p:pic>
      <p:sp>
        <p:nvSpPr>
          <p:cNvPr id="10" name="Obdélník 9"/>
          <p:cNvSpPr/>
          <p:nvPr/>
        </p:nvSpPr>
        <p:spPr>
          <a:xfrm>
            <a:off x="179512" y="3717032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Madagaskar: Zem&amp;ecaron; na dote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8804"/>
            <a:ext cx="3960440" cy="5181577"/>
          </a:xfrm>
          <a:prstGeom prst="rect">
            <a:avLst/>
          </a:prstGeom>
          <a:noFill/>
        </p:spPr>
      </p:pic>
      <p:sp>
        <p:nvSpPr>
          <p:cNvPr id="4" name="Obdélník 3"/>
          <p:cNvSpPr/>
          <p:nvPr/>
        </p:nvSpPr>
        <p:spPr>
          <a:xfrm>
            <a:off x="0" y="548680"/>
            <a:ext cx="8892480" cy="646331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Které etnikum (populace</a:t>
            </a:r>
            <a:r>
              <a:rPr lang="cs-CZ" b="1" dirty="0" smtClean="0">
                <a:solidFill>
                  <a:schemeClr val="bg1"/>
                </a:solidFill>
              </a:rPr>
              <a:t>, kmen, národ</a:t>
            </a:r>
            <a:r>
              <a:rPr lang="cs-CZ" b="1" dirty="0" smtClean="0">
                <a:solidFill>
                  <a:schemeClr val="bg1"/>
                </a:solidFill>
              </a:rPr>
              <a:t>) je zachyceno na obrázku ?</a:t>
            </a:r>
          </a:p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Zapiš  charakteristiku  zobrazeného etnika</a:t>
            </a:r>
            <a:r>
              <a:rPr lang="cs-CZ" b="1" dirty="0" smtClean="0">
                <a:solidFill>
                  <a:schemeClr val="bg1"/>
                </a:solidFill>
              </a:rPr>
              <a:t>. ( </a:t>
            </a:r>
            <a:r>
              <a:rPr lang="cs-CZ" b="1" dirty="0" smtClean="0">
                <a:solidFill>
                  <a:schemeClr val="bg1"/>
                </a:solidFill>
              </a:rPr>
              <a:t>tělesné znaky</a:t>
            </a:r>
            <a:r>
              <a:rPr lang="cs-CZ" b="1" dirty="0" smtClean="0">
                <a:solidFill>
                  <a:schemeClr val="bg1"/>
                </a:solidFill>
              </a:rPr>
              <a:t>, tradiční </a:t>
            </a:r>
            <a:r>
              <a:rPr lang="cs-CZ" b="1" dirty="0" smtClean="0">
                <a:solidFill>
                  <a:schemeClr val="bg1"/>
                </a:solidFill>
              </a:rPr>
              <a:t>způsob </a:t>
            </a:r>
            <a:r>
              <a:rPr lang="cs-CZ" b="1" dirty="0" smtClean="0">
                <a:solidFill>
                  <a:schemeClr val="bg1"/>
                </a:solidFill>
              </a:rPr>
              <a:t>života, </a:t>
            </a:r>
            <a:r>
              <a:rPr lang="cs-CZ" b="1" dirty="0" err="1" smtClean="0">
                <a:solidFill>
                  <a:schemeClr val="bg1"/>
                </a:solidFill>
              </a:rPr>
              <a:t>atd</a:t>
            </a:r>
            <a:r>
              <a:rPr lang="cs-CZ" b="1" dirty="0" smtClean="0">
                <a:solidFill>
                  <a:schemeClr val="bg1"/>
                </a:solidFill>
              </a:rPr>
              <a:t>…)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355976" y="1556792"/>
            <a:ext cx="4572000" cy="2308324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cs-CZ" dirty="0" smtClean="0"/>
              <a:t>Při odpovědi na pozdrav, který se v místním dialektu spíše zpíval než říkal, se vždycky smáli od ucha k uchu. Ostatně, oni se ………….. smáli takřka neustále a časem jsem je začala podezřívat, že to má na svědomí rýžová polévka... </a:t>
            </a:r>
          </a:p>
          <a:p>
            <a:endParaRPr lang="cs-CZ" dirty="0"/>
          </a:p>
          <a:p>
            <a:r>
              <a:rPr lang="cs-CZ" dirty="0" smtClean="0"/>
              <a:t>Jana Martinková / 11.02.2004</a:t>
            </a:r>
            <a:endParaRPr lang="cs-CZ" dirty="0"/>
          </a:p>
        </p:txBody>
      </p:sp>
      <p:sp>
        <p:nvSpPr>
          <p:cNvPr id="6" name="Šestiúhelník 5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3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283968" y="5517232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Obr.3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4860032" y="4653136"/>
            <a:ext cx="2620526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Malgašská</a:t>
            </a:r>
            <a:r>
              <a:rPr lang="cs-CZ" b="1" dirty="0" smtClean="0"/>
              <a:t> žena s dítětem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Šestiúhelník 1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4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96752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O tom kdo jako první osídlil Madagaskar se vedou debaty. Někteří antropologové se domnívají, že ostrov osídlili před 2 000 lety Indonésané a nikoliv Afričané. Obyvatelé africké pevniny prý na ostrov přišli mnohem později.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Jiní naznačují, že obyvatelé Madagaskaru jsou potomci Indonésanů a Afričanů, kteří se smíchali ještě před příchodem na izolovaný ostrov. Ať už tomu bylo jakkoliv, většina odborníků se shoduje v tom, že první obyvatelé Madagaskar osídlili poměrně nedávno (neexistují žádné důkazy o době kamenné na Madagaskaru) a že ostatní skupiny (Arabové a Indové) přišli při pozdějších migracích.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0" y="4005064"/>
            <a:ext cx="85689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Rozmanitý původ </a:t>
            </a:r>
            <a:r>
              <a:rPr lang="cs-CZ" dirty="0" err="1" smtClean="0"/>
              <a:t>Malgašů</a:t>
            </a:r>
            <a:r>
              <a:rPr lang="cs-CZ" dirty="0" smtClean="0"/>
              <a:t> (název používaný pro obyvatele Madagaskaru) vytvořil zajímavou sbírku kultur, které čerpají z jihovýchodní Asie, Indie, Afriky a z Blízkého </a:t>
            </a:r>
            <a:r>
              <a:rPr lang="cs-CZ" dirty="0" smtClean="0"/>
              <a:t>východu</a:t>
            </a:r>
            <a:r>
              <a:rPr lang="cs-CZ" dirty="0" smtClean="0"/>
              <a:t>. Prvky z Indonésie jsou patrné v </a:t>
            </a:r>
            <a:r>
              <a:rPr lang="cs-CZ" dirty="0" err="1" smtClean="0"/>
              <a:t>malgašské</a:t>
            </a:r>
            <a:r>
              <a:rPr lang="cs-CZ" dirty="0" smtClean="0"/>
              <a:t> </a:t>
            </a:r>
            <a:r>
              <a:rPr lang="cs-CZ" dirty="0" smtClean="0"/>
              <a:t>kultuře hlavně v jazyce – který je příbuzný nářečí z Bornea</a:t>
            </a:r>
            <a:r>
              <a:rPr lang="cs-CZ" dirty="0" smtClean="0"/>
              <a:t>, dále </a:t>
            </a:r>
            <a:r>
              <a:rPr lang="cs-CZ" dirty="0" smtClean="0"/>
              <a:t>v náboženských vyznáních a stravě založené na rýži. Rýže je typické jídlo pro Madagaskar a mnoho </a:t>
            </a:r>
            <a:r>
              <a:rPr lang="cs-CZ" dirty="0" err="1" smtClean="0"/>
              <a:t>Malgašů</a:t>
            </a:r>
            <a:r>
              <a:rPr lang="cs-CZ" dirty="0" smtClean="0"/>
              <a:t> ji jí jako přílohu ke každému jídlu. Velmi populární je také hovězí maso, přestože je poměrně drahé</a:t>
            </a:r>
            <a:r>
              <a:rPr lang="cs-CZ" dirty="0" smtClean="0"/>
              <a:t>. Zebu </a:t>
            </a:r>
            <a:r>
              <a:rPr lang="cs-CZ" dirty="0" smtClean="0"/>
              <a:t>na Madagaskaru pochází z Indie, ale svědčí o africkém kulturním vlivu na obyvatele ostrova.</a:t>
            </a:r>
            <a:endParaRPr lang="cs-CZ" dirty="0"/>
          </a:p>
        </p:txBody>
      </p:sp>
      <p:sp>
        <p:nvSpPr>
          <p:cNvPr id="7" name="Rámeček 6"/>
          <p:cNvSpPr/>
          <p:nvPr/>
        </p:nvSpPr>
        <p:spPr>
          <a:xfrm>
            <a:off x="107503" y="973762"/>
            <a:ext cx="8784977" cy="3031302"/>
          </a:xfrm>
          <a:prstGeom prst="frame">
            <a:avLst>
              <a:gd name="adj1" fmla="val 4140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8" name="Rámeček 7"/>
          <p:cNvSpPr/>
          <p:nvPr/>
        </p:nvSpPr>
        <p:spPr>
          <a:xfrm>
            <a:off x="372338" y="6036389"/>
            <a:ext cx="7894591" cy="648072"/>
          </a:xfrm>
          <a:prstGeom prst="fram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u="sng" dirty="0" smtClean="0">
                <a:solidFill>
                  <a:schemeClr val="tx1"/>
                </a:solidFill>
              </a:rPr>
              <a:t>Takto označené části textu nebudou předmětem zkoušení !</a:t>
            </a:r>
            <a:endParaRPr lang="cs-CZ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www.esbirky.cz/files/cd_cache/1376052850_1167948937/1376079012-280181-prima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3173299" cy="4968552"/>
          </a:xfrm>
          <a:prstGeom prst="rect">
            <a:avLst/>
          </a:prstGeom>
          <a:noFill/>
        </p:spPr>
      </p:pic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5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32772" name="Picture 4" descr="http://creativelife.cz/wp-content/uploads/2014/03/A8-360x2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414" y="2492896"/>
            <a:ext cx="5292586" cy="3528392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179512" y="6488668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Obr.4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851920" y="6093296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Obr.5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" y="936875"/>
            <a:ext cx="9144000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Které etnikum (populace</a:t>
            </a:r>
            <a:r>
              <a:rPr lang="cs-CZ" b="1" dirty="0" smtClean="0">
                <a:solidFill>
                  <a:schemeClr val="bg1"/>
                </a:solidFill>
              </a:rPr>
              <a:t>, kmen, národ</a:t>
            </a:r>
            <a:r>
              <a:rPr lang="cs-CZ" b="1" dirty="0" smtClean="0">
                <a:solidFill>
                  <a:schemeClr val="bg1"/>
                </a:solidFill>
              </a:rPr>
              <a:t>) je zachyceno na obrázku ?</a:t>
            </a:r>
          </a:p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Zapiš  charakteristiku  zobrazeného etnika</a:t>
            </a:r>
            <a:r>
              <a:rPr lang="cs-CZ" b="1" dirty="0" smtClean="0">
                <a:solidFill>
                  <a:schemeClr val="bg1"/>
                </a:solidFill>
              </a:rPr>
              <a:t>.  ( </a:t>
            </a:r>
            <a:r>
              <a:rPr lang="cs-CZ" b="1" dirty="0" smtClean="0">
                <a:solidFill>
                  <a:schemeClr val="bg1"/>
                </a:solidFill>
              </a:rPr>
              <a:t>tělesné znaky</a:t>
            </a:r>
            <a:r>
              <a:rPr lang="cs-CZ" b="1" dirty="0" smtClean="0">
                <a:solidFill>
                  <a:schemeClr val="bg1"/>
                </a:solidFill>
              </a:rPr>
              <a:t>, tradiční </a:t>
            </a:r>
            <a:r>
              <a:rPr lang="cs-CZ" b="1" dirty="0" smtClean="0">
                <a:solidFill>
                  <a:schemeClr val="bg1"/>
                </a:solidFill>
              </a:rPr>
              <a:t>způsob života 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atd</a:t>
            </a:r>
            <a:r>
              <a:rPr lang="cs-CZ" b="1" dirty="0" smtClean="0">
                <a:solidFill>
                  <a:schemeClr val="bg1"/>
                </a:solidFill>
              </a:rPr>
              <a:t>…)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835016" y="6268670"/>
            <a:ext cx="1454629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b="1" dirty="0" err="1" smtClean="0"/>
              <a:t>Niloti</a:t>
            </a:r>
            <a:r>
              <a:rPr lang="cs-CZ" b="1" dirty="0" smtClean="0"/>
              <a:t>, </a:t>
            </a:r>
            <a:r>
              <a:rPr lang="cs-CZ" b="1" dirty="0" err="1" smtClean="0"/>
              <a:t>Niloté</a:t>
            </a:r>
            <a:r>
              <a:rPr lang="cs-CZ" b="1" dirty="0" smtClean="0"/>
              <a:t> 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9024" y="260648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u="sng" dirty="0" err="1" smtClean="0"/>
              <a:t>Niloti</a:t>
            </a:r>
            <a:r>
              <a:rPr lang="cs-CZ" b="1" u="sng" dirty="0" smtClean="0"/>
              <a:t>, </a:t>
            </a:r>
            <a:r>
              <a:rPr lang="cs-CZ" b="1" u="sng" dirty="0" err="1" smtClean="0"/>
              <a:t>Niloté</a:t>
            </a:r>
            <a:endParaRPr lang="cs-CZ" b="1" u="sng" dirty="0" smtClean="0"/>
          </a:p>
          <a:p>
            <a:endParaRPr lang="cs-CZ" dirty="0"/>
          </a:p>
          <a:p>
            <a:r>
              <a:rPr lang="cs-CZ" dirty="0" smtClean="0"/>
              <a:t>Domovem </a:t>
            </a:r>
            <a:r>
              <a:rPr lang="cs-CZ" dirty="0" err="1" smtClean="0"/>
              <a:t>nilotsky</a:t>
            </a:r>
            <a:r>
              <a:rPr lang="cs-CZ" dirty="0" smtClean="0"/>
              <a:t> hovořících kmenů jsou teplé oblasti Afriky, náhorní plošiny horního povodí Nilu, jižní Súdán. Z oblasti jižního Súdánu se </a:t>
            </a:r>
            <a:r>
              <a:rPr lang="cs-CZ" dirty="0" err="1" smtClean="0"/>
              <a:t>Niloté</a:t>
            </a:r>
            <a:r>
              <a:rPr lang="cs-CZ" dirty="0" smtClean="0"/>
              <a:t> postupně dostávali dál na jih východní Afriky</a:t>
            </a:r>
            <a:r>
              <a:rPr lang="cs-CZ" dirty="0" smtClean="0"/>
              <a:t>. ( </a:t>
            </a:r>
            <a:r>
              <a:rPr lang="cs-CZ" dirty="0" smtClean="0"/>
              <a:t>Nejstarší </a:t>
            </a:r>
            <a:r>
              <a:rPr lang="cs-CZ" dirty="0" err="1" smtClean="0"/>
              <a:t>nilotští</a:t>
            </a:r>
            <a:r>
              <a:rPr lang="cs-CZ" dirty="0" smtClean="0"/>
              <a:t> pastevci sem přišli patrně již v 1. tisíciletí před našim letopočtem</a:t>
            </a:r>
            <a:r>
              <a:rPr lang="cs-CZ" dirty="0" smtClean="0"/>
              <a:t>. )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 err="1" smtClean="0"/>
              <a:t>Nuerové</a:t>
            </a:r>
            <a:r>
              <a:rPr lang="cs-CZ" dirty="0" smtClean="0"/>
              <a:t> jsou původními obyvateli severovýchodní Afriky. Zavedli v těchto oblastech chov dobytka. Převážná většina z nich žije v jižní části Súdánu a Etiopie,kde se usadili kolem roku 1500 našeho letopočtu. Představují nejsevernější větev z </a:t>
            </a:r>
            <a:r>
              <a:rPr lang="cs-CZ" dirty="0" err="1" smtClean="0"/>
              <a:t>nilotských</a:t>
            </a:r>
            <a:r>
              <a:rPr lang="cs-CZ" dirty="0" smtClean="0"/>
              <a:t> skupin</a:t>
            </a:r>
            <a:r>
              <a:rPr lang="cs-CZ" dirty="0" smtClean="0"/>
              <a:t>, zahrnující </a:t>
            </a:r>
            <a:r>
              <a:rPr lang="cs-CZ" dirty="0" smtClean="0"/>
              <a:t>i další příbuzné kmeny: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Dinkové</a:t>
            </a:r>
            <a:r>
              <a:rPr lang="cs-CZ" dirty="0" smtClean="0"/>
              <a:t>, Masajové, Súdánci, </a:t>
            </a:r>
            <a:r>
              <a:rPr lang="cs-CZ" dirty="0" err="1" smtClean="0"/>
              <a:t>Karoó</a:t>
            </a:r>
            <a:r>
              <a:rPr lang="cs-CZ" dirty="0" smtClean="0"/>
              <a:t>, </a:t>
            </a:r>
            <a:r>
              <a:rPr lang="cs-CZ" dirty="0" err="1" smtClean="0"/>
              <a:t>Mursiové</a:t>
            </a:r>
            <a:r>
              <a:rPr lang="cs-CZ" dirty="0" smtClean="0"/>
              <a:t>, </a:t>
            </a:r>
            <a:r>
              <a:rPr lang="cs-CZ" dirty="0" err="1" smtClean="0"/>
              <a:t>Šilukové</a:t>
            </a:r>
            <a:r>
              <a:rPr lang="cs-CZ" dirty="0" smtClean="0"/>
              <a:t>, </a:t>
            </a:r>
            <a:r>
              <a:rPr lang="cs-CZ" dirty="0" err="1" smtClean="0"/>
              <a:t>Turkanové</a:t>
            </a:r>
            <a:r>
              <a:rPr lang="cs-CZ" dirty="0" smtClean="0"/>
              <a:t>, celkem asi 10 mil. lidí</a:t>
            </a:r>
            <a:r>
              <a:rPr lang="cs-CZ" dirty="0" smtClean="0"/>
              <a:t>, rozšířených </a:t>
            </a:r>
            <a:r>
              <a:rPr lang="cs-CZ" dirty="0" smtClean="0"/>
              <a:t>ve východní Africe od jižního Súdánu (povodí Nilu) po severní Tanzanii, menší skupiny žijí ve střední Africe (Kongo).</a:t>
            </a:r>
          </a:p>
          <a:p>
            <a:r>
              <a:rPr lang="cs-CZ" dirty="0" smtClean="0"/>
              <a:t> Chovatelé skotu, ovcí a koz, zemědělci a rybáři</a:t>
            </a:r>
            <a:r>
              <a:rPr lang="cs-CZ" dirty="0" smtClean="0"/>
              <a:t>, některé </a:t>
            </a:r>
            <a:r>
              <a:rPr lang="cs-CZ" dirty="0" smtClean="0"/>
              <a:t>kmeny kočují. Tvoří zvláštní antropologický typ negroidního plemene, typickými znaky jsou vysoká štíhlá postava (kolem 2 m), velmi tmavá pleť</a:t>
            </a:r>
            <a:r>
              <a:rPr lang="cs-CZ" dirty="0" smtClean="0"/>
              <a:t>, úzká </a:t>
            </a:r>
            <a:r>
              <a:rPr lang="cs-CZ" dirty="0" smtClean="0"/>
              <a:t>protáhlá lebka.</a:t>
            </a:r>
          </a:p>
          <a:p>
            <a:r>
              <a:rPr lang="cs-CZ" dirty="0" smtClean="0"/>
              <a:t>Kmeny mají svébytnou kulturu</a:t>
            </a:r>
            <a:r>
              <a:rPr lang="cs-CZ" dirty="0" smtClean="0"/>
              <a:t>, rituály, zdobení</a:t>
            </a:r>
            <a:r>
              <a:rPr lang="cs-CZ" dirty="0" smtClean="0"/>
              <a:t>. Často bývají bojovně naladěni. </a:t>
            </a:r>
          </a:p>
          <a:p>
            <a:endParaRPr lang="cs-CZ" dirty="0"/>
          </a:p>
        </p:txBody>
      </p:sp>
      <p:sp>
        <p:nvSpPr>
          <p:cNvPr id="3" name="Šestiúhelník 2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6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259632" y="5805264"/>
            <a:ext cx="5104667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Ve výuce byla použita ukázka z filmu Etiopští naháči 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http://upload.wikimedia.org/wikipedia/commons/f/f4/Dmitri-Markine-Mursi-Lip-Pla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80728"/>
            <a:ext cx="4590922" cy="417646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004048" y="948690"/>
            <a:ext cx="3851920" cy="59093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cs-CZ" dirty="0" smtClean="0"/>
              <a:t>Žena kmene </a:t>
            </a:r>
            <a:r>
              <a:rPr lang="cs-CZ" b="1" dirty="0" err="1" smtClean="0"/>
              <a:t>Mursi</a:t>
            </a:r>
            <a:r>
              <a:rPr lang="cs-CZ" b="1" dirty="0" smtClean="0"/>
              <a:t> </a:t>
            </a:r>
            <a:r>
              <a:rPr lang="cs-CZ" dirty="0" smtClean="0"/>
              <a:t>s nebývale velkým talířem ve rtu. Terakotové talířky ve spodním rtu bývají úctyhodně velké, až 25 cm v průměru. Talířky v uších dosahují asi 10 cm. Nejen muži, ale také ženy </a:t>
            </a:r>
            <a:r>
              <a:rPr lang="cs-CZ" dirty="0" err="1" smtClean="0"/>
              <a:t>surmických</a:t>
            </a:r>
            <a:r>
              <a:rPr lang="cs-CZ" dirty="0" smtClean="0"/>
              <a:t> kmenů bývají agresivní a při sebemenším náznaku konfliktu nebo jen při nepříjemném pohledu berou do ruky klacek či kámen. Důvody, proč si </a:t>
            </a:r>
            <a:r>
              <a:rPr lang="cs-CZ" dirty="0" err="1" smtClean="0"/>
              <a:t>surmické</a:t>
            </a:r>
            <a:r>
              <a:rPr lang="cs-CZ" dirty="0" smtClean="0"/>
              <a:t> kmeny vkládají do rtů </a:t>
            </a:r>
            <a:r>
              <a:rPr lang="cs-CZ" dirty="0" err="1" smtClean="0"/>
              <a:t>pelele</a:t>
            </a:r>
            <a:r>
              <a:rPr lang="cs-CZ" dirty="0" smtClean="0"/>
              <a:t> můžou být dva. </a:t>
            </a:r>
            <a:r>
              <a:rPr lang="cs-CZ" dirty="0" err="1" smtClean="0"/>
              <a:t>Surmové</a:t>
            </a:r>
            <a:r>
              <a:rPr lang="cs-CZ" dirty="0" smtClean="0"/>
              <a:t> tvrdí, že je žena s talířkem velmi krásná a je to tedy ozdoba a tradice. Druhým důvodem mohly být také nájezdy Arabů ze severu, kteří odváželi mladé dívky do harémů. Ženy s proříznutým rtem už nechtěli. Podle rozšíření v jiných částech Afriky se však lze domnívat, že tím pravým důvodem jsou tradice a pokyny předků. (Etiopie)</a:t>
            </a:r>
            <a:endParaRPr lang="cs-CZ" dirty="0"/>
          </a:p>
        </p:txBody>
      </p:sp>
      <p:sp>
        <p:nvSpPr>
          <p:cNvPr id="6" name="Šestiúhelník 5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7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6237312"/>
            <a:ext cx="5023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Poznámka : Ve výuce byl využit film „Afričtí naháči.“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23528" y="5373216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Obr.6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www.jahodapetr.cz/uploads/images/fotky/Pygmejov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3960440" cy="2798712"/>
          </a:xfrm>
          <a:prstGeom prst="rect">
            <a:avLst/>
          </a:prstGeom>
          <a:noFill/>
        </p:spPr>
      </p:pic>
      <p:sp>
        <p:nvSpPr>
          <p:cNvPr id="6" name="Šestiúhelník 5"/>
          <p:cNvSpPr/>
          <p:nvPr/>
        </p:nvSpPr>
        <p:spPr>
          <a:xfrm>
            <a:off x="8244408" y="260648"/>
            <a:ext cx="648072" cy="576064"/>
          </a:xfrm>
          <a:prstGeom prst="hexagon">
            <a:avLst/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8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8" name="Picture 2" descr="Pygmejové – d&amp;ecaron;ti d&amp;zcaron;ungle (3.díl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628800"/>
            <a:ext cx="4619625" cy="3086101"/>
          </a:xfrm>
          <a:prstGeom prst="rect">
            <a:avLst/>
          </a:prstGeom>
          <a:noFill/>
        </p:spPr>
      </p:pic>
      <p:sp>
        <p:nvSpPr>
          <p:cNvPr id="10" name="Obdélník 9"/>
          <p:cNvSpPr/>
          <p:nvPr/>
        </p:nvSpPr>
        <p:spPr>
          <a:xfrm>
            <a:off x="251520" y="4509120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Obr.7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4355976" y="4869160"/>
            <a:ext cx="6904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Obr.8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-36783" y="936875"/>
            <a:ext cx="9052350" cy="646331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Které etnikum (populace</a:t>
            </a:r>
            <a:r>
              <a:rPr lang="cs-CZ" b="1" dirty="0" smtClean="0">
                <a:solidFill>
                  <a:schemeClr val="bg1"/>
                </a:solidFill>
              </a:rPr>
              <a:t>, kmen, národ</a:t>
            </a:r>
            <a:r>
              <a:rPr lang="cs-CZ" b="1" dirty="0" smtClean="0">
                <a:solidFill>
                  <a:schemeClr val="bg1"/>
                </a:solidFill>
              </a:rPr>
              <a:t>) je zachyceno na obrázku ?</a:t>
            </a:r>
          </a:p>
          <a:p>
            <a:pPr marL="400050" indent="-400050">
              <a:buAutoNum type="romanUcPeriod"/>
            </a:pPr>
            <a:r>
              <a:rPr lang="cs-CZ" b="1" dirty="0" smtClean="0">
                <a:solidFill>
                  <a:schemeClr val="bg1"/>
                </a:solidFill>
              </a:rPr>
              <a:t>Zapiš  charakteristiku  zobrazeného etnika</a:t>
            </a:r>
            <a:r>
              <a:rPr lang="cs-CZ" b="1" dirty="0" smtClean="0">
                <a:solidFill>
                  <a:schemeClr val="bg1"/>
                </a:solidFill>
              </a:rPr>
              <a:t>.  ( </a:t>
            </a:r>
            <a:r>
              <a:rPr lang="cs-CZ" b="1" dirty="0" smtClean="0">
                <a:solidFill>
                  <a:schemeClr val="bg1"/>
                </a:solidFill>
              </a:rPr>
              <a:t>tělesné znaky</a:t>
            </a:r>
            <a:r>
              <a:rPr lang="cs-CZ" b="1" dirty="0" smtClean="0">
                <a:solidFill>
                  <a:schemeClr val="bg1"/>
                </a:solidFill>
              </a:rPr>
              <a:t>, tradiční </a:t>
            </a:r>
            <a:r>
              <a:rPr lang="cs-CZ" b="1" dirty="0" smtClean="0">
                <a:solidFill>
                  <a:schemeClr val="bg1"/>
                </a:solidFill>
              </a:rPr>
              <a:t>způsob života </a:t>
            </a:r>
            <a:r>
              <a:rPr lang="cs-CZ" b="1" dirty="0" smtClean="0">
                <a:solidFill>
                  <a:schemeClr val="bg1"/>
                </a:solidFill>
              </a:rPr>
              <a:t>, </a:t>
            </a:r>
            <a:r>
              <a:rPr lang="cs-CZ" b="1" dirty="0" err="1" smtClean="0">
                <a:solidFill>
                  <a:schemeClr val="bg1"/>
                </a:solidFill>
              </a:rPr>
              <a:t>atd</a:t>
            </a:r>
            <a:r>
              <a:rPr lang="cs-CZ" b="1" dirty="0" smtClean="0">
                <a:solidFill>
                  <a:schemeClr val="bg1"/>
                </a:solidFill>
              </a:rPr>
              <a:t>…)</a:t>
            </a:r>
            <a:endParaRPr lang="cs-CZ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1303</Words>
  <Application>Microsoft Office PowerPoint</Application>
  <PresentationFormat>Předvádění na obrazovce (4:3)</PresentationFormat>
  <Paragraphs>116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Bodoni MT Black</vt:lpstr>
      <vt:lpstr>Calibri</vt:lpstr>
      <vt:lpstr>Motiv sady Office</vt:lpstr>
      <vt:lpstr>Obyvatelstvo Afriky II   rasy,etnika – 2.díl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Obyvatelstvo Afriky II rasy,etnika – 2.díl</dc:title>
  <dc:creator>cap</dc:creator>
  <cp:lastModifiedBy>cap</cp:lastModifiedBy>
  <cp:revision>29</cp:revision>
  <dcterms:created xsi:type="dcterms:W3CDTF">2014-04-22T14:33:02Z</dcterms:created>
  <dcterms:modified xsi:type="dcterms:W3CDTF">2022-02-25T10:43:50Z</dcterms:modified>
</cp:coreProperties>
</file>