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7"/>
  </p:notesMasterIdLst>
  <p:sldIdLst>
    <p:sldId id="256" r:id="rId2"/>
    <p:sldId id="270" r:id="rId3"/>
    <p:sldId id="271" r:id="rId4"/>
    <p:sldId id="284" r:id="rId5"/>
    <p:sldId id="273" r:id="rId6"/>
    <p:sldId id="272" r:id="rId7"/>
    <p:sldId id="276" r:id="rId8"/>
    <p:sldId id="275" r:id="rId9"/>
    <p:sldId id="274" r:id="rId10"/>
    <p:sldId id="277" r:id="rId11"/>
    <p:sldId id="257" r:id="rId12"/>
    <p:sldId id="258" r:id="rId13"/>
    <p:sldId id="266" r:id="rId14"/>
    <p:sldId id="260" r:id="rId15"/>
    <p:sldId id="267" r:id="rId16"/>
    <p:sldId id="285" r:id="rId17"/>
    <p:sldId id="286" r:id="rId18"/>
    <p:sldId id="261" r:id="rId19"/>
    <p:sldId id="268" r:id="rId20"/>
    <p:sldId id="269" r:id="rId21"/>
    <p:sldId id="280" r:id="rId22"/>
    <p:sldId id="282" r:id="rId23"/>
    <p:sldId id="283" r:id="rId24"/>
    <p:sldId id="262" r:id="rId25"/>
    <p:sldId id="263" r:id="rId2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EDA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Styl s motivem 1 – zvýraznění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7" autoAdjust="0"/>
    <p:restoredTop sz="86470" autoAdjust="0"/>
  </p:normalViewPr>
  <p:slideViewPr>
    <p:cSldViewPr>
      <p:cViewPr varScale="1">
        <p:scale>
          <a:sx n="61" d="100"/>
          <a:sy n="61" d="100"/>
        </p:scale>
        <p:origin x="42" y="3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BDEFD1-CFD5-40CC-9584-EF4F116CE017}" type="datetimeFigureOut">
              <a:rPr lang="cs-CZ" smtClean="0"/>
              <a:t>21.05.2024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CBF66F-8E1A-4A90-95D4-F9A29F8EE8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7593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cs.wikipedia.org/wiki/Svat%C3%BD_Kry%C5%A1tof_a_Nevis" TargetMode="External"/><Relationship Id="rId3" Type="http://schemas.openxmlformats.org/officeDocument/2006/relationships/hyperlink" Target="https://cs.wikipedia.org/wiki/Antigua_a_Barbuda" TargetMode="External"/><Relationship Id="rId7" Type="http://schemas.openxmlformats.org/officeDocument/2006/relationships/hyperlink" Target="https://cs.wikipedia.org/wiki/Svat%C3%A1_Lucie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cs.wikipedia.org/wiki/Grenada" TargetMode="External"/><Relationship Id="rId5" Type="http://schemas.openxmlformats.org/officeDocument/2006/relationships/hyperlink" Target="https://cs.wikipedia.org/wiki/Dominika" TargetMode="External"/><Relationship Id="rId10" Type="http://schemas.openxmlformats.org/officeDocument/2006/relationships/hyperlink" Target="https://cs.wikipedia.org/wiki/Trinidad_a_Tobago" TargetMode="External"/><Relationship Id="rId4" Type="http://schemas.openxmlformats.org/officeDocument/2006/relationships/hyperlink" Target="https://cs.wikipedia.org/wiki/Barbados" TargetMode="External"/><Relationship Id="rId9" Type="http://schemas.openxmlformats.org/officeDocument/2006/relationships/hyperlink" Target="https://cs.wikipedia.org/wiki/Svat%C3%BD_Vincenc_a_Grenadiny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BF66F-8E1A-4A90-95D4-F9A29F8EE888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70703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BF66F-8E1A-4A90-95D4-F9A29F8EE888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59043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>
                <a:hlinkClick r:id="rId3" tooltip="Antigua a Barbuda"/>
              </a:rPr>
              <a:t>Antigua a Barbuda</a:t>
            </a:r>
            <a:r>
              <a:rPr lang="cs-CZ" dirty="0"/>
              <a:t> </a:t>
            </a:r>
            <a:r>
              <a:rPr lang="cs-CZ" dirty="0">
                <a:hlinkClick r:id="rId4" tooltip="Barbados"/>
              </a:rPr>
              <a:t>Barbados</a:t>
            </a:r>
            <a:r>
              <a:rPr lang="cs-CZ" dirty="0"/>
              <a:t> </a:t>
            </a:r>
            <a:r>
              <a:rPr lang="cs-CZ" dirty="0">
                <a:hlinkClick r:id="rId5" tooltip="Dominika"/>
              </a:rPr>
              <a:t>Dominika</a:t>
            </a:r>
            <a:r>
              <a:rPr lang="cs-CZ" dirty="0"/>
              <a:t> </a:t>
            </a:r>
            <a:r>
              <a:rPr lang="cs-CZ" dirty="0">
                <a:hlinkClick r:id="rId6" tooltip="Grenada"/>
              </a:rPr>
              <a:t>Grenada</a:t>
            </a:r>
            <a:r>
              <a:rPr lang="cs-CZ" dirty="0"/>
              <a:t> </a:t>
            </a:r>
            <a:r>
              <a:rPr lang="cs-CZ" dirty="0">
                <a:hlinkClick r:id="rId7" tooltip="Svatá Lucie"/>
              </a:rPr>
              <a:t>Svatá Lucie</a:t>
            </a:r>
            <a:r>
              <a:rPr lang="cs-CZ" dirty="0"/>
              <a:t> </a:t>
            </a:r>
            <a:r>
              <a:rPr lang="cs-CZ" dirty="0">
                <a:hlinkClick r:id="rId8" tooltip="Svatý Kryštof a Nevis"/>
              </a:rPr>
              <a:t>Svatý Kryštof a Nevis</a:t>
            </a:r>
            <a:r>
              <a:rPr lang="cs-CZ" dirty="0"/>
              <a:t> </a:t>
            </a:r>
            <a:r>
              <a:rPr lang="cs-CZ" dirty="0">
                <a:hlinkClick r:id="rId9" tooltip="Svatý Vincenc a Grenadiny"/>
              </a:rPr>
              <a:t>Svatý Vincenc a Grenadiny</a:t>
            </a:r>
            <a:r>
              <a:rPr lang="cs-CZ" dirty="0"/>
              <a:t> </a:t>
            </a:r>
            <a:r>
              <a:rPr lang="cs-CZ" dirty="0">
                <a:hlinkClick r:id="rId10" tooltip="Trinidad a Tobago"/>
              </a:rPr>
              <a:t>Trinidad a Tobago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BF66F-8E1A-4A90-95D4-F9A29F8EE888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53395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BF66F-8E1A-4A90-95D4-F9A29F8EE888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00956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BF66F-8E1A-4A90-95D4-F9A29F8EE888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64743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BF66F-8E1A-4A90-95D4-F9A29F8EE888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93925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BF66F-8E1A-4A90-95D4-F9A29F8EE888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20047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33ED562-4F10-425C-86EC-6898FFF8B662}" type="datetimeFigureOut">
              <a:rPr lang="cs-CZ" smtClean="0"/>
              <a:t>21.05.2024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10" name="Obdélní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bdélní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římá spojnice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Přímá spojnice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Přímá spojnice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Obdélní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á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á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á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48B84A29-7368-47C0-9099-A8B0044C5F8A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ED562-4F10-425C-86EC-6898FFF8B662}" type="datetimeFigureOut">
              <a:rPr lang="cs-CZ" smtClean="0"/>
              <a:t>21.05.2024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84A29-7368-47C0-9099-A8B0044C5F8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ED562-4F10-425C-86EC-6898FFF8B662}" type="datetimeFigureOut">
              <a:rPr lang="cs-CZ" smtClean="0"/>
              <a:t>21.05.2024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84A29-7368-47C0-9099-A8B0044C5F8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33ED562-4F10-425C-86EC-6898FFF8B662}" type="datetimeFigureOut">
              <a:rPr lang="cs-CZ" smtClean="0"/>
              <a:t>21.05.2024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8B84A29-7368-47C0-9099-A8B0044C5F8A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33ED562-4F10-425C-86EC-6898FFF8B662}" type="datetimeFigureOut">
              <a:rPr lang="cs-CZ" smtClean="0"/>
              <a:t>21.05.2024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9" name="Obdélní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Přímá spojnice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Přímá spojnice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Obdélní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á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á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á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Přímá spojnice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48B84A29-7368-47C0-9099-A8B0044C5F8A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ED562-4F10-425C-86EC-6898FFF8B662}" type="datetimeFigureOut">
              <a:rPr lang="cs-CZ" smtClean="0"/>
              <a:t>21.05.2024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84A29-7368-47C0-9099-A8B0044C5F8A}" type="slidenum">
              <a:rPr lang="cs-CZ" smtClean="0"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</p:spTree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ED562-4F10-425C-86EC-6898FFF8B662}" type="datetimeFigureOut">
              <a:rPr lang="cs-CZ" smtClean="0"/>
              <a:t>21.05.2024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84A29-7368-47C0-9099-A8B0044C5F8A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</p:spTree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33ED562-4F10-425C-86EC-6898FFF8B662}" type="datetimeFigureOut">
              <a:rPr lang="cs-CZ" smtClean="0"/>
              <a:t>21.05.2024</a:t>
            </a:fld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8B84A29-7368-47C0-9099-A8B0044C5F8A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ED562-4F10-425C-86EC-6898FFF8B662}" type="datetimeFigureOut">
              <a:rPr lang="cs-CZ" smtClean="0"/>
              <a:t>21.05.2024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84A29-7368-47C0-9099-A8B0044C5F8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pro obsah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33ED562-4F10-425C-86EC-6898FFF8B662}" type="datetimeFigureOut">
              <a:rPr lang="cs-CZ" smtClean="0"/>
              <a:t>21.05.2024</a:t>
            </a:fld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8B84A29-7368-47C0-9099-A8B0044C5F8A}" type="slidenum">
              <a:rPr lang="cs-CZ" smtClean="0"/>
              <a:t>‹#›</a:t>
            </a:fld>
            <a:endParaRPr lang="cs-CZ"/>
          </a:p>
        </p:txBody>
      </p:sp>
      <p:sp>
        <p:nvSpPr>
          <p:cNvPr id="23" name="Zástupný symbol pro zápatí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á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cs-CZ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římá spojnice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Přímá spojnice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Přímá spojnice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pro datum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33ED562-4F10-425C-86EC-6898FFF8B662}" type="datetimeFigureOut">
              <a:rPr lang="cs-CZ" smtClean="0"/>
              <a:t>21.05.2024</a:t>
            </a:fld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8B84A29-7368-47C0-9099-A8B0044C5F8A}" type="slidenum">
              <a:rPr lang="cs-CZ" smtClean="0"/>
              <a:t>‹#›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33ED562-4F10-425C-86EC-6898FFF8B662}" type="datetimeFigureOut">
              <a:rPr lang="cs-CZ" smtClean="0"/>
              <a:t>21.05.2024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á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8B84A29-7368-47C0-9099-A8B0044C5F8A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slow">
    <p:cover/>
  </p:transition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utube.com/watch?v=_Wfvrf9evKc" TargetMode="External"/><Relationship Id="rId5" Type="http://schemas.openxmlformats.org/officeDocument/2006/relationships/hyperlink" Target="https://www.youtube.com/watch?v=8i4wobzDxbQ" TargetMode="External"/><Relationship Id="rId4" Type="http://schemas.openxmlformats.org/officeDocument/2006/relationships/hyperlink" Target="https://edu.ceskatelevize.cz/video/4008-udoli-smrti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tw8Mni4UyjA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du.ceskatelevize.cz/video/5635-route-66-grand-canyon-las-vegas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9264" y="8114"/>
            <a:ext cx="6365046" cy="6849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Nadpis 1"/>
          <p:cNvSpPr>
            <a:spLocks noGrp="1"/>
          </p:cNvSpPr>
          <p:nvPr>
            <p:ph type="ctrTitle"/>
          </p:nvPr>
        </p:nvSpPr>
        <p:spPr>
          <a:xfrm>
            <a:off x="1825" y="1988840"/>
            <a:ext cx="3923928" cy="675576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cs-CZ" sz="3200" cap="non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Severní Amerika 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1825" y="3484162"/>
            <a:ext cx="3346039" cy="95295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cs-CZ" sz="2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Přírodní</a:t>
            </a:r>
            <a:r>
              <a:rPr lang="cs-CZ" sz="1200" dirty="0"/>
              <a:t> </a:t>
            </a:r>
            <a:r>
              <a:rPr lang="cs-CZ" sz="2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podmínky</a:t>
            </a:r>
          </a:p>
          <a:p>
            <a:pPr algn="ctr"/>
            <a:r>
              <a:rPr lang="cs-CZ" sz="240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sekundy 2024</a:t>
            </a:r>
            <a:endParaRPr lang="cs-CZ" sz="24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Šestiúhelník 4"/>
          <p:cNvSpPr/>
          <p:nvPr/>
        </p:nvSpPr>
        <p:spPr>
          <a:xfrm>
            <a:off x="8604448" y="61207"/>
            <a:ext cx="451841" cy="360040"/>
          </a:xfrm>
          <a:prstGeom prst="hexagon">
            <a:avLst/>
          </a:prstGeom>
          <a:solidFill>
            <a:schemeClr val="bg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3457347"/>
      </p:ext>
    </p:extLst>
  </p:cSld>
  <p:clrMapOvr>
    <a:masterClrMapping/>
  </p:clrMapOvr>
  <p:transition spd="slow">
    <p:cov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23528" y="332656"/>
            <a:ext cx="3275256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cs-CZ" dirty="0"/>
              <a:t>Nezávislé státy Malých Antil</a:t>
            </a:r>
          </a:p>
        </p:txBody>
      </p:sp>
      <p:sp>
        <p:nvSpPr>
          <p:cNvPr id="5" name="Obdélník 4"/>
          <p:cNvSpPr/>
          <p:nvPr/>
        </p:nvSpPr>
        <p:spPr>
          <a:xfrm>
            <a:off x="305319" y="842131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1) Antigua a Barbuda, 2) Barbados, 3) Dominika, 4) Grenada, 5) Svatá Lucie,  6) Svatý </a:t>
            </a:r>
            <a:r>
              <a:rPr lang="cs-CZ" dirty="0" err="1"/>
              <a:t>Kryštov</a:t>
            </a:r>
            <a:r>
              <a:rPr lang="cs-CZ" dirty="0"/>
              <a:t> a Nevis, 7) Svatý Vincenc a Grenadiny, 8) Trinidad a Tobago</a:t>
            </a:r>
            <a:endParaRPr lang="cs-CZ" i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335758" y="1807462"/>
            <a:ext cx="1077539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cs-CZ" dirty="0"/>
              <a:t>Bahamy</a:t>
            </a:r>
          </a:p>
        </p:txBody>
      </p:sp>
      <p:pic>
        <p:nvPicPr>
          <p:cNvPr id="2050" name="Picture 2" descr="https://upload.wikimedia.org/wikipedia/commons/e/ef/Bf-map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4529" y="3429000"/>
            <a:ext cx="31051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bdélník 6"/>
          <p:cNvSpPr/>
          <p:nvPr/>
        </p:nvSpPr>
        <p:spPr>
          <a:xfrm>
            <a:off x="305318" y="2420888"/>
            <a:ext cx="534680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/>
              <a:t>Bahamy tvoří dlouhý řetěz nízkých vápencových  a korálových ostrovů 30 větších a 700 malých a více než 2000 drobných skalisek. Na Bahamách nenajdeme pohoří ani strmá pobřeží - převažují rozlehlé pláže.</a:t>
            </a:r>
          </a:p>
        </p:txBody>
      </p:sp>
      <p:sp>
        <p:nvSpPr>
          <p:cNvPr id="8" name="Obdélník 7"/>
          <p:cNvSpPr/>
          <p:nvPr/>
        </p:nvSpPr>
        <p:spPr>
          <a:xfrm>
            <a:off x="305318" y="3604371"/>
            <a:ext cx="531636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/>
              <a:t>Jediné přírodní bohatství Baham představují pláže, které se nyní každoročně stávají místem radovánek několika milionů návštěvník</a:t>
            </a:r>
            <a:r>
              <a:rPr lang="cs-CZ" dirty="0"/>
              <a:t>ů.</a:t>
            </a:r>
          </a:p>
        </p:txBody>
      </p:sp>
      <p:sp>
        <p:nvSpPr>
          <p:cNvPr id="10" name="Obdélník 9"/>
          <p:cNvSpPr/>
          <p:nvPr/>
        </p:nvSpPr>
        <p:spPr>
          <a:xfrm>
            <a:off x="305318" y="4572410"/>
            <a:ext cx="5297505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/>
              <a:t>Cestovní ruch zajišťuje práci více než dvěma třetinám výdělečně činného obyvatelstva. Těží se sůl a dřevo. Jsou zde také rafinérie ropy</a:t>
            </a:r>
            <a:r>
              <a:rPr lang="cs-CZ" dirty="0"/>
              <a:t>. </a:t>
            </a:r>
            <a:r>
              <a:rPr lang="cs-CZ" dirty="0">
                <a:solidFill>
                  <a:srgbClr val="FF0000"/>
                </a:solidFill>
              </a:rPr>
              <a:t>„Daňový ráj“ + „levná vlajka“ – další zdroje bohatství země.</a:t>
            </a:r>
          </a:p>
        </p:txBody>
      </p:sp>
      <p:pic>
        <p:nvPicPr>
          <p:cNvPr id="2052" name="Picture 4" descr="vlajka Baha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4529" y="2420888"/>
            <a:ext cx="1730623" cy="865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bdélník 10"/>
          <p:cNvSpPr/>
          <p:nvPr/>
        </p:nvSpPr>
        <p:spPr>
          <a:xfrm>
            <a:off x="305318" y="5690852"/>
            <a:ext cx="4572000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r>
              <a:rPr lang="cs-CZ" dirty="0"/>
              <a:t>Černoši tvoří 85 % obyvatelstva, 12 % běloši a 3 % ostatní. Celkem 390 000 obyvatel (2015) . Rozloha 14 000 km².</a:t>
            </a:r>
          </a:p>
        </p:txBody>
      </p:sp>
      <p:sp>
        <p:nvSpPr>
          <p:cNvPr id="12" name="Šestiúhelník 11"/>
          <p:cNvSpPr/>
          <p:nvPr/>
        </p:nvSpPr>
        <p:spPr>
          <a:xfrm>
            <a:off x="8604448" y="61207"/>
            <a:ext cx="451841" cy="360040"/>
          </a:xfrm>
          <a:prstGeom prst="hexagon">
            <a:avLst/>
          </a:prstGeom>
          <a:solidFill>
            <a:schemeClr val="bg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8571826"/>
      </p:ext>
    </p:extLst>
  </p:cSld>
  <p:clrMapOvr>
    <a:masterClrMapping/>
  </p:clrMapOvr>
  <p:transition spd="slow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7467600" cy="1143000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cs-CZ" sz="4400" b="1" cap="non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Poloha </a:t>
            </a:r>
            <a:endParaRPr lang="cs-CZ" dirty="0"/>
          </a:p>
        </p:txBody>
      </p:sp>
      <p:pic>
        <p:nvPicPr>
          <p:cNvPr id="1026" name="Picture 2" descr="https://upload.wikimedia.org/wikipedia/commons/thumb/4/43/Location_North_America.svg/250px-Location_North_America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599" y="1709393"/>
            <a:ext cx="1587273" cy="1800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ástupný symbol pro obsah 2"/>
          <p:cNvSpPr txBox="1">
            <a:spLocks/>
          </p:cNvSpPr>
          <p:nvPr/>
        </p:nvSpPr>
        <p:spPr>
          <a:xfrm>
            <a:off x="179512" y="1475532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Světadíl Severní Amerika se rozkládá na západní a severní polokouli</a:t>
            </a:r>
          </a:p>
          <a:p>
            <a:r>
              <a:rPr lang="cs-CZ" dirty="0"/>
              <a:t>Hranicí mezi Severní a Jižní Amerikou je Panamská šíje, která je široká 48 km</a:t>
            </a:r>
          </a:p>
          <a:p>
            <a:r>
              <a:rPr lang="cs-CZ" dirty="0"/>
              <a:t>Krajní body Severní Ameriky :</a:t>
            </a:r>
          </a:p>
          <a:p>
            <a:pPr marL="0" indent="0">
              <a:buNone/>
            </a:pPr>
            <a:r>
              <a:rPr lang="cs-CZ" sz="1800" dirty="0">
                <a:solidFill>
                  <a:schemeClr val="tx1"/>
                </a:solidFill>
              </a:rPr>
              <a:t>Sever – </a:t>
            </a:r>
            <a:r>
              <a:rPr lang="cs-CZ" sz="1800" dirty="0" err="1">
                <a:solidFill>
                  <a:schemeClr val="tx1"/>
                </a:solidFill>
              </a:rPr>
              <a:t>Murchisonův</a:t>
            </a:r>
            <a:r>
              <a:rPr lang="cs-CZ" sz="1800" dirty="0">
                <a:solidFill>
                  <a:schemeClr val="tx1"/>
                </a:solidFill>
              </a:rPr>
              <a:t> mys</a:t>
            </a:r>
          </a:p>
          <a:p>
            <a:pPr marL="0" indent="0">
              <a:buNone/>
            </a:pPr>
            <a:r>
              <a:rPr lang="cs-CZ" sz="1800" dirty="0">
                <a:solidFill>
                  <a:schemeClr val="tx1"/>
                </a:solidFill>
              </a:rPr>
              <a:t>Jih – mys </a:t>
            </a:r>
            <a:r>
              <a:rPr lang="cs-CZ" sz="1800" dirty="0" err="1">
                <a:solidFill>
                  <a:schemeClr val="tx1"/>
                </a:solidFill>
              </a:rPr>
              <a:t>Mariato</a:t>
            </a:r>
            <a:endParaRPr lang="cs-CZ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1800" dirty="0">
                <a:solidFill>
                  <a:schemeClr val="tx1"/>
                </a:solidFill>
              </a:rPr>
              <a:t>Východ – Charlesův mys  </a:t>
            </a:r>
          </a:p>
          <a:p>
            <a:pPr marL="0" indent="0">
              <a:buNone/>
            </a:pPr>
            <a:r>
              <a:rPr lang="cs-CZ" sz="1800" dirty="0">
                <a:solidFill>
                  <a:schemeClr val="tx1"/>
                </a:solidFill>
              </a:rPr>
              <a:t>Západ – mys prince Waleského</a:t>
            </a:r>
            <a:endParaRPr lang="cs-CZ" sz="1600" dirty="0"/>
          </a:p>
          <a:p>
            <a:endParaRPr lang="cs-CZ" sz="1800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3044612" y="3544867"/>
            <a:ext cx="5121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na poloostrově Boothia v Kanadě  (71° 50' s. š.)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 flipH="1">
            <a:off x="2328742" y="3927373"/>
            <a:ext cx="5138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na poloostrově Azuero v Panamě (7° 12' s. š.)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3044612" y="4256035"/>
            <a:ext cx="5121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na Labradoru v Kanadě (55° 40' z. d.)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3563888" y="4584697"/>
            <a:ext cx="5580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na poloostrově Seward na Aljašce (168° 05' z. d.)</a:t>
            </a:r>
            <a:endParaRPr lang="cs-CZ" dirty="0"/>
          </a:p>
        </p:txBody>
      </p:sp>
      <p:sp>
        <p:nvSpPr>
          <p:cNvPr id="9" name="Šestiúhelník 8"/>
          <p:cNvSpPr/>
          <p:nvPr/>
        </p:nvSpPr>
        <p:spPr>
          <a:xfrm>
            <a:off x="8604448" y="61207"/>
            <a:ext cx="451841" cy="360040"/>
          </a:xfrm>
          <a:prstGeom prst="hexagon">
            <a:avLst/>
          </a:prstGeom>
          <a:solidFill>
            <a:schemeClr val="bg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extovéPole 9"/>
          <p:cNvSpPr txBox="1"/>
          <p:nvPr/>
        </p:nvSpPr>
        <p:spPr>
          <a:xfrm>
            <a:off x="196280" y="1155395"/>
            <a:ext cx="7790915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Vyhledej a zapiš název, polohu a stát, kde leží krajní </a:t>
            </a:r>
            <a:r>
              <a:rPr lang="cs-CZ" b="1" dirty="0" err="1">
                <a:solidFill>
                  <a:schemeClr val="bg1"/>
                </a:solidFill>
              </a:rPr>
              <a:t>pev</a:t>
            </a:r>
            <a:r>
              <a:rPr lang="cs-CZ" b="1" dirty="0">
                <a:solidFill>
                  <a:schemeClr val="bg1"/>
                </a:solidFill>
              </a:rPr>
              <a:t>. body. </a:t>
            </a:r>
          </a:p>
        </p:txBody>
      </p:sp>
      <p:sp>
        <p:nvSpPr>
          <p:cNvPr id="3" name="Obdélník 2"/>
          <p:cNvSpPr/>
          <p:nvPr/>
        </p:nvSpPr>
        <p:spPr>
          <a:xfrm>
            <a:off x="1115616" y="3638668"/>
            <a:ext cx="7776864" cy="27553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/>
          <p:cNvSpPr/>
          <p:nvPr/>
        </p:nvSpPr>
        <p:spPr>
          <a:xfrm>
            <a:off x="879004" y="3927373"/>
            <a:ext cx="7776864" cy="357237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bdélník 13"/>
          <p:cNvSpPr/>
          <p:nvPr/>
        </p:nvSpPr>
        <p:spPr>
          <a:xfrm>
            <a:off x="1278008" y="4296706"/>
            <a:ext cx="7776864" cy="34713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bdélník 14"/>
          <p:cNvSpPr/>
          <p:nvPr/>
        </p:nvSpPr>
        <p:spPr>
          <a:xfrm>
            <a:off x="1187624" y="4687447"/>
            <a:ext cx="7598978" cy="27553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076447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9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0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4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5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9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0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4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5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 build="p"/>
      <p:bldP spid="3" grpId="0" animBg="1"/>
      <p:bldP spid="13" grpId="0" animBg="1"/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4400" b="1" cap="non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Členitost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11560" y="1624360"/>
            <a:ext cx="7643192" cy="5257800"/>
          </a:xfrm>
          <a:noFill/>
        </p:spPr>
        <p:txBody>
          <a:bodyPr>
            <a:normAutofit lnSpcReduction="10000"/>
          </a:bodyPr>
          <a:lstStyle/>
          <a:p>
            <a:r>
              <a:rPr lang="cs-CZ" dirty="0"/>
              <a:t>Rozloha Severní Ameriky je 24,36 mil. km</a:t>
            </a:r>
            <a:r>
              <a:rPr lang="cs-CZ" baseline="30000" dirty="0"/>
              <a:t>2</a:t>
            </a:r>
            <a:endParaRPr lang="cs-CZ" dirty="0"/>
          </a:p>
          <a:p>
            <a:r>
              <a:rPr lang="cs-CZ" dirty="0"/>
              <a:t>Pobřeží Severní Ameriky je velmi členité (na rozdíl od Jižní Ameriky)</a:t>
            </a:r>
          </a:p>
          <a:p>
            <a:endParaRPr lang="cs-CZ" dirty="0"/>
          </a:p>
          <a:p>
            <a:r>
              <a:rPr lang="cs-CZ" u="sng" dirty="0"/>
              <a:t>Největší poloostrovy:</a:t>
            </a:r>
            <a:r>
              <a:rPr lang="cs-CZ" dirty="0"/>
              <a:t> </a:t>
            </a:r>
          </a:p>
          <a:p>
            <a:pPr lvl="6"/>
            <a:r>
              <a:rPr lang="cs-CZ" sz="2400" dirty="0">
                <a:solidFill>
                  <a:schemeClr val="tx1"/>
                </a:solidFill>
              </a:rPr>
              <a:t>poloostrov Labrador (největší v SA)</a:t>
            </a:r>
          </a:p>
          <a:p>
            <a:pPr lvl="6"/>
            <a:r>
              <a:rPr lang="cs-CZ" sz="2400" dirty="0">
                <a:solidFill>
                  <a:schemeClr val="tx1"/>
                </a:solidFill>
              </a:rPr>
              <a:t>Kalifornský poloostrov</a:t>
            </a:r>
          </a:p>
          <a:p>
            <a:pPr lvl="6"/>
            <a:r>
              <a:rPr lang="cs-CZ" sz="2400" dirty="0">
                <a:solidFill>
                  <a:schemeClr val="tx1"/>
                </a:solidFill>
              </a:rPr>
              <a:t>Floridský poloostrov</a:t>
            </a:r>
          </a:p>
          <a:p>
            <a:pPr lvl="6"/>
            <a:r>
              <a:rPr lang="cs-CZ" sz="2400" dirty="0">
                <a:solidFill>
                  <a:schemeClr val="tx1"/>
                </a:solidFill>
              </a:rPr>
              <a:t>poloostrov Aljaška</a:t>
            </a:r>
          </a:p>
          <a:p>
            <a:pPr lvl="6"/>
            <a:r>
              <a:rPr lang="cs-CZ" sz="2400" dirty="0">
                <a:solidFill>
                  <a:schemeClr val="tx1"/>
                </a:solidFill>
              </a:rPr>
              <a:t>poloostrov </a:t>
            </a:r>
            <a:r>
              <a:rPr lang="cs-CZ" sz="2400" dirty="0" err="1">
                <a:solidFill>
                  <a:schemeClr val="tx1"/>
                </a:solidFill>
              </a:rPr>
              <a:t>Yucatán</a:t>
            </a:r>
            <a:r>
              <a:rPr lang="cs-CZ" sz="2400" dirty="0">
                <a:solidFill>
                  <a:schemeClr val="tx1"/>
                </a:solidFill>
              </a:rPr>
              <a:t>           </a:t>
            </a:r>
          </a:p>
          <a:p>
            <a:pPr marL="0" indent="0">
              <a:buNone/>
            </a:pPr>
            <a:r>
              <a:rPr lang="cs-CZ" u="sng" dirty="0"/>
              <a:t>                                        </a:t>
            </a:r>
          </a:p>
          <a:p>
            <a:pPr marL="0" indent="0">
              <a:buNone/>
            </a:pPr>
            <a:br>
              <a:rPr lang="cs-CZ" dirty="0"/>
            </a:br>
            <a:endParaRPr lang="cs-CZ" dirty="0"/>
          </a:p>
        </p:txBody>
      </p:sp>
      <p:pic>
        <p:nvPicPr>
          <p:cNvPr id="2050" name="Picture 2" descr="https://upload.wikimedia.org/wikipedia/commons/0/03/Labrador-Peninsul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448" y="4111476"/>
            <a:ext cx="2667000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6228184" y="5850160"/>
            <a:ext cx="3057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dirty="0"/>
              <a:t>poloostrov Labrador</a:t>
            </a:r>
          </a:p>
        </p:txBody>
      </p:sp>
      <p:pic>
        <p:nvPicPr>
          <p:cNvPr id="2052" name="Picture 4" descr="Florida na mapě US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9" y="4548054"/>
            <a:ext cx="2570059" cy="1671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71859" y="5824938"/>
            <a:ext cx="3002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dirty="0"/>
              <a:t>Floridský poloostrov</a:t>
            </a:r>
          </a:p>
        </p:txBody>
      </p:sp>
      <p:sp>
        <p:nvSpPr>
          <p:cNvPr id="8" name="Šestiúhelník 7"/>
          <p:cNvSpPr/>
          <p:nvPr/>
        </p:nvSpPr>
        <p:spPr>
          <a:xfrm>
            <a:off x="8604448" y="61207"/>
            <a:ext cx="451841" cy="360040"/>
          </a:xfrm>
          <a:prstGeom prst="hexagon">
            <a:avLst/>
          </a:prstGeom>
          <a:solidFill>
            <a:schemeClr val="bg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0527993"/>
      </p:ext>
    </p:extLst>
  </p:cSld>
  <p:clrMapOvr>
    <a:masterClrMapping/>
  </p:clrMapOvr>
  <p:transition spd="slow"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4400" b="1" cap="non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Členitost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539552" y="1484784"/>
            <a:ext cx="8856984" cy="5373216"/>
          </a:xfrm>
          <a:noFill/>
        </p:spPr>
        <p:txBody>
          <a:bodyPr>
            <a:normAutofit fontScale="92500" lnSpcReduction="20000"/>
          </a:bodyPr>
          <a:lstStyle/>
          <a:p>
            <a:r>
              <a:rPr lang="cs-CZ" u="sng" dirty="0"/>
              <a:t>Největší ostrovy, souostroví:</a:t>
            </a:r>
            <a:r>
              <a:rPr lang="cs-CZ" dirty="0"/>
              <a:t> </a:t>
            </a:r>
          </a:p>
          <a:p>
            <a:pPr lvl="6"/>
            <a:r>
              <a:rPr lang="cs-CZ" sz="2400" dirty="0">
                <a:solidFill>
                  <a:schemeClr val="tx1"/>
                </a:solidFill>
              </a:rPr>
              <a:t>Grónsko (největší ostrov na světě – 2,1 mil. km</a:t>
            </a:r>
            <a:r>
              <a:rPr lang="cs-CZ" sz="2400" baseline="30000" dirty="0">
                <a:solidFill>
                  <a:schemeClr val="tx1"/>
                </a:solidFill>
              </a:rPr>
              <a:t>2</a:t>
            </a:r>
            <a:r>
              <a:rPr lang="cs-CZ" sz="2400" dirty="0">
                <a:solidFill>
                  <a:schemeClr val="tx1"/>
                </a:solidFill>
              </a:rPr>
              <a:t>)</a:t>
            </a:r>
          </a:p>
          <a:p>
            <a:pPr lvl="6"/>
            <a:r>
              <a:rPr lang="cs-CZ" sz="2400" dirty="0">
                <a:solidFill>
                  <a:schemeClr val="tx1"/>
                </a:solidFill>
              </a:rPr>
              <a:t>Arktické souostroví </a:t>
            </a:r>
          </a:p>
          <a:p>
            <a:pPr lvl="8"/>
            <a:r>
              <a:rPr lang="cs-CZ" sz="2400" dirty="0">
                <a:solidFill>
                  <a:schemeClr val="tx1"/>
                </a:solidFill>
              </a:rPr>
              <a:t>Baffinův ostrov</a:t>
            </a:r>
          </a:p>
          <a:p>
            <a:pPr lvl="8"/>
            <a:r>
              <a:rPr lang="cs-CZ" sz="2400" dirty="0">
                <a:solidFill>
                  <a:schemeClr val="tx1"/>
                </a:solidFill>
              </a:rPr>
              <a:t>Viktoriin ostrov</a:t>
            </a:r>
          </a:p>
          <a:p>
            <a:pPr lvl="8"/>
            <a:r>
              <a:rPr lang="cs-CZ" sz="2400" dirty="0">
                <a:solidFill>
                  <a:schemeClr val="tx1"/>
                </a:solidFill>
              </a:rPr>
              <a:t>ostrov Devon </a:t>
            </a:r>
          </a:p>
          <a:p>
            <a:pPr lvl="6"/>
            <a:r>
              <a:rPr lang="cs-CZ" sz="2400" dirty="0">
                <a:solidFill>
                  <a:schemeClr val="tx1"/>
                </a:solidFill>
              </a:rPr>
              <a:t>souostroví Velké Antily </a:t>
            </a:r>
          </a:p>
          <a:p>
            <a:pPr lvl="8"/>
            <a:r>
              <a:rPr lang="cs-CZ" sz="2400" dirty="0">
                <a:solidFill>
                  <a:schemeClr val="tx1"/>
                </a:solidFill>
              </a:rPr>
              <a:t>Kuba</a:t>
            </a:r>
          </a:p>
          <a:p>
            <a:pPr lvl="8"/>
            <a:r>
              <a:rPr lang="cs-CZ" sz="2400" dirty="0">
                <a:solidFill>
                  <a:schemeClr val="tx1"/>
                </a:solidFill>
              </a:rPr>
              <a:t>Jamajka</a:t>
            </a:r>
          </a:p>
          <a:p>
            <a:pPr lvl="8"/>
            <a:r>
              <a:rPr lang="cs-CZ" sz="2400" dirty="0" err="1">
                <a:solidFill>
                  <a:schemeClr val="tx1"/>
                </a:solidFill>
              </a:rPr>
              <a:t>Hispaniola</a:t>
            </a:r>
            <a:endParaRPr lang="cs-CZ" sz="2400" dirty="0">
              <a:solidFill>
                <a:schemeClr val="tx1"/>
              </a:solidFill>
            </a:endParaRPr>
          </a:p>
          <a:p>
            <a:pPr lvl="8"/>
            <a:r>
              <a:rPr lang="cs-CZ" sz="2400" dirty="0">
                <a:solidFill>
                  <a:schemeClr val="tx1"/>
                </a:solidFill>
              </a:rPr>
              <a:t>Portoriko</a:t>
            </a:r>
          </a:p>
          <a:p>
            <a:pPr lvl="6"/>
            <a:r>
              <a:rPr lang="cs-CZ" sz="2400" dirty="0">
                <a:solidFill>
                  <a:schemeClr val="tx1"/>
                </a:solidFill>
              </a:rPr>
              <a:t>souostroví Malé Antily</a:t>
            </a:r>
          </a:p>
          <a:p>
            <a:pPr marL="1828800" lvl="6" indent="0">
              <a:buNone/>
            </a:pPr>
            <a:r>
              <a:rPr lang="cs-CZ" sz="2400" dirty="0">
                <a:solidFill>
                  <a:schemeClr val="tx1"/>
                </a:solidFill>
              </a:rPr>
              <a:t> souostroví Bahamy</a:t>
            </a:r>
          </a:p>
          <a:p>
            <a:pPr marL="0" indent="0">
              <a:buNone/>
            </a:pPr>
            <a:r>
              <a:rPr lang="cs-CZ" u="sng" dirty="0"/>
              <a:t>                                        </a:t>
            </a:r>
          </a:p>
          <a:p>
            <a:pPr marL="0" indent="0">
              <a:buNone/>
            </a:pPr>
            <a:br>
              <a:rPr lang="cs-CZ" dirty="0"/>
            </a:br>
            <a:endParaRPr lang="cs-CZ" dirty="0"/>
          </a:p>
        </p:txBody>
      </p:sp>
      <p:pic>
        <p:nvPicPr>
          <p:cNvPr id="3074" name="Picture 2" descr="http://www.tyden.cz/obrazek/gromapaaa-492c53a8c9d1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3426" y="2492896"/>
            <a:ext cx="2880320" cy="215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6931396" y="4221088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i="1" dirty="0">
                <a:solidFill>
                  <a:schemeClr val="bg1"/>
                </a:solidFill>
              </a:rPr>
              <a:t>Grónsko</a:t>
            </a:r>
          </a:p>
        </p:txBody>
      </p:sp>
      <p:pic>
        <p:nvPicPr>
          <p:cNvPr id="3076" name="Picture 4" descr="https://upload.wikimedia.org/wikipedia/commons/thumb/d/d4/GreaterAntillesIslands.png/1280px-GreaterAntillesIsland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3426" y="4914544"/>
            <a:ext cx="3210574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6422589" y="6074842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dirty="0"/>
              <a:t>Velké Antily</a:t>
            </a:r>
          </a:p>
        </p:txBody>
      </p:sp>
      <p:pic>
        <p:nvPicPr>
          <p:cNvPr id="3078" name="Picture 6" descr="http://www.osel.cz/_clanky_popisky/canadian-arctic-archipelago-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151689"/>
            <a:ext cx="2520280" cy="2138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107504" y="4797152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dirty="0"/>
              <a:t>Arktické souostroví   </a:t>
            </a:r>
          </a:p>
        </p:txBody>
      </p:sp>
      <p:sp>
        <p:nvSpPr>
          <p:cNvPr id="10" name="Šestiúhelník 9"/>
          <p:cNvSpPr/>
          <p:nvPr/>
        </p:nvSpPr>
        <p:spPr>
          <a:xfrm>
            <a:off x="8604448" y="61207"/>
            <a:ext cx="451841" cy="360040"/>
          </a:xfrm>
          <a:prstGeom prst="hexagon">
            <a:avLst/>
          </a:prstGeom>
          <a:solidFill>
            <a:schemeClr val="bg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0352313"/>
      </p:ext>
    </p:extLst>
  </p:cSld>
  <p:clrMapOvr>
    <a:masterClrMapping/>
  </p:clrMapOvr>
  <p:transition spd="slow">
    <p:cove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4400" b="1" cap="non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Povrch</a:t>
            </a:r>
            <a:endParaRPr lang="cs-CZ" b="1" cap="non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-13245" y="1575644"/>
            <a:ext cx="9157245" cy="5282356"/>
          </a:xfrm>
        </p:spPr>
        <p:txBody>
          <a:bodyPr>
            <a:normAutofit/>
          </a:bodyPr>
          <a:lstStyle/>
          <a:p>
            <a:r>
              <a:rPr lang="cs-CZ" u="sng" dirty="0"/>
              <a:t>Pohoří:</a:t>
            </a:r>
          </a:p>
          <a:p>
            <a:pPr lvl="1"/>
            <a:r>
              <a:rPr lang="cs-CZ" sz="1800" dirty="0" err="1"/>
              <a:t>Kordilery</a:t>
            </a:r>
            <a:r>
              <a:rPr lang="cs-CZ" sz="1800" dirty="0"/>
              <a:t> - nejdelší suchozemské pohoří na světě</a:t>
            </a:r>
          </a:p>
          <a:p>
            <a:pPr marL="365760" lvl="1" indent="0">
              <a:buNone/>
            </a:pPr>
            <a:r>
              <a:rPr lang="cs-CZ" sz="1800" dirty="0"/>
              <a:t>                     - vznikly 3.horním vrásněním</a:t>
            </a:r>
          </a:p>
          <a:p>
            <a:pPr marL="365760" lvl="1" indent="0">
              <a:buNone/>
            </a:pPr>
            <a:r>
              <a:rPr lang="cs-CZ" sz="1800" dirty="0"/>
              <a:t>                     - v Jižní Americe – Andy</a:t>
            </a:r>
          </a:p>
          <a:p>
            <a:pPr lvl="1"/>
            <a:r>
              <a:rPr lang="cs-CZ" sz="1800" dirty="0"/>
              <a:t>Kaskádové pohoří</a:t>
            </a:r>
          </a:p>
          <a:p>
            <a:pPr lvl="1"/>
            <a:r>
              <a:rPr lang="cs-CZ" sz="1800" dirty="0"/>
              <a:t>Sierra Nevada</a:t>
            </a:r>
          </a:p>
          <a:p>
            <a:pPr lvl="1"/>
            <a:r>
              <a:rPr lang="cs-CZ" sz="1800" dirty="0"/>
              <a:t>Aljašské hory –  </a:t>
            </a:r>
            <a:r>
              <a:rPr lang="cs-CZ" sz="1800" dirty="0" err="1"/>
              <a:t>Denali</a:t>
            </a:r>
            <a:r>
              <a:rPr lang="cs-CZ" sz="1800" dirty="0"/>
              <a:t> /= Mount </a:t>
            </a:r>
            <a:r>
              <a:rPr lang="cs-CZ" sz="1800" dirty="0" err="1"/>
              <a:t>McKinley</a:t>
            </a:r>
            <a:r>
              <a:rPr lang="cs-CZ" sz="1800" dirty="0"/>
              <a:t>/ (nejvyšší hora SA – 6194 </a:t>
            </a:r>
            <a:r>
              <a:rPr lang="cs-CZ" sz="1800" dirty="0" err="1"/>
              <a:t>m.n.m</a:t>
            </a:r>
            <a:r>
              <a:rPr lang="cs-CZ" sz="1800" dirty="0"/>
              <a:t>.)</a:t>
            </a:r>
          </a:p>
          <a:p>
            <a:pPr lvl="1"/>
            <a:r>
              <a:rPr lang="cs-CZ" sz="1800" dirty="0"/>
              <a:t>Skalnaté hory </a:t>
            </a:r>
          </a:p>
          <a:p>
            <a:pPr lvl="1"/>
            <a:r>
              <a:rPr lang="cs-CZ" sz="1800" dirty="0" err="1"/>
              <a:t>Appalačské</a:t>
            </a:r>
            <a:r>
              <a:rPr lang="cs-CZ" sz="1800" dirty="0"/>
              <a:t> pohoří </a:t>
            </a:r>
          </a:p>
          <a:p>
            <a:pPr lvl="1"/>
            <a:r>
              <a:rPr lang="cs-CZ" sz="1800" dirty="0" err="1"/>
              <a:t>Brooksovo</a:t>
            </a:r>
            <a:r>
              <a:rPr lang="cs-CZ" sz="1800" dirty="0"/>
              <a:t> pohoří</a:t>
            </a:r>
          </a:p>
          <a:p>
            <a:pPr lvl="1"/>
            <a:r>
              <a:rPr lang="cs-CZ" sz="1800" dirty="0" err="1"/>
              <a:t>Mackenzieovo</a:t>
            </a:r>
            <a:r>
              <a:rPr lang="cs-CZ" sz="1800" dirty="0"/>
              <a:t> pohoří </a:t>
            </a:r>
          </a:p>
          <a:p>
            <a:pPr lvl="1"/>
            <a:r>
              <a:rPr lang="cs-CZ" sz="1800" dirty="0"/>
              <a:t>Sierra Madre (</a:t>
            </a:r>
            <a:r>
              <a:rPr lang="cs-CZ" sz="1800" dirty="0" err="1"/>
              <a:t>vých</a:t>
            </a:r>
            <a:r>
              <a:rPr lang="cs-CZ" sz="1800" dirty="0"/>
              <a:t>., </a:t>
            </a:r>
            <a:r>
              <a:rPr lang="cs-CZ" sz="1800" dirty="0" err="1"/>
              <a:t>záp</a:t>
            </a:r>
            <a:r>
              <a:rPr lang="cs-CZ" sz="1800" dirty="0"/>
              <a:t>., již.) </a:t>
            </a:r>
          </a:p>
          <a:p>
            <a:pPr marL="365760" lvl="1" indent="0">
              <a:buNone/>
            </a:pPr>
            <a:r>
              <a:rPr lang="cs-CZ" sz="1800" dirty="0"/>
              <a:t>Plošiny – Kolumbijská, </a:t>
            </a:r>
            <a:r>
              <a:rPr lang="cs-CZ" sz="1800" dirty="0" err="1"/>
              <a:t>Koloradská</a:t>
            </a:r>
            <a:r>
              <a:rPr lang="cs-CZ" sz="1800" dirty="0"/>
              <a:t>, Mexická </a:t>
            </a:r>
          </a:p>
          <a:p>
            <a:pPr marL="365760" lvl="1" indent="0">
              <a:buNone/>
            </a:pPr>
            <a:r>
              <a:rPr lang="cs-CZ" sz="1800" dirty="0"/>
              <a:t>Pánve – Velká                   </a:t>
            </a:r>
          </a:p>
        </p:txBody>
      </p:sp>
      <p:pic>
        <p:nvPicPr>
          <p:cNvPr id="4098" name="Picture 2" descr="Cuernos del Pa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16632"/>
            <a:ext cx="3110745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6300192" y="1655832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i="1" dirty="0" err="1"/>
              <a:t>Kordilery</a:t>
            </a:r>
            <a:endParaRPr lang="cs-CZ" b="1" i="1" dirty="0"/>
          </a:p>
        </p:txBody>
      </p:sp>
      <p:sp>
        <p:nvSpPr>
          <p:cNvPr id="5" name="AutoShape 4" descr="http://mediad.publicbroadcasting.net/p/wvxu/files/styles/x_large/public/201508/denali_mt_mckinley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4102" name="Picture 6" descr="http://mediad.publicbroadcasting.net/p/wvxu/files/styles/x_large/public/201508/denali_mt_mckinle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654" y="4472587"/>
            <a:ext cx="3516346" cy="2331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5797748" y="6421978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dirty="0">
                <a:solidFill>
                  <a:schemeClr val="bg1"/>
                </a:solidFill>
              </a:rPr>
              <a:t>Mount </a:t>
            </a:r>
            <a:r>
              <a:rPr lang="cs-CZ" b="1" i="1" dirty="0" err="1">
                <a:solidFill>
                  <a:schemeClr val="bg1"/>
                </a:solidFill>
              </a:rPr>
              <a:t>McKinley</a:t>
            </a:r>
            <a:endParaRPr lang="cs-CZ" b="1" i="1" dirty="0">
              <a:solidFill>
                <a:schemeClr val="bg1"/>
              </a:solidFill>
            </a:endParaRPr>
          </a:p>
        </p:txBody>
      </p:sp>
      <p:sp>
        <p:nvSpPr>
          <p:cNvPr id="9" name="Šestiúhelník 8"/>
          <p:cNvSpPr/>
          <p:nvPr/>
        </p:nvSpPr>
        <p:spPr>
          <a:xfrm>
            <a:off x="8604448" y="61207"/>
            <a:ext cx="451841" cy="360040"/>
          </a:xfrm>
          <a:prstGeom prst="hexagon">
            <a:avLst/>
          </a:prstGeom>
          <a:solidFill>
            <a:schemeClr val="bg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3128387"/>
      </p:ext>
    </p:extLst>
  </p:cSld>
  <p:clrMapOvr>
    <a:masterClrMapping/>
  </p:clrMapOvr>
  <p:transition spd="slow">
    <p:cove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www.pocasicz.cz/data/blob/unknown-image_jpeg-20160302105012-4653-death-valle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1962" y="4228808"/>
            <a:ext cx="3671790" cy="2409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4400" b="1" cap="non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Povrch</a:t>
            </a:r>
            <a:endParaRPr lang="cs-CZ" b="1" cap="non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0" y="836712"/>
            <a:ext cx="7467600" cy="4873752"/>
          </a:xfrm>
        </p:spPr>
        <p:txBody>
          <a:bodyPr/>
          <a:lstStyle/>
          <a:p>
            <a:r>
              <a:rPr lang="cs-CZ" u="sng" dirty="0"/>
              <a:t>Nížiny:</a:t>
            </a:r>
          </a:p>
          <a:p>
            <a:pPr lvl="1"/>
            <a:r>
              <a:rPr lang="cs-CZ" dirty="0"/>
              <a:t>Pobřežní nížina – skládá se ze dvou částí</a:t>
            </a:r>
          </a:p>
          <a:p>
            <a:pPr lvl="2"/>
            <a:r>
              <a:rPr lang="cs-CZ" dirty="0"/>
              <a:t>Atlantská nížina</a:t>
            </a:r>
          </a:p>
          <a:p>
            <a:pPr lvl="2"/>
            <a:r>
              <a:rPr lang="cs-CZ" dirty="0"/>
              <a:t>Pobřežní nížina Mexického zálivu</a:t>
            </a:r>
          </a:p>
          <a:p>
            <a:pPr lvl="1"/>
            <a:r>
              <a:rPr lang="cs-CZ" dirty="0"/>
              <a:t>Mississippská nížina</a:t>
            </a:r>
          </a:p>
          <a:p>
            <a:pPr lvl="1"/>
            <a:r>
              <a:rPr lang="cs-CZ" dirty="0"/>
              <a:t>Arktická nížina</a:t>
            </a:r>
          </a:p>
          <a:p>
            <a:r>
              <a:rPr lang="cs-CZ" sz="1800" dirty="0"/>
              <a:t>Nejníže položeným místem Severní Ameriky je </a:t>
            </a:r>
            <a:r>
              <a:rPr lang="cs-CZ" sz="1800" dirty="0" err="1"/>
              <a:t>Death</a:t>
            </a:r>
            <a:r>
              <a:rPr lang="cs-CZ" sz="1800" dirty="0"/>
              <a:t> </a:t>
            </a:r>
            <a:r>
              <a:rPr lang="cs-CZ" sz="1800" dirty="0" err="1"/>
              <a:t>Valley</a:t>
            </a:r>
            <a:r>
              <a:rPr lang="cs-CZ" sz="1800" dirty="0"/>
              <a:t> (Údolí smrti) ve státě Kalifornie v USA </a:t>
            </a:r>
          </a:p>
          <a:p>
            <a:r>
              <a:rPr lang="cs-CZ" sz="1800" dirty="0"/>
              <a:t>Zdejší solné jezero </a:t>
            </a:r>
            <a:r>
              <a:rPr lang="cs-CZ" sz="1800" dirty="0" err="1"/>
              <a:t>Badwater</a:t>
            </a:r>
            <a:r>
              <a:rPr lang="cs-CZ" sz="1800" dirty="0"/>
              <a:t> leží 86 metrů pod úrovní moře </a:t>
            </a:r>
          </a:p>
        </p:txBody>
      </p:sp>
      <p:pic>
        <p:nvPicPr>
          <p:cNvPr id="5122" name="Picture 2" descr="http://linoit.com/entry/image/869265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051" y="626027"/>
            <a:ext cx="324036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5882512" y="2409416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i="1" dirty="0">
                <a:solidFill>
                  <a:schemeClr val="bg1"/>
                </a:solidFill>
              </a:rPr>
              <a:t>Pobřežní nížina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4620108" y="6272538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i="1" dirty="0" err="1"/>
              <a:t>Death</a:t>
            </a:r>
            <a:r>
              <a:rPr lang="cs-CZ" b="1" i="1" dirty="0"/>
              <a:t> </a:t>
            </a:r>
            <a:r>
              <a:rPr lang="cs-CZ" b="1" i="1" dirty="0" err="1"/>
              <a:t>Valley</a:t>
            </a:r>
            <a:endParaRPr lang="cs-CZ" b="1" i="1" dirty="0"/>
          </a:p>
        </p:txBody>
      </p:sp>
      <p:sp>
        <p:nvSpPr>
          <p:cNvPr id="8" name="Šestiúhelník 7"/>
          <p:cNvSpPr/>
          <p:nvPr/>
        </p:nvSpPr>
        <p:spPr>
          <a:xfrm>
            <a:off x="8604448" y="61207"/>
            <a:ext cx="451841" cy="360040"/>
          </a:xfrm>
          <a:prstGeom prst="hexagon">
            <a:avLst/>
          </a:prstGeom>
          <a:solidFill>
            <a:schemeClr val="bg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5021227"/>
      </p:ext>
    </p:extLst>
  </p:cSld>
  <p:clrMapOvr>
    <a:masterClrMapping/>
  </p:clrMapOvr>
  <p:transition spd="slow">
    <p:cove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2"/>
          <a:srcRect l="66634" t="19550" r="12687" b="19551"/>
          <a:stretch/>
        </p:blipFill>
        <p:spPr>
          <a:xfrm>
            <a:off x="6660232" y="1412776"/>
            <a:ext cx="1944216" cy="468052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2"/>
          <a:srcRect l="11940" t="19550" r="42710" b="19551"/>
          <a:stretch/>
        </p:blipFill>
        <p:spPr>
          <a:xfrm>
            <a:off x="-252536" y="63550"/>
            <a:ext cx="6716610" cy="6602767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0" y="6296985"/>
            <a:ext cx="4604146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Doplň čísla k odpovídajícím názvům.</a:t>
            </a:r>
          </a:p>
        </p:txBody>
      </p:sp>
      <p:sp>
        <p:nvSpPr>
          <p:cNvPr id="10" name="Nadpis 1"/>
          <p:cNvSpPr txBox="1">
            <a:spLocks/>
          </p:cNvSpPr>
          <p:nvPr/>
        </p:nvSpPr>
        <p:spPr>
          <a:xfrm>
            <a:off x="5878760" y="83428"/>
            <a:ext cx="3507160" cy="926368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4400" b="1" cap="non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Povrch</a:t>
            </a:r>
            <a:endParaRPr lang="cs-CZ" dirty="0"/>
          </a:p>
        </p:txBody>
      </p:sp>
      <p:sp>
        <p:nvSpPr>
          <p:cNvPr id="9" name="Šestiúhelník 8"/>
          <p:cNvSpPr/>
          <p:nvPr/>
        </p:nvSpPr>
        <p:spPr>
          <a:xfrm>
            <a:off x="8604448" y="61207"/>
            <a:ext cx="451841" cy="360040"/>
          </a:xfrm>
          <a:prstGeom prst="hexagon">
            <a:avLst/>
          </a:prstGeom>
          <a:solidFill>
            <a:schemeClr val="bg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7781290"/>
      </p:ext>
    </p:extLst>
  </p:cSld>
  <p:clrMapOvr>
    <a:masterClrMapping/>
  </p:clrMapOvr>
  <p:transition spd="slow">
    <p:cove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11939" t="19551" r="11939" b="20600"/>
          <a:stretch/>
        </p:blipFill>
        <p:spPr>
          <a:xfrm>
            <a:off x="24125" y="1340768"/>
            <a:ext cx="8974471" cy="5328592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6084168" y="1333060"/>
            <a:ext cx="2770412" cy="4896544"/>
          </a:xfrm>
          <a:prstGeom prst="rect">
            <a:avLst/>
          </a:prstGeom>
          <a:solidFill>
            <a:srgbClr val="F7EDAF"/>
          </a:solidFill>
          <a:ln>
            <a:solidFill>
              <a:srgbClr val="F7ED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r>
              <a:rPr lang="cs-CZ" dirty="0">
                <a:solidFill>
                  <a:srgbClr val="C00000"/>
                </a:solidFill>
              </a:rPr>
              <a:t>řešení</a:t>
            </a: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2757780" y="401012"/>
            <a:ext cx="3507160" cy="926368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4400" b="1" cap="non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Povrch</a:t>
            </a:r>
            <a:endParaRPr lang="cs-CZ" dirty="0"/>
          </a:p>
        </p:txBody>
      </p:sp>
      <p:sp>
        <p:nvSpPr>
          <p:cNvPr id="6" name="Šestiúhelník 5"/>
          <p:cNvSpPr/>
          <p:nvPr/>
        </p:nvSpPr>
        <p:spPr>
          <a:xfrm>
            <a:off x="8604448" y="61207"/>
            <a:ext cx="451841" cy="360040"/>
          </a:xfrm>
          <a:prstGeom prst="hexagon">
            <a:avLst/>
          </a:prstGeom>
          <a:solidFill>
            <a:schemeClr val="bg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277624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4400" b="1" cap="non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Vodstvo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571184" cy="4873752"/>
          </a:xfrm>
        </p:spPr>
        <p:txBody>
          <a:bodyPr/>
          <a:lstStyle/>
          <a:p>
            <a:r>
              <a:rPr lang="cs-CZ" u="sng" dirty="0"/>
              <a:t>Oceány:</a:t>
            </a:r>
            <a:r>
              <a:rPr lang="cs-CZ" dirty="0"/>
              <a:t> </a:t>
            </a:r>
          </a:p>
          <a:p>
            <a:pPr lvl="1"/>
            <a:r>
              <a:rPr lang="cs-CZ" dirty="0"/>
              <a:t>Tichý oceán – omývá západní pobřeží světadílu</a:t>
            </a:r>
          </a:p>
          <a:p>
            <a:pPr lvl="1"/>
            <a:r>
              <a:rPr lang="cs-CZ" dirty="0"/>
              <a:t>Atlantský oceán – omývá východní pobřeží světadílu</a:t>
            </a:r>
          </a:p>
          <a:p>
            <a:pPr lvl="1"/>
            <a:r>
              <a:rPr lang="cs-CZ" dirty="0"/>
              <a:t>Severní ledový oceán – omývá severní pobřeží světadílu</a:t>
            </a:r>
          </a:p>
          <a:p>
            <a:r>
              <a:rPr lang="cs-CZ" u="sng" dirty="0"/>
              <a:t>Moře:</a:t>
            </a:r>
          </a:p>
          <a:p>
            <a:pPr lvl="1"/>
            <a:r>
              <a:rPr lang="cs-CZ" dirty="0"/>
              <a:t>Beringovo moře</a:t>
            </a:r>
          </a:p>
          <a:p>
            <a:pPr lvl="1"/>
            <a:r>
              <a:rPr lang="cs-CZ" dirty="0"/>
              <a:t>Baffinovo moře</a:t>
            </a:r>
          </a:p>
          <a:p>
            <a:pPr lvl="1"/>
            <a:r>
              <a:rPr lang="cs-CZ" dirty="0"/>
              <a:t>Čukotské moře</a:t>
            </a:r>
          </a:p>
          <a:p>
            <a:pPr lvl="1"/>
            <a:r>
              <a:rPr lang="cs-CZ" dirty="0"/>
              <a:t>Labradorské moře</a:t>
            </a:r>
          </a:p>
          <a:p>
            <a:pPr lvl="1"/>
            <a:r>
              <a:rPr lang="cs-CZ" dirty="0"/>
              <a:t>Karibské moře</a:t>
            </a:r>
          </a:p>
          <a:p>
            <a:pPr lvl="1"/>
            <a:r>
              <a:rPr lang="cs-CZ" dirty="0"/>
              <a:t>Beaufortovo moře </a:t>
            </a:r>
          </a:p>
        </p:txBody>
      </p:sp>
      <p:pic>
        <p:nvPicPr>
          <p:cNvPr id="8194" name="Picture 2" descr="Karibské ostrovy z letad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789040"/>
            <a:ext cx="4762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4860032" y="6061938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i="1" dirty="0">
                <a:solidFill>
                  <a:schemeClr val="bg1"/>
                </a:solidFill>
              </a:rPr>
              <a:t>Karibské moře</a:t>
            </a:r>
          </a:p>
        </p:txBody>
      </p:sp>
      <p:sp>
        <p:nvSpPr>
          <p:cNvPr id="6" name="Šestiúhelník 5"/>
          <p:cNvSpPr/>
          <p:nvPr/>
        </p:nvSpPr>
        <p:spPr>
          <a:xfrm>
            <a:off x="8604448" y="61207"/>
            <a:ext cx="451841" cy="360040"/>
          </a:xfrm>
          <a:prstGeom prst="hexagon">
            <a:avLst/>
          </a:prstGeom>
          <a:solidFill>
            <a:schemeClr val="bg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0996513"/>
      </p:ext>
    </p:extLst>
  </p:cSld>
  <p:clrMapOvr>
    <a:masterClrMapping/>
  </p:clrMapOvr>
  <p:transition spd="slow">
    <p:cover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4400" b="1" cap="non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Vodstvo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79512" y="416060"/>
            <a:ext cx="7571184" cy="4873752"/>
          </a:xfrm>
        </p:spPr>
        <p:txBody>
          <a:bodyPr/>
          <a:lstStyle/>
          <a:p>
            <a:r>
              <a:rPr lang="cs-CZ" u="sng" dirty="0"/>
              <a:t>Zálivy:</a:t>
            </a:r>
            <a:r>
              <a:rPr lang="cs-CZ" dirty="0"/>
              <a:t> </a:t>
            </a:r>
          </a:p>
          <a:p>
            <a:pPr lvl="1"/>
            <a:r>
              <a:rPr lang="cs-CZ" sz="1800" dirty="0" err="1"/>
              <a:t>Hudsonův</a:t>
            </a:r>
            <a:r>
              <a:rPr lang="cs-CZ" sz="1800" dirty="0"/>
              <a:t> záliv</a:t>
            </a:r>
          </a:p>
          <a:p>
            <a:pPr lvl="1"/>
            <a:r>
              <a:rPr lang="cs-CZ" sz="1800" dirty="0"/>
              <a:t>Aljašský záliv</a:t>
            </a:r>
          </a:p>
          <a:p>
            <a:pPr lvl="1"/>
            <a:r>
              <a:rPr lang="cs-CZ" sz="1800" dirty="0"/>
              <a:t>Kalifornský záliv</a:t>
            </a:r>
          </a:p>
          <a:p>
            <a:pPr lvl="1"/>
            <a:r>
              <a:rPr lang="cs-CZ" sz="1800" dirty="0"/>
              <a:t>Mexický záliv – vzniká v něm Golfský proud</a:t>
            </a:r>
          </a:p>
          <a:p>
            <a:pPr lvl="1"/>
            <a:r>
              <a:rPr lang="cs-CZ" sz="1800" dirty="0" err="1"/>
              <a:t>Campečský</a:t>
            </a:r>
            <a:r>
              <a:rPr lang="cs-CZ" sz="1800" dirty="0"/>
              <a:t> záliv</a:t>
            </a:r>
          </a:p>
          <a:p>
            <a:pPr lvl="1"/>
            <a:r>
              <a:rPr lang="cs-CZ" sz="1800" dirty="0"/>
              <a:t>Honduraský záliv</a:t>
            </a:r>
          </a:p>
          <a:p>
            <a:pPr lvl="1"/>
            <a:endParaRPr lang="cs-CZ" sz="1800" dirty="0"/>
          </a:p>
          <a:p>
            <a:pPr lvl="1"/>
            <a:r>
              <a:rPr lang="cs-CZ" u="sng" dirty="0"/>
              <a:t>Průlivy:</a:t>
            </a:r>
          </a:p>
          <a:p>
            <a:pPr lvl="1"/>
            <a:r>
              <a:rPr lang="cs-CZ" sz="1800" dirty="0"/>
              <a:t>Beringův průliv</a:t>
            </a:r>
          </a:p>
          <a:p>
            <a:pPr lvl="1"/>
            <a:r>
              <a:rPr lang="cs-CZ" sz="1800" dirty="0" err="1"/>
              <a:t>Yucatánský</a:t>
            </a:r>
            <a:r>
              <a:rPr lang="cs-CZ" sz="1800" dirty="0"/>
              <a:t> průliv</a:t>
            </a:r>
          </a:p>
          <a:p>
            <a:pPr lvl="1"/>
            <a:r>
              <a:rPr lang="cs-CZ" sz="1800" dirty="0"/>
              <a:t>Davisův průliv</a:t>
            </a:r>
          </a:p>
          <a:p>
            <a:pPr lvl="1"/>
            <a:endParaRPr lang="cs-CZ" dirty="0"/>
          </a:p>
        </p:txBody>
      </p:sp>
      <p:pic>
        <p:nvPicPr>
          <p:cNvPr id="6146" name="Picture 2" descr="Mexický záliv v 3D perspektivě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1007" y="4221088"/>
            <a:ext cx="2952328" cy="2413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5909687" y="6261236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i="1" dirty="0"/>
              <a:t>Mexický záliv</a:t>
            </a:r>
          </a:p>
        </p:txBody>
      </p:sp>
      <p:pic>
        <p:nvPicPr>
          <p:cNvPr id="6148" name="Picture 4" descr="https://upload.wikimedia.org/wikipedia/commons/c/cd/Gulf_of_Californi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16632"/>
            <a:ext cx="2675375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6012160" y="2852936"/>
            <a:ext cx="2387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i="1" dirty="0">
                <a:solidFill>
                  <a:schemeClr val="bg1"/>
                </a:solidFill>
              </a:rPr>
              <a:t>Kalifornský záliv</a:t>
            </a:r>
          </a:p>
        </p:txBody>
      </p:sp>
      <p:pic>
        <p:nvPicPr>
          <p:cNvPr id="3076" name="Picture 4" descr="Výsledek obrázku pro Davisův průliv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1301" y="2852936"/>
            <a:ext cx="2777167" cy="240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upload.wikimedia.org/wikipedia/commons/e/e2/Yucat%C3%A1n_Peninsul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84" y="4653136"/>
            <a:ext cx="2502512" cy="1977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Šipka doprava 6"/>
          <p:cNvSpPr/>
          <p:nvPr/>
        </p:nvSpPr>
        <p:spPr>
          <a:xfrm rot="2884756">
            <a:off x="1111859" y="5495025"/>
            <a:ext cx="439561" cy="14023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/>
          <p:cNvSpPr txBox="1"/>
          <p:nvPr/>
        </p:nvSpPr>
        <p:spPr>
          <a:xfrm>
            <a:off x="47668" y="6261236"/>
            <a:ext cx="2055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 err="1"/>
              <a:t>Yukatánský</a:t>
            </a:r>
            <a:r>
              <a:rPr lang="cs-CZ" i="1" dirty="0"/>
              <a:t> </a:t>
            </a:r>
            <a:r>
              <a:rPr lang="cs-CZ" i="1" dirty="0" err="1"/>
              <a:t>průl</a:t>
            </a:r>
            <a:r>
              <a:rPr lang="cs-CZ" dirty="0"/>
              <a:t>.</a:t>
            </a:r>
          </a:p>
        </p:txBody>
      </p:sp>
      <p:sp>
        <p:nvSpPr>
          <p:cNvPr id="12" name="Šestiúhelník 11"/>
          <p:cNvSpPr/>
          <p:nvPr/>
        </p:nvSpPr>
        <p:spPr>
          <a:xfrm>
            <a:off x="8604448" y="61207"/>
            <a:ext cx="451841" cy="360040"/>
          </a:xfrm>
          <a:prstGeom prst="hexagon">
            <a:avLst/>
          </a:prstGeom>
          <a:solidFill>
            <a:schemeClr val="bg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3857771"/>
      </p:ext>
    </p:extLst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everní Amerik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59741"/>
            <a:ext cx="3683809" cy="3683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9346258"/>
              </p:ext>
            </p:extLst>
          </p:nvPr>
        </p:nvGraphicFramePr>
        <p:xfrm>
          <a:off x="4729581" y="3780290"/>
          <a:ext cx="4182164" cy="1645920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6568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52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4796">
                <a:tc>
                  <a:txBody>
                    <a:bodyPr/>
                    <a:lstStyle/>
                    <a:p>
                      <a:r>
                        <a:rPr lang="cs-CZ" sz="1400" dirty="0"/>
                        <a:t>Rozloha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24 360 000 km</a:t>
                      </a:r>
                      <a:r>
                        <a:rPr lang="cs-CZ" sz="1400" baseline="30000" dirty="0"/>
                        <a:t>2</a:t>
                      </a:r>
                      <a:endParaRPr lang="cs-CZ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4796">
                <a:tc>
                  <a:txBody>
                    <a:bodyPr/>
                    <a:lstStyle/>
                    <a:p>
                      <a:r>
                        <a:rPr lang="cs-CZ" sz="1400" dirty="0"/>
                        <a:t>Počet obyvatel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579 000 000 ( rok 2016)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4796">
                <a:tc>
                  <a:txBody>
                    <a:bodyPr/>
                    <a:lstStyle/>
                    <a:p>
                      <a:r>
                        <a:rPr lang="cs-CZ" sz="1400" dirty="0"/>
                        <a:t>Počet států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400"/>
                        <a:t>23 + 21 závislých území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5509">
                <a:tc>
                  <a:txBody>
                    <a:bodyPr/>
                    <a:lstStyle/>
                    <a:p>
                      <a:r>
                        <a:rPr lang="cs-CZ" sz="1400" dirty="0"/>
                        <a:t>Regiony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Severní Amerika</a:t>
                      </a:r>
                      <a:br>
                        <a:rPr lang="cs-CZ" sz="1400" dirty="0"/>
                      </a:br>
                      <a:r>
                        <a:rPr lang="cs-CZ" sz="1400" dirty="0"/>
                        <a:t>Střední Amerika</a:t>
                      </a:r>
                      <a:br>
                        <a:rPr lang="cs-CZ" sz="1400" dirty="0"/>
                      </a:br>
                      <a:r>
                        <a:rPr lang="cs-CZ" sz="1400" dirty="0"/>
                        <a:t>Karibik /ostrovní část/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Šestiúhelník 6"/>
          <p:cNvSpPr/>
          <p:nvPr/>
        </p:nvSpPr>
        <p:spPr>
          <a:xfrm>
            <a:off x="8604448" y="61207"/>
            <a:ext cx="451841" cy="360040"/>
          </a:xfrm>
          <a:prstGeom prst="hexagon">
            <a:avLst/>
          </a:prstGeom>
          <a:solidFill>
            <a:schemeClr val="bg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8" name="Tabulk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6565942"/>
              </p:ext>
            </p:extLst>
          </p:nvPr>
        </p:nvGraphicFramePr>
        <p:xfrm>
          <a:off x="78508" y="252159"/>
          <a:ext cx="4512840" cy="58127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85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42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12067">
                <a:tc>
                  <a:txBody>
                    <a:bodyPr/>
                    <a:lstStyle/>
                    <a:p>
                      <a:endParaRPr lang="cs-CZ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Severní a Střední Amerika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031">
                <a:tc>
                  <a:txBody>
                    <a:bodyPr/>
                    <a:lstStyle/>
                    <a:p>
                      <a:r>
                        <a:rPr lang="cs-CZ" sz="1200" dirty="0"/>
                        <a:t>rozloha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cs-CZ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3031">
                <a:tc>
                  <a:txBody>
                    <a:bodyPr/>
                    <a:lstStyle/>
                    <a:p>
                      <a:r>
                        <a:rPr lang="cs-CZ" sz="1200" dirty="0"/>
                        <a:t>nejvyšší bod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cs-CZ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3031">
                <a:tc>
                  <a:txBody>
                    <a:bodyPr/>
                    <a:lstStyle/>
                    <a:p>
                      <a:r>
                        <a:rPr lang="cs-CZ" sz="1200" dirty="0"/>
                        <a:t>nejnižší bod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cs-CZ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3031">
                <a:tc>
                  <a:txBody>
                    <a:bodyPr/>
                    <a:lstStyle/>
                    <a:p>
                      <a:r>
                        <a:rPr lang="cs-CZ" sz="1200" dirty="0"/>
                        <a:t>nejvyšší pohoří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cs-CZ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3031">
                <a:tc>
                  <a:txBody>
                    <a:bodyPr/>
                    <a:lstStyle/>
                    <a:p>
                      <a:r>
                        <a:rPr lang="cs-CZ" sz="1200" dirty="0"/>
                        <a:t>nejdelší řeka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cs-CZ" sz="14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8576">
                <a:tc>
                  <a:txBody>
                    <a:bodyPr/>
                    <a:lstStyle/>
                    <a:p>
                      <a:r>
                        <a:rPr lang="cs-CZ" sz="1400" dirty="0"/>
                        <a:t>řeka největším povodím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  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3031">
                <a:tc>
                  <a:txBody>
                    <a:bodyPr/>
                    <a:lstStyle/>
                    <a:p>
                      <a:r>
                        <a:rPr lang="cs-CZ" sz="1200" dirty="0"/>
                        <a:t>největší jezero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cs-CZ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3031">
                <a:tc>
                  <a:txBody>
                    <a:bodyPr/>
                    <a:lstStyle/>
                    <a:p>
                      <a:r>
                        <a:rPr lang="cs-CZ" sz="1200" dirty="0"/>
                        <a:t>počet obyvatel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 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2760">
                <a:tc>
                  <a:txBody>
                    <a:bodyPr/>
                    <a:lstStyle/>
                    <a:p>
                      <a:r>
                        <a:rPr lang="cs-CZ" sz="1400" dirty="0"/>
                        <a:t>počet </a:t>
                      </a:r>
                      <a:r>
                        <a:rPr lang="cs-CZ" sz="1400" dirty="0" err="1"/>
                        <a:t>samostat</a:t>
                      </a:r>
                      <a:r>
                        <a:rPr lang="cs-CZ" sz="1400" dirty="0"/>
                        <a:t>. států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cs-CZ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27251">
                <a:tc>
                  <a:txBody>
                    <a:bodyPr/>
                    <a:lstStyle/>
                    <a:p>
                      <a:r>
                        <a:rPr lang="cs-CZ" sz="1200" dirty="0"/>
                        <a:t>plošně největší stát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cs-CZ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75619">
                <a:tc>
                  <a:txBody>
                    <a:bodyPr/>
                    <a:lstStyle/>
                    <a:p>
                      <a:r>
                        <a:rPr lang="cs-CZ" sz="1200" dirty="0"/>
                        <a:t>stát s </a:t>
                      </a:r>
                      <a:r>
                        <a:rPr lang="cs-CZ" sz="1200" dirty="0" err="1"/>
                        <a:t>nejvyš</a:t>
                      </a:r>
                      <a:r>
                        <a:rPr lang="cs-CZ" sz="1200" dirty="0"/>
                        <a:t>.  </a:t>
                      </a:r>
                      <a:r>
                        <a:rPr lang="cs-CZ" sz="1200" dirty="0" err="1"/>
                        <a:t>početem</a:t>
                      </a:r>
                      <a:r>
                        <a:rPr lang="cs-CZ" sz="1200" dirty="0"/>
                        <a:t> obyv</a:t>
                      </a:r>
                      <a:r>
                        <a:rPr lang="cs-CZ" sz="1600" dirty="0"/>
                        <a:t>.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   USA  329 mil. (2015)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56232">
                <a:tc>
                  <a:txBody>
                    <a:bodyPr/>
                    <a:lstStyle/>
                    <a:p>
                      <a:r>
                        <a:rPr lang="cs-CZ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stát s </a:t>
                      </a:r>
                      <a:r>
                        <a:rPr lang="cs-CZ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nejvyš</a:t>
                      </a:r>
                      <a:r>
                        <a:rPr lang="cs-CZ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cs-CZ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</a:t>
                      </a:r>
                      <a:r>
                        <a:rPr lang="cs-CZ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ust</a:t>
                      </a:r>
                      <a:r>
                        <a:rPr lang="cs-CZ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 </a:t>
                      </a:r>
                      <a:r>
                        <a:rPr lang="cs-CZ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osídl</a:t>
                      </a:r>
                      <a:r>
                        <a:rPr lang="cs-CZ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cs-CZ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   Barbados  638 ob./ km</a:t>
                      </a:r>
                      <a:r>
                        <a:rPr lang="cs-CZ" sz="1400" baseline="30000" dirty="0"/>
                        <a:t>2</a:t>
                      </a:r>
                      <a:endParaRPr lang="cs-CZ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91741">
                <a:tc>
                  <a:txBody>
                    <a:bodyPr/>
                    <a:lstStyle/>
                    <a:p>
                      <a:r>
                        <a:rPr lang="cs-CZ" sz="1200" dirty="0"/>
                        <a:t>nejbohatší stát (2015)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   </a:t>
                      </a:r>
                      <a:r>
                        <a:rPr lang="cs-CZ" sz="1200" dirty="0"/>
                        <a:t>USA 55 800 USD/obyv./rok </a:t>
                      </a:r>
                      <a:endParaRPr lang="cs-CZ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27251">
                <a:tc>
                  <a:txBody>
                    <a:bodyPr/>
                    <a:lstStyle/>
                    <a:p>
                      <a:r>
                        <a:rPr lang="cs-CZ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nejchudší stát (2015)</a:t>
                      </a:r>
                      <a:endParaRPr lang="cs-CZ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 </a:t>
                      </a:r>
                      <a:r>
                        <a:rPr lang="cs-CZ" sz="1200" dirty="0"/>
                        <a:t>Haiti 1 800 </a:t>
                      </a:r>
                      <a:r>
                        <a:rPr lang="cs-CZ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USD/obyv./rok </a:t>
                      </a:r>
                      <a:endParaRPr lang="cs-CZ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9" name="TextovéPole 8"/>
          <p:cNvSpPr txBox="1"/>
          <p:nvPr/>
        </p:nvSpPr>
        <p:spPr>
          <a:xfrm>
            <a:off x="2555776" y="908720"/>
            <a:ext cx="13436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24,360 mil. km</a:t>
            </a:r>
            <a:r>
              <a:rPr lang="cs-CZ" sz="1200" baseline="30000" dirty="0"/>
              <a:t>2</a:t>
            </a:r>
            <a:r>
              <a:rPr lang="cs-CZ" sz="1200" dirty="0"/>
              <a:t> 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2333885" y="1191806"/>
            <a:ext cx="210826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50" dirty="0"/>
              <a:t>Mount </a:t>
            </a:r>
            <a:r>
              <a:rPr lang="cs-CZ" sz="1050" dirty="0" err="1"/>
              <a:t>McKinley</a:t>
            </a:r>
            <a:r>
              <a:rPr lang="cs-CZ" sz="1050" dirty="0"/>
              <a:t> 6 194 </a:t>
            </a:r>
            <a:r>
              <a:rPr lang="cs-CZ" sz="1050" dirty="0" err="1"/>
              <a:t>m.n.m</a:t>
            </a:r>
            <a:r>
              <a:rPr lang="cs-CZ" sz="1050" dirty="0"/>
              <a:t>. 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2482162" y="1474892"/>
            <a:ext cx="181171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50" dirty="0" err="1"/>
              <a:t>Death</a:t>
            </a:r>
            <a:r>
              <a:rPr lang="cs-CZ" sz="1050" dirty="0"/>
              <a:t> </a:t>
            </a:r>
            <a:r>
              <a:rPr lang="cs-CZ" sz="1050" dirty="0" err="1"/>
              <a:t>Valley</a:t>
            </a:r>
            <a:r>
              <a:rPr lang="cs-CZ" sz="1050" dirty="0"/>
              <a:t>  - 86 </a:t>
            </a:r>
            <a:r>
              <a:rPr lang="cs-CZ" sz="1050" dirty="0" err="1"/>
              <a:t>m.n.m</a:t>
            </a:r>
            <a:r>
              <a:rPr lang="cs-CZ" sz="1050" dirty="0"/>
              <a:t>. 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2333885" y="1804615"/>
            <a:ext cx="226536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50" dirty="0"/>
              <a:t>Aljašské hory – Kordillery (USA) 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2261752" y="2086861"/>
            <a:ext cx="228299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50" dirty="0"/>
              <a:t>Mississippi (- Missouri) 6 212 km 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2575136" y="2417424"/>
            <a:ext cx="16257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50" dirty="0"/>
              <a:t>Mississippi) 3 250 km</a:t>
            </a:r>
            <a:r>
              <a:rPr lang="cs-CZ" sz="1050" baseline="30000" dirty="0"/>
              <a:t>2</a:t>
            </a:r>
            <a:r>
              <a:rPr lang="cs-CZ" sz="1050" dirty="0"/>
              <a:t> 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2509248" y="2707179"/>
            <a:ext cx="20930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Hořejší ( 82 414km</a:t>
            </a:r>
            <a:r>
              <a:rPr lang="cs-CZ" sz="1200" baseline="30000" dirty="0"/>
              <a:t>2</a:t>
            </a:r>
            <a:r>
              <a:rPr lang="cs-CZ" sz="1200" dirty="0"/>
              <a:t> )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2509248" y="3020017"/>
            <a:ext cx="16201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579 000 000 ( 2016)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2885879" y="3347850"/>
            <a:ext cx="3780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23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2316903" y="3701422"/>
            <a:ext cx="22653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Kanada 9,976 mil. km</a:t>
            </a:r>
            <a:r>
              <a:rPr lang="cs-CZ" sz="1400" baseline="30000" dirty="0"/>
              <a:t>2</a:t>
            </a:r>
            <a:endParaRPr lang="cs-CZ" sz="1400" dirty="0"/>
          </a:p>
        </p:txBody>
      </p:sp>
      <p:sp>
        <p:nvSpPr>
          <p:cNvPr id="3" name="Obdélník 2"/>
          <p:cNvSpPr/>
          <p:nvPr/>
        </p:nvSpPr>
        <p:spPr>
          <a:xfrm>
            <a:off x="46761" y="6091396"/>
            <a:ext cx="5056749" cy="307777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cs-CZ" sz="1400" dirty="0">
                <a:hlinkClick r:id="rId4"/>
              </a:rPr>
              <a:t>https://edu.ceskatelevize.cz/video/4008-udoli-smrti</a:t>
            </a:r>
            <a:r>
              <a:rPr lang="cs-CZ" sz="1400" dirty="0"/>
              <a:t>    5 min.</a:t>
            </a:r>
          </a:p>
        </p:txBody>
      </p:sp>
      <p:sp>
        <p:nvSpPr>
          <p:cNvPr id="4" name="Obdélník 3"/>
          <p:cNvSpPr/>
          <p:nvPr/>
        </p:nvSpPr>
        <p:spPr>
          <a:xfrm>
            <a:off x="46761" y="6512230"/>
            <a:ext cx="7261543" cy="307777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cs-CZ" sz="1400" dirty="0">
                <a:hlinkClick r:id="rId5"/>
              </a:rPr>
              <a:t>https://www.youtube.com/watch?v=8i4wobzDxbQ</a:t>
            </a:r>
            <a:r>
              <a:rPr lang="cs-CZ" sz="1400" dirty="0"/>
              <a:t>   sopka </a:t>
            </a:r>
            <a:r>
              <a:rPr lang="cs-CZ" sz="1400" dirty="0" err="1"/>
              <a:t>Mt</a:t>
            </a:r>
            <a:r>
              <a:rPr lang="cs-CZ" sz="1400" dirty="0"/>
              <a:t>. Saint </a:t>
            </a:r>
            <a:r>
              <a:rPr lang="cs-CZ" sz="1400" dirty="0" err="1"/>
              <a:t>Helens</a:t>
            </a:r>
            <a:r>
              <a:rPr lang="cs-CZ" sz="1400" dirty="0"/>
              <a:t> 9.15 min.      </a:t>
            </a:r>
          </a:p>
        </p:txBody>
      </p:sp>
      <p:sp>
        <p:nvSpPr>
          <p:cNvPr id="5" name="Obdélník 4"/>
          <p:cNvSpPr/>
          <p:nvPr/>
        </p:nvSpPr>
        <p:spPr>
          <a:xfrm>
            <a:off x="4599250" y="5541475"/>
            <a:ext cx="4312496" cy="46166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cs-CZ" sz="1200" b="1" dirty="0">
                <a:hlinkClick r:id="rId6"/>
              </a:rPr>
              <a:t>https://www.youtube.com/watch?v=_Wfvrf9evKc</a:t>
            </a:r>
            <a:endParaRPr lang="cs-CZ" sz="1200" b="1" dirty="0"/>
          </a:p>
          <a:p>
            <a:r>
              <a:rPr lang="cs-CZ" sz="1200" b="1" dirty="0"/>
              <a:t>Údolí Smrti - Nejžhavější místo na Zemi  10 min.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2719998243"/>
      </p:ext>
    </p:extLst>
  </p:cSld>
  <p:clrMapOvr>
    <a:masterClrMapping/>
  </p:clrMapOvr>
  <p:transition spd="slow">
    <p:cover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6900" y="-278518"/>
            <a:ext cx="7467600" cy="926368"/>
          </a:xfrm>
        </p:spPr>
        <p:txBody>
          <a:bodyPr/>
          <a:lstStyle/>
          <a:p>
            <a:pPr algn="ctr"/>
            <a:r>
              <a:rPr lang="cs-CZ" sz="4400" b="1" cap="non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Vodstvo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0" y="2564904"/>
            <a:ext cx="8892480" cy="4900954"/>
          </a:xfrm>
        </p:spPr>
        <p:txBody>
          <a:bodyPr>
            <a:normAutofit/>
          </a:bodyPr>
          <a:lstStyle/>
          <a:p>
            <a:r>
              <a:rPr lang="cs-CZ" dirty="0"/>
              <a:t>Řeky:  </a:t>
            </a:r>
          </a:p>
          <a:p>
            <a:r>
              <a:rPr lang="cs-CZ" sz="1800" b="1" dirty="0"/>
              <a:t>Mississippi</a:t>
            </a:r>
            <a:r>
              <a:rPr lang="cs-CZ" sz="1800" dirty="0"/>
              <a:t> (od přítoku Missouri) – </a:t>
            </a:r>
            <a:r>
              <a:rPr lang="cs-CZ" sz="1800" b="1" dirty="0"/>
              <a:t>nejdelší řeka Severní Ameriky</a:t>
            </a:r>
            <a:r>
              <a:rPr lang="cs-CZ" sz="1800" dirty="0"/>
              <a:t> a třetí nejdelší na světě, ústí do Mexického zálivu</a:t>
            </a:r>
          </a:p>
          <a:p>
            <a:pPr lvl="1"/>
            <a:r>
              <a:rPr lang="cs-CZ" sz="1800" dirty="0"/>
              <a:t>Niagara (mezi Erijským jezerem a Ontarijským jezerem→ Niagarské vodopády) – ústí do Ontarijského jezera</a:t>
            </a:r>
          </a:p>
          <a:p>
            <a:pPr lvl="1"/>
            <a:r>
              <a:rPr lang="cs-CZ" sz="1800" dirty="0"/>
              <a:t>Yukon                             Mackenzie (+ Otročí řeka + Athabaska) </a:t>
            </a:r>
          </a:p>
          <a:p>
            <a:pPr lvl="1"/>
            <a:r>
              <a:rPr lang="cs-CZ" sz="1800" dirty="0" err="1"/>
              <a:t>Fraser</a:t>
            </a:r>
            <a:r>
              <a:rPr lang="cs-CZ" sz="1800" dirty="0"/>
              <a:t>,                            Columbia                                                                            </a:t>
            </a:r>
          </a:p>
          <a:p>
            <a:pPr lvl="1"/>
            <a:r>
              <a:rPr lang="cs-CZ" sz="1800" dirty="0"/>
              <a:t>Tennessee                       Colorado (ústí do </a:t>
            </a:r>
            <a:r>
              <a:rPr lang="cs-CZ" sz="1800" dirty="0" err="1"/>
              <a:t>Mexic</a:t>
            </a:r>
            <a:r>
              <a:rPr lang="cs-CZ" sz="1800" dirty="0"/>
              <a:t>. zálivu)      </a:t>
            </a:r>
          </a:p>
          <a:p>
            <a:pPr lvl="1"/>
            <a:r>
              <a:rPr lang="cs-CZ" sz="1800" dirty="0"/>
              <a:t>Arkansas                        Churchill ( ústí do </a:t>
            </a:r>
            <a:r>
              <a:rPr lang="cs-CZ" sz="1800" dirty="0" err="1"/>
              <a:t>Hamiltonova</a:t>
            </a:r>
            <a:r>
              <a:rPr lang="cs-CZ" sz="1800" dirty="0"/>
              <a:t>. </a:t>
            </a:r>
            <a:r>
              <a:rPr lang="cs-CZ" sz="1800" dirty="0" err="1"/>
              <a:t>zál</a:t>
            </a:r>
            <a:r>
              <a:rPr lang="cs-CZ" sz="1800" dirty="0"/>
              <a:t>.)</a:t>
            </a:r>
          </a:p>
          <a:p>
            <a:pPr lvl="1"/>
            <a:r>
              <a:rPr lang="cs-CZ" sz="1800" dirty="0" err="1"/>
              <a:t>Red</a:t>
            </a:r>
            <a:r>
              <a:rPr lang="cs-CZ" sz="1800" dirty="0"/>
              <a:t>                                  Churchill ( ústí do </a:t>
            </a:r>
            <a:r>
              <a:rPr lang="cs-CZ" sz="1800" dirty="0" err="1"/>
              <a:t>Huds</a:t>
            </a:r>
            <a:r>
              <a:rPr lang="cs-CZ" sz="1800" dirty="0"/>
              <a:t>. </a:t>
            </a:r>
            <a:r>
              <a:rPr lang="cs-CZ" sz="1800" dirty="0" err="1"/>
              <a:t>zál</a:t>
            </a:r>
            <a:r>
              <a:rPr lang="cs-CZ" sz="1800" dirty="0"/>
              <a:t>.)</a:t>
            </a:r>
          </a:p>
          <a:p>
            <a:pPr lvl="1"/>
            <a:r>
              <a:rPr lang="cs-CZ" sz="1800" dirty="0"/>
              <a:t> řeka Sv. Vavřince         Colorado ( ústí do </a:t>
            </a:r>
            <a:r>
              <a:rPr lang="cs-CZ" sz="1800" dirty="0" err="1"/>
              <a:t>Kaliforn</a:t>
            </a:r>
            <a:r>
              <a:rPr lang="cs-CZ" sz="1800" dirty="0"/>
              <a:t>. zálivu) </a:t>
            </a:r>
          </a:p>
          <a:p>
            <a:pPr lvl="1"/>
            <a:r>
              <a:rPr lang="cs-CZ" sz="1800" dirty="0"/>
              <a:t> Missouri                        Ohio </a:t>
            </a:r>
          </a:p>
          <a:p>
            <a:pPr lvl="1"/>
            <a:r>
              <a:rPr lang="cs-CZ" sz="1800" dirty="0"/>
              <a:t> Rio Grande                    Nelson (+ Saskatchewan)                                        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6166712" y="184666"/>
            <a:ext cx="295900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b="1" i="1" dirty="0"/>
              <a:t>Niagarské vodopády</a:t>
            </a:r>
          </a:p>
        </p:txBody>
      </p:sp>
      <p:pic>
        <p:nvPicPr>
          <p:cNvPr id="1026" name="Picture 2" descr="https://upload.wikimedia.org/wikipedia/commons/thumb/8/8f/Niagara_Falls_USA_Canada_from_Skylon_Tower_on_2002-05-28.jpg/1100px-Niagara_Falls_USA_Canada_from_Skylon_Tower_on_2002-05-2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937" y="1017182"/>
            <a:ext cx="7692352" cy="1923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Šestiúhelník 5"/>
          <p:cNvSpPr/>
          <p:nvPr/>
        </p:nvSpPr>
        <p:spPr>
          <a:xfrm>
            <a:off x="8604448" y="61207"/>
            <a:ext cx="451841" cy="360040"/>
          </a:xfrm>
          <a:prstGeom prst="hexagon">
            <a:avLst/>
          </a:prstGeom>
          <a:solidFill>
            <a:schemeClr val="bg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195372" y="647850"/>
            <a:ext cx="6895380" cy="307777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cs-CZ" sz="1400" dirty="0">
                <a:hlinkClick r:id="rId4"/>
              </a:rPr>
              <a:t>https://www.youtube.com/watch?v=tw8Mni4UyjA</a:t>
            </a:r>
            <a:r>
              <a:rPr lang="cs-CZ" sz="1400" dirty="0"/>
              <a:t>  Niagarské vodopády , 52 min.</a:t>
            </a:r>
          </a:p>
        </p:txBody>
      </p:sp>
    </p:spTree>
    <p:extLst>
      <p:ext uri="{BB962C8B-B14F-4D97-AF65-F5344CB8AC3E}">
        <p14:creationId xmlns:p14="http://schemas.microsoft.com/office/powerpoint/2010/main" val="3383180900"/>
      </p:ext>
    </p:extLst>
  </p:cSld>
  <p:clrMapOvr>
    <a:masterClrMapping/>
  </p:clrMapOvr>
  <p:transition spd="slow">
    <p:cover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rc_mi" descr="http://files.ozak-newton.webnode.cz/200000011-ad9aeae950/riv.GIF"/>
          <p:cNvPicPr/>
          <p:nvPr/>
        </p:nvPicPr>
        <p:blipFill>
          <a:blip r:embed="rId3" cstate="print"/>
          <a:srcRect t="6256" b="14172"/>
          <a:stretch>
            <a:fillRect/>
          </a:stretch>
        </p:blipFill>
        <p:spPr bwMode="auto">
          <a:xfrm>
            <a:off x="0" y="563468"/>
            <a:ext cx="7596336" cy="6294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611560" y="194136"/>
            <a:ext cx="4824536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Pojmenuj označené řeky Severní Ameriky.</a:t>
            </a:r>
          </a:p>
        </p:txBody>
      </p:sp>
      <p:sp>
        <p:nvSpPr>
          <p:cNvPr id="6" name="AutoShape 1"/>
          <p:cNvSpPr>
            <a:spLocks noChangeArrowheads="1"/>
          </p:cNvSpPr>
          <p:nvPr/>
        </p:nvSpPr>
        <p:spPr bwMode="auto">
          <a:xfrm>
            <a:off x="1331640" y="897392"/>
            <a:ext cx="216024" cy="288032"/>
          </a:xfrm>
          <a:prstGeom prst="wedgeRectCallout">
            <a:avLst>
              <a:gd name="adj1" fmla="val -159626"/>
              <a:gd name="adj2" fmla="val 147490"/>
            </a:avLst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7" name="AutoShape 1"/>
          <p:cNvSpPr>
            <a:spLocks noChangeArrowheads="1"/>
          </p:cNvSpPr>
          <p:nvPr/>
        </p:nvSpPr>
        <p:spPr bwMode="auto">
          <a:xfrm>
            <a:off x="2915816" y="1212618"/>
            <a:ext cx="216024" cy="288032"/>
          </a:xfrm>
          <a:prstGeom prst="wedgeRectCallout">
            <a:avLst>
              <a:gd name="adj1" fmla="val -148185"/>
              <a:gd name="adj2" fmla="val 35948"/>
            </a:avLst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8" name="AutoShape 1"/>
          <p:cNvSpPr>
            <a:spLocks noChangeArrowheads="1"/>
          </p:cNvSpPr>
          <p:nvPr/>
        </p:nvSpPr>
        <p:spPr bwMode="auto">
          <a:xfrm>
            <a:off x="3582144" y="1816214"/>
            <a:ext cx="216024" cy="288032"/>
          </a:xfrm>
          <a:prstGeom prst="wedgeRectCallout">
            <a:avLst>
              <a:gd name="adj1" fmla="val 189299"/>
              <a:gd name="adj2" fmla="val 113169"/>
            </a:avLst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9" name="AutoShape 1"/>
          <p:cNvSpPr>
            <a:spLocks noChangeArrowheads="1"/>
          </p:cNvSpPr>
          <p:nvPr/>
        </p:nvSpPr>
        <p:spPr bwMode="auto">
          <a:xfrm>
            <a:off x="2699792" y="2276872"/>
            <a:ext cx="216024" cy="288032"/>
          </a:xfrm>
          <a:prstGeom prst="wedgeRectCallout">
            <a:avLst>
              <a:gd name="adj1" fmla="val -182506"/>
              <a:gd name="adj2" fmla="val 96009"/>
            </a:avLst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10" name="AutoShape 1"/>
          <p:cNvSpPr>
            <a:spLocks noChangeArrowheads="1"/>
          </p:cNvSpPr>
          <p:nvPr/>
        </p:nvSpPr>
        <p:spPr bwMode="auto">
          <a:xfrm>
            <a:off x="1579140" y="3068960"/>
            <a:ext cx="216024" cy="288032"/>
          </a:xfrm>
          <a:prstGeom prst="wedgeRectCallout">
            <a:avLst>
              <a:gd name="adj1" fmla="val 309421"/>
              <a:gd name="adj2" fmla="val 1628"/>
            </a:avLst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11" name="AutoShape 1"/>
          <p:cNvSpPr>
            <a:spLocks noChangeArrowheads="1"/>
          </p:cNvSpPr>
          <p:nvPr/>
        </p:nvSpPr>
        <p:spPr bwMode="auto">
          <a:xfrm>
            <a:off x="4499992" y="2564904"/>
            <a:ext cx="216024" cy="288032"/>
          </a:xfrm>
          <a:prstGeom prst="wedgeRectCallout">
            <a:avLst>
              <a:gd name="adj1" fmla="val -159626"/>
              <a:gd name="adj2" fmla="val 147490"/>
            </a:avLst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6</a:t>
            </a:r>
          </a:p>
        </p:txBody>
      </p:sp>
      <p:sp>
        <p:nvSpPr>
          <p:cNvPr id="12" name="AutoShape 1"/>
          <p:cNvSpPr>
            <a:spLocks noChangeArrowheads="1"/>
          </p:cNvSpPr>
          <p:nvPr/>
        </p:nvSpPr>
        <p:spPr bwMode="auto">
          <a:xfrm>
            <a:off x="3474132" y="4819472"/>
            <a:ext cx="216024" cy="288032"/>
          </a:xfrm>
          <a:prstGeom prst="wedgeRectCallout">
            <a:avLst>
              <a:gd name="adj1" fmla="val 179004"/>
              <a:gd name="adj2" fmla="val 1456"/>
            </a:avLst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7</a:t>
            </a:r>
          </a:p>
        </p:txBody>
      </p:sp>
      <p:sp>
        <p:nvSpPr>
          <p:cNvPr id="13" name="AutoShape 1"/>
          <p:cNvSpPr>
            <a:spLocks noChangeArrowheads="1"/>
          </p:cNvSpPr>
          <p:nvPr/>
        </p:nvSpPr>
        <p:spPr bwMode="auto">
          <a:xfrm>
            <a:off x="3474132" y="3566718"/>
            <a:ext cx="216024" cy="288032"/>
          </a:xfrm>
          <a:prstGeom prst="wedgeRectCallout">
            <a:avLst>
              <a:gd name="adj1" fmla="val 111277"/>
              <a:gd name="adj2" fmla="val 160188"/>
            </a:avLst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8</a:t>
            </a:r>
          </a:p>
        </p:txBody>
      </p:sp>
      <p:sp>
        <p:nvSpPr>
          <p:cNvPr id="14" name="AutoShape 1"/>
          <p:cNvSpPr>
            <a:spLocks noChangeArrowheads="1"/>
          </p:cNvSpPr>
          <p:nvPr/>
        </p:nvSpPr>
        <p:spPr bwMode="auto">
          <a:xfrm>
            <a:off x="4283968" y="5445224"/>
            <a:ext cx="216024" cy="288032"/>
          </a:xfrm>
          <a:prstGeom prst="wedgeRectCallout">
            <a:avLst>
              <a:gd name="adj1" fmla="val -100366"/>
              <a:gd name="adj2" fmla="val -309659"/>
            </a:avLst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9</a:t>
            </a:r>
          </a:p>
        </p:txBody>
      </p:sp>
      <p:sp>
        <p:nvSpPr>
          <p:cNvPr id="15" name="AutoShape 1"/>
          <p:cNvSpPr>
            <a:spLocks noChangeArrowheads="1"/>
          </p:cNvSpPr>
          <p:nvPr/>
        </p:nvSpPr>
        <p:spPr bwMode="auto">
          <a:xfrm>
            <a:off x="5457602" y="2641834"/>
            <a:ext cx="465716" cy="260254"/>
          </a:xfrm>
          <a:prstGeom prst="wedgeRectCallout">
            <a:avLst>
              <a:gd name="adj1" fmla="val -1290"/>
              <a:gd name="adj2" fmla="val 194223"/>
            </a:avLst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10</a:t>
            </a:r>
          </a:p>
        </p:txBody>
      </p:sp>
      <p:sp>
        <p:nvSpPr>
          <p:cNvPr id="16" name="AutoShape 1"/>
          <p:cNvSpPr>
            <a:spLocks noChangeArrowheads="1"/>
          </p:cNvSpPr>
          <p:nvPr/>
        </p:nvSpPr>
        <p:spPr bwMode="auto">
          <a:xfrm>
            <a:off x="2440948" y="3846750"/>
            <a:ext cx="465716" cy="260254"/>
          </a:xfrm>
          <a:prstGeom prst="wedgeRectCallout">
            <a:avLst>
              <a:gd name="adj1" fmla="val -1290"/>
              <a:gd name="adj2" fmla="val 194223"/>
            </a:avLst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11</a:t>
            </a:r>
          </a:p>
        </p:txBody>
      </p:sp>
      <p:sp>
        <p:nvSpPr>
          <p:cNvPr id="17" name="AutoShape 1"/>
          <p:cNvSpPr>
            <a:spLocks noChangeArrowheads="1"/>
          </p:cNvSpPr>
          <p:nvPr/>
        </p:nvSpPr>
        <p:spPr bwMode="auto">
          <a:xfrm>
            <a:off x="3008416" y="2667688"/>
            <a:ext cx="465716" cy="295434"/>
          </a:xfrm>
          <a:prstGeom prst="wedgeRectCallout">
            <a:avLst>
              <a:gd name="adj1" fmla="val 37979"/>
              <a:gd name="adj2" fmla="val 116926"/>
            </a:avLst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12</a:t>
            </a:r>
          </a:p>
        </p:txBody>
      </p:sp>
      <p:sp>
        <p:nvSpPr>
          <p:cNvPr id="18" name="AutoShape 1"/>
          <p:cNvSpPr>
            <a:spLocks noChangeArrowheads="1"/>
          </p:cNvSpPr>
          <p:nvPr/>
        </p:nvSpPr>
        <p:spPr bwMode="auto">
          <a:xfrm>
            <a:off x="2999264" y="5476836"/>
            <a:ext cx="474868" cy="489536"/>
          </a:xfrm>
          <a:prstGeom prst="wedgeRectCallout">
            <a:avLst>
              <a:gd name="adj1" fmla="val 81250"/>
              <a:gd name="adj2" fmla="val -60261"/>
            </a:avLst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14</a:t>
            </a:r>
          </a:p>
        </p:txBody>
      </p:sp>
      <p:sp>
        <p:nvSpPr>
          <p:cNvPr id="19" name="AutoShape 1"/>
          <p:cNvSpPr>
            <a:spLocks noChangeArrowheads="1"/>
          </p:cNvSpPr>
          <p:nvPr/>
        </p:nvSpPr>
        <p:spPr bwMode="auto">
          <a:xfrm>
            <a:off x="5197304" y="4408510"/>
            <a:ext cx="465716" cy="410962"/>
          </a:xfrm>
          <a:prstGeom prst="wedgeRectCallout">
            <a:avLst>
              <a:gd name="adj1" fmla="val -71973"/>
              <a:gd name="adj2" fmla="val -106302"/>
            </a:avLst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13</a:t>
            </a:r>
          </a:p>
        </p:txBody>
      </p:sp>
      <p:sp>
        <p:nvSpPr>
          <p:cNvPr id="20" name="Šestiúhelník 19"/>
          <p:cNvSpPr/>
          <p:nvPr/>
        </p:nvSpPr>
        <p:spPr>
          <a:xfrm>
            <a:off x="8604448" y="61207"/>
            <a:ext cx="451841" cy="360040"/>
          </a:xfrm>
          <a:prstGeom prst="hexagon">
            <a:avLst/>
          </a:prstGeom>
          <a:solidFill>
            <a:schemeClr val="bg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8192308"/>
      </p:ext>
    </p:extLst>
  </p:cSld>
  <p:clrMapOvr>
    <a:masterClrMapping/>
  </p:clrMapOvr>
  <p:transition spd="slow">
    <p:cover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 idx="4294967295"/>
          </p:nvPr>
        </p:nvSpPr>
        <p:spPr>
          <a:xfrm>
            <a:off x="611560" y="116632"/>
            <a:ext cx="7467600" cy="1143000"/>
          </a:xfrm>
        </p:spPr>
        <p:txBody>
          <a:bodyPr/>
          <a:lstStyle/>
          <a:p>
            <a:pPr algn="ctr"/>
            <a:r>
              <a:rPr lang="cs-CZ" sz="4400" b="1" cap="non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Vodstvo</a:t>
            </a: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0" y="1070337"/>
            <a:ext cx="653447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u="sng" dirty="0"/>
              <a:t>Jezera: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Hořejší jezero – největší v SA a druhé největší na světě (velké asi jako ČR)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Michiganské jezero – jediné ležící celé v USA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Huronské jezero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Erijské jezero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Ontarijské jezero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Winnipežské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Athabaska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Velké Otročí jezero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Velké Medvědí jezero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Velké Solné jezero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Jezero Nicaragua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  <p:sp>
        <p:nvSpPr>
          <p:cNvPr id="6" name="Pravá složená závorka 5"/>
          <p:cNvSpPr/>
          <p:nvPr/>
        </p:nvSpPr>
        <p:spPr>
          <a:xfrm>
            <a:off x="5934768" y="1412776"/>
            <a:ext cx="331532" cy="1688886"/>
          </a:xfrm>
          <a:prstGeom prst="rightBrace">
            <a:avLst>
              <a:gd name="adj1" fmla="val 8333"/>
              <a:gd name="adj2" fmla="val 54069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6277549" y="1776556"/>
            <a:ext cx="2843808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dirty="0"/>
              <a:t>Velká kanadsko-</a:t>
            </a:r>
            <a:r>
              <a:rPr lang="cs-CZ" dirty="0" err="1"/>
              <a:t>amer</a:t>
            </a:r>
            <a:r>
              <a:rPr lang="cs-CZ" dirty="0"/>
              <a:t>.</a:t>
            </a:r>
          </a:p>
          <a:p>
            <a:r>
              <a:rPr lang="cs-CZ" dirty="0"/>
              <a:t>jezera, největší</a:t>
            </a:r>
          </a:p>
          <a:p>
            <a:r>
              <a:rPr lang="cs-CZ" dirty="0"/>
              <a:t> sladkovodní plocha světa, cca 250 000 km</a:t>
            </a:r>
            <a:r>
              <a:rPr lang="cs-CZ" baseline="30000" dirty="0"/>
              <a:t>2</a:t>
            </a:r>
            <a:endParaRPr lang="cs-CZ" dirty="0"/>
          </a:p>
        </p:txBody>
      </p:sp>
      <p:pic>
        <p:nvPicPr>
          <p:cNvPr id="8" name="Picture 4" descr="http://data6.superhry.cz/TSO_40e1f8z/800/007/7497-8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9587" y="-21863"/>
            <a:ext cx="2381133" cy="1785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6961117" y="1327143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dirty="0">
                <a:solidFill>
                  <a:schemeClr val="bg1"/>
                </a:solidFill>
              </a:rPr>
              <a:t>Hořejší jezero</a:t>
            </a:r>
          </a:p>
        </p:txBody>
      </p:sp>
      <p:pic>
        <p:nvPicPr>
          <p:cNvPr id="3074" name="Picture 2" descr="Související obráze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971" y="3254806"/>
            <a:ext cx="4889231" cy="3315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Související obrázek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6" t="10256" r="6667" b="12820"/>
          <a:stretch/>
        </p:blipFill>
        <p:spPr bwMode="auto">
          <a:xfrm>
            <a:off x="458924" y="4816408"/>
            <a:ext cx="2654070" cy="2041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611560" y="6479360"/>
            <a:ext cx="4320480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Pojmenuj označené vodní plochy.</a:t>
            </a:r>
          </a:p>
        </p:txBody>
      </p:sp>
      <p:sp>
        <p:nvSpPr>
          <p:cNvPr id="3" name="Vývojový diagram: spojnice 2"/>
          <p:cNvSpPr/>
          <p:nvPr/>
        </p:nvSpPr>
        <p:spPr>
          <a:xfrm>
            <a:off x="1775208" y="5373215"/>
            <a:ext cx="348520" cy="432497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A</a:t>
            </a:r>
          </a:p>
        </p:txBody>
      </p:sp>
      <p:sp>
        <p:nvSpPr>
          <p:cNvPr id="12" name="Vývojový diagram: spojnice 11"/>
          <p:cNvSpPr/>
          <p:nvPr/>
        </p:nvSpPr>
        <p:spPr>
          <a:xfrm>
            <a:off x="5364088" y="3717032"/>
            <a:ext cx="348520" cy="432497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B</a:t>
            </a:r>
          </a:p>
        </p:txBody>
      </p:sp>
      <p:sp>
        <p:nvSpPr>
          <p:cNvPr id="13" name="Vývojový diagram: spojnice 12"/>
          <p:cNvSpPr/>
          <p:nvPr/>
        </p:nvSpPr>
        <p:spPr>
          <a:xfrm>
            <a:off x="8008333" y="5156966"/>
            <a:ext cx="348520" cy="432497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C</a:t>
            </a:r>
          </a:p>
        </p:txBody>
      </p:sp>
      <p:sp>
        <p:nvSpPr>
          <p:cNvPr id="14" name="Vývojový diagram: spojnice 13"/>
          <p:cNvSpPr/>
          <p:nvPr/>
        </p:nvSpPr>
        <p:spPr>
          <a:xfrm>
            <a:off x="6652423" y="4816408"/>
            <a:ext cx="348520" cy="432497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D</a:t>
            </a:r>
          </a:p>
        </p:txBody>
      </p:sp>
      <p:sp>
        <p:nvSpPr>
          <p:cNvPr id="15" name="Vývojový diagram: spojnice 14"/>
          <p:cNvSpPr/>
          <p:nvPr/>
        </p:nvSpPr>
        <p:spPr>
          <a:xfrm>
            <a:off x="5296513" y="5102327"/>
            <a:ext cx="348520" cy="432497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F</a:t>
            </a:r>
          </a:p>
        </p:txBody>
      </p:sp>
      <p:sp>
        <p:nvSpPr>
          <p:cNvPr id="16" name="Vývojový diagram: spojnice 15"/>
          <p:cNvSpPr/>
          <p:nvPr/>
        </p:nvSpPr>
        <p:spPr>
          <a:xfrm>
            <a:off x="7131362" y="5846173"/>
            <a:ext cx="348520" cy="432497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E</a:t>
            </a:r>
          </a:p>
        </p:txBody>
      </p:sp>
      <p:sp>
        <p:nvSpPr>
          <p:cNvPr id="17" name="Šestiúhelník 16"/>
          <p:cNvSpPr/>
          <p:nvPr/>
        </p:nvSpPr>
        <p:spPr>
          <a:xfrm>
            <a:off x="8604448" y="61207"/>
            <a:ext cx="451841" cy="360040"/>
          </a:xfrm>
          <a:prstGeom prst="hexagon">
            <a:avLst/>
          </a:prstGeom>
          <a:solidFill>
            <a:schemeClr val="bg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2479106"/>
      </p:ext>
    </p:extLst>
  </p:cSld>
  <p:clrMapOvr>
    <a:masterClrMapping/>
  </p:clrMapOvr>
  <p:transition spd="slow">
    <p:cover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Související obráze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29" t="14285" r="5407" b="19716"/>
          <a:stretch/>
        </p:blipFill>
        <p:spPr bwMode="auto">
          <a:xfrm>
            <a:off x="6047656" y="1988840"/>
            <a:ext cx="2844316" cy="1455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Výsledek obrázku pro velká jezera v severní americ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92" t="8470" r="6086" b="11060"/>
          <a:stretch/>
        </p:blipFill>
        <p:spPr bwMode="auto">
          <a:xfrm>
            <a:off x="6299684" y="3789040"/>
            <a:ext cx="2592288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Související obrázek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54"/>
          <a:stretch/>
        </p:blipFill>
        <p:spPr bwMode="auto">
          <a:xfrm>
            <a:off x="21752" y="6891"/>
            <a:ext cx="6196520" cy="6851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2411760" y="26952"/>
            <a:ext cx="5966752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Vyhledej a zapiš názvy zobrazených řek a jezer.</a:t>
            </a:r>
          </a:p>
        </p:txBody>
      </p:sp>
      <p:sp>
        <p:nvSpPr>
          <p:cNvPr id="2" name="Ovál 1"/>
          <p:cNvSpPr/>
          <p:nvPr/>
        </p:nvSpPr>
        <p:spPr>
          <a:xfrm>
            <a:off x="7019764" y="5085184"/>
            <a:ext cx="648580" cy="648072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Obdélník 2"/>
          <p:cNvSpPr/>
          <p:nvPr/>
        </p:nvSpPr>
        <p:spPr>
          <a:xfrm>
            <a:off x="7164288" y="2348881"/>
            <a:ext cx="504056" cy="72007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Šestiúhelník 3"/>
          <p:cNvSpPr/>
          <p:nvPr/>
        </p:nvSpPr>
        <p:spPr>
          <a:xfrm>
            <a:off x="8604448" y="61207"/>
            <a:ext cx="451841" cy="360040"/>
          </a:xfrm>
          <a:prstGeom prst="hexagon">
            <a:avLst/>
          </a:prstGeom>
          <a:solidFill>
            <a:schemeClr val="bg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1197095"/>
      </p:ext>
    </p:extLst>
  </p:cSld>
  <p:clrMapOvr>
    <a:masterClrMapping/>
  </p:clrMapOvr>
  <p:transition spd="slow">
    <p:cover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4400" b="1" cap="non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Podnebí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Sever </a:t>
            </a:r>
          </a:p>
          <a:p>
            <a:pPr lvl="1"/>
            <a:r>
              <a:rPr lang="cs-CZ" dirty="0"/>
              <a:t>Polární pás – ledovce, věčný sníh, mrazová poušť (hlavně Grónsko a ostrovy v Kanadě)</a:t>
            </a:r>
          </a:p>
          <a:p>
            <a:pPr lvl="1"/>
            <a:r>
              <a:rPr lang="cs-CZ" dirty="0"/>
              <a:t>Subpolární pás – (sever Kanady a Aljašky)</a:t>
            </a:r>
          </a:p>
          <a:p>
            <a:r>
              <a:rPr lang="cs-CZ" dirty="0"/>
              <a:t>Střed</a:t>
            </a:r>
          </a:p>
          <a:p>
            <a:pPr lvl="1"/>
            <a:r>
              <a:rPr lang="cs-CZ" dirty="0"/>
              <a:t>Mírný pás – </a:t>
            </a:r>
            <a:r>
              <a:rPr lang="cs-CZ" sz="2400" dirty="0"/>
              <a:t>(</a:t>
            </a:r>
            <a:r>
              <a:rPr lang="cs-CZ" dirty="0"/>
              <a:t>většina USA a Kanady)</a:t>
            </a:r>
          </a:p>
          <a:p>
            <a:pPr lvl="1"/>
            <a:r>
              <a:rPr lang="cs-CZ" dirty="0"/>
              <a:t>Subtropický pás – (jih USA, sever Mexika)</a:t>
            </a:r>
          </a:p>
          <a:p>
            <a:r>
              <a:rPr lang="cs-CZ" dirty="0"/>
              <a:t>Jih</a:t>
            </a:r>
          </a:p>
          <a:p>
            <a:pPr lvl="1"/>
            <a:r>
              <a:rPr lang="cs-CZ" dirty="0"/>
              <a:t>Tropický pás – (jih Mexika, Střední Amerika, Karibik, Florida) </a:t>
            </a:r>
          </a:p>
          <a:p>
            <a:endParaRPr lang="cs-CZ" dirty="0"/>
          </a:p>
        </p:txBody>
      </p:sp>
      <p:sp>
        <p:nvSpPr>
          <p:cNvPr id="4" name="Šestiúhelník 3"/>
          <p:cNvSpPr/>
          <p:nvPr/>
        </p:nvSpPr>
        <p:spPr>
          <a:xfrm>
            <a:off x="8604448" y="61207"/>
            <a:ext cx="451841" cy="360040"/>
          </a:xfrm>
          <a:prstGeom prst="hexagon">
            <a:avLst/>
          </a:prstGeom>
          <a:solidFill>
            <a:schemeClr val="bg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6099403"/>
      </p:ext>
    </p:extLst>
  </p:cSld>
  <p:clrMapOvr>
    <a:masterClrMapping/>
  </p:clrMapOvr>
  <p:transition spd="slow">
    <p:cover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4400" b="1" cap="non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Otázky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579296" cy="514116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/>
              <a:t>1) Jak se nazývá hranice mezi Severní a Jižní Amerikou? </a:t>
            </a:r>
          </a:p>
          <a:p>
            <a:r>
              <a:rPr lang="cs-CZ" sz="2200" dirty="0">
                <a:solidFill>
                  <a:srgbClr val="FF0000"/>
                </a:solidFill>
              </a:rPr>
              <a:t> Panamská šíje</a:t>
            </a:r>
          </a:p>
          <a:p>
            <a:pPr marL="0" indent="0">
              <a:buNone/>
            </a:pPr>
            <a:r>
              <a:rPr lang="cs-CZ" sz="2200" dirty="0"/>
              <a:t>2) </a:t>
            </a:r>
            <a:r>
              <a:rPr lang="cs-CZ" dirty="0"/>
              <a:t>V jakém pohoří se nachází nejvyšší hora Severní Ameriky? Jak se nazývá tato hora?</a:t>
            </a:r>
          </a:p>
          <a:p>
            <a:r>
              <a:rPr lang="cs-CZ" sz="2200" dirty="0">
                <a:solidFill>
                  <a:srgbClr val="FF0000"/>
                </a:solidFill>
              </a:rPr>
              <a:t> Leží v Aljašském pohoří, nazývá se Mount </a:t>
            </a:r>
            <a:r>
              <a:rPr lang="cs-CZ" sz="2200" dirty="0" err="1">
                <a:solidFill>
                  <a:srgbClr val="FF0000"/>
                </a:solidFill>
              </a:rPr>
              <a:t>McKinley</a:t>
            </a:r>
            <a:r>
              <a:rPr lang="cs-CZ" sz="2200" dirty="0">
                <a:solidFill>
                  <a:srgbClr val="FF0000"/>
                </a:solidFill>
              </a:rPr>
              <a:t> - </a:t>
            </a:r>
            <a:r>
              <a:rPr lang="cs-CZ" sz="2200" dirty="0" err="1">
                <a:solidFill>
                  <a:srgbClr val="FF0000"/>
                </a:solidFill>
              </a:rPr>
              <a:t>Denali</a:t>
            </a:r>
            <a:endParaRPr lang="cs-CZ" sz="22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dirty="0"/>
              <a:t>3) Golfský proud nejvíce ovlivňuje podnebí těchto území : /doplň/</a:t>
            </a:r>
          </a:p>
          <a:p>
            <a:r>
              <a:rPr lang="cs-CZ" sz="2200" dirty="0">
                <a:solidFill>
                  <a:srgbClr val="FF0000"/>
                </a:solidFill>
              </a:rPr>
              <a:t> Severní Evropy, Britských ostrovů a jižního Grónska</a:t>
            </a:r>
          </a:p>
          <a:p>
            <a:pPr marL="0" indent="0">
              <a:buNone/>
            </a:pPr>
            <a:r>
              <a:rPr lang="cs-CZ" dirty="0"/>
              <a:t>4) V kterém státě USA se nachází Údolí smrti a která prvenství Severní Ameriky drží ?</a:t>
            </a:r>
          </a:p>
          <a:p>
            <a:r>
              <a:rPr lang="cs-CZ" sz="2200" dirty="0">
                <a:solidFill>
                  <a:srgbClr val="FF0000"/>
                </a:solidFill>
              </a:rPr>
              <a:t> V Kalifornii, nejsušší, nejvyšší naměřená teplota,  nejnižší pevninský bod, leží zde jezero </a:t>
            </a:r>
            <a:r>
              <a:rPr lang="cs-CZ" sz="2200" dirty="0" err="1">
                <a:solidFill>
                  <a:srgbClr val="FF0000"/>
                </a:solidFill>
              </a:rPr>
              <a:t>Badwater</a:t>
            </a:r>
            <a:r>
              <a:rPr lang="cs-CZ" sz="2200" dirty="0">
                <a:solidFill>
                  <a:srgbClr val="FF0000"/>
                </a:solidFill>
              </a:rPr>
              <a:t>, které leží 86 metrů pod úrovní moře .</a:t>
            </a:r>
          </a:p>
          <a:p>
            <a:pPr marL="0" indent="0">
              <a:buNone/>
            </a:pPr>
            <a:r>
              <a:rPr lang="cs-CZ" dirty="0"/>
              <a:t>5) V jakých státech se rozkládá mírný podnebný pás?</a:t>
            </a:r>
          </a:p>
          <a:p>
            <a:r>
              <a:rPr lang="cs-CZ" sz="2200" dirty="0">
                <a:solidFill>
                  <a:srgbClr val="FF0000"/>
                </a:solidFill>
              </a:rPr>
              <a:t> Ve většině USA a v Kanadě</a:t>
            </a:r>
          </a:p>
        </p:txBody>
      </p:sp>
      <p:sp>
        <p:nvSpPr>
          <p:cNvPr id="4" name="Obdélník 3"/>
          <p:cNvSpPr/>
          <p:nvPr/>
        </p:nvSpPr>
        <p:spPr>
          <a:xfrm>
            <a:off x="827584" y="1988840"/>
            <a:ext cx="1800200" cy="292894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F7ED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1</a:t>
            </a:r>
          </a:p>
        </p:txBody>
      </p:sp>
      <p:sp>
        <p:nvSpPr>
          <p:cNvPr id="5" name="Obdélník 4"/>
          <p:cNvSpPr/>
          <p:nvPr/>
        </p:nvSpPr>
        <p:spPr>
          <a:xfrm>
            <a:off x="852126" y="2996952"/>
            <a:ext cx="7896337" cy="36004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F7ED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2</a:t>
            </a:r>
          </a:p>
        </p:txBody>
      </p:sp>
      <p:sp>
        <p:nvSpPr>
          <p:cNvPr id="6" name="Obdélník 5"/>
          <p:cNvSpPr/>
          <p:nvPr/>
        </p:nvSpPr>
        <p:spPr>
          <a:xfrm flipV="1">
            <a:off x="891072" y="4072209"/>
            <a:ext cx="296552" cy="4571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F7ED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798679" y="3759112"/>
            <a:ext cx="7896337" cy="36004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F7ED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3</a:t>
            </a:r>
          </a:p>
        </p:txBody>
      </p:sp>
      <p:sp>
        <p:nvSpPr>
          <p:cNvPr id="8" name="Obdélník 7"/>
          <p:cNvSpPr/>
          <p:nvPr/>
        </p:nvSpPr>
        <p:spPr>
          <a:xfrm>
            <a:off x="798678" y="4774846"/>
            <a:ext cx="7896337" cy="821684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F7ED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4</a:t>
            </a:r>
          </a:p>
        </p:txBody>
      </p:sp>
      <p:sp>
        <p:nvSpPr>
          <p:cNvPr id="9" name="Obdélník 8"/>
          <p:cNvSpPr/>
          <p:nvPr/>
        </p:nvSpPr>
        <p:spPr>
          <a:xfrm>
            <a:off x="860848" y="6021288"/>
            <a:ext cx="7896337" cy="51035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F7ED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5</a:t>
            </a:r>
          </a:p>
        </p:txBody>
      </p:sp>
      <p:sp>
        <p:nvSpPr>
          <p:cNvPr id="10" name="Šestiúhelník 9"/>
          <p:cNvSpPr/>
          <p:nvPr/>
        </p:nvSpPr>
        <p:spPr>
          <a:xfrm>
            <a:off x="8604448" y="61207"/>
            <a:ext cx="451841" cy="360040"/>
          </a:xfrm>
          <a:prstGeom prst="hexagon">
            <a:avLst/>
          </a:prstGeom>
          <a:solidFill>
            <a:schemeClr val="bg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747855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ouvisející obráz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179" y="116632"/>
            <a:ext cx="8930308" cy="6319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Šestiúhelník 2"/>
          <p:cNvSpPr/>
          <p:nvPr/>
        </p:nvSpPr>
        <p:spPr>
          <a:xfrm>
            <a:off x="8604448" y="61207"/>
            <a:ext cx="451841" cy="360040"/>
          </a:xfrm>
          <a:prstGeom prst="hexagon">
            <a:avLst/>
          </a:prstGeom>
          <a:solidFill>
            <a:schemeClr val="bg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Obdélník 1"/>
          <p:cNvSpPr/>
          <p:nvPr/>
        </p:nvSpPr>
        <p:spPr>
          <a:xfrm>
            <a:off x="11868" y="6412628"/>
            <a:ext cx="7944508" cy="369332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cs-CZ" dirty="0">
                <a:hlinkClick r:id="rId3"/>
              </a:rPr>
              <a:t>https://edu.ceskatelevize.cz/video/5635-route-66-grand-canyon-las-vegas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26634922"/>
      </p:ext>
    </p:extLst>
  </p:cSld>
  <p:clrMapOvr>
    <a:masterClrMapping/>
  </p:clrMapOvr>
  <p:transition spd="slow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4401" y="188640"/>
            <a:ext cx="8496944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cs-CZ" b="1" dirty="0"/>
              <a:t>Střední Amerika</a:t>
            </a:r>
            <a:r>
              <a:rPr lang="cs-CZ" dirty="0"/>
              <a:t> je pomyslná část amerického kontinentu. </a:t>
            </a:r>
            <a:r>
              <a:rPr lang="cs-CZ" b="1" dirty="0">
                <a:solidFill>
                  <a:srgbClr val="FF0000"/>
                </a:solidFill>
              </a:rPr>
              <a:t>Pevninskou Střední Amerikou </a:t>
            </a:r>
            <a:r>
              <a:rPr lang="cs-CZ" dirty="0"/>
              <a:t>se obvykle označuje území </a:t>
            </a:r>
            <a:r>
              <a:rPr lang="cs-CZ" dirty="0">
                <a:solidFill>
                  <a:srgbClr val="FF0000"/>
                </a:solidFill>
              </a:rPr>
              <a:t>sedmi nezávislých států: Guatemala, Belize, Honduras, Salvador, Nikaragua, Kostarika a Panama.. </a:t>
            </a:r>
            <a:r>
              <a:rPr lang="cs-CZ" dirty="0"/>
              <a:t>Střední Amerika se považuje za součást </a:t>
            </a:r>
            <a:r>
              <a:rPr lang="cs-CZ" b="1" dirty="0"/>
              <a:t>Severní Ameriky</a:t>
            </a:r>
            <a:r>
              <a:rPr lang="cs-CZ" dirty="0"/>
              <a:t>.</a:t>
            </a:r>
          </a:p>
        </p:txBody>
      </p:sp>
      <p:pic>
        <p:nvPicPr>
          <p:cNvPr id="1026" name="Picture 2" descr="http://www.zemepis.com/images/slmapy/strda_sm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1" y="1860402"/>
            <a:ext cx="7143750" cy="4995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"/>
          <p:cNvSpPr>
            <a:spLocks noChangeArrowheads="1"/>
          </p:cNvSpPr>
          <p:nvPr/>
        </p:nvSpPr>
        <p:spPr bwMode="auto">
          <a:xfrm>
            <a:off x="2771800" y="4725144"/>
            <a:ext cx="288032" cy="360040"/>
          </a:xfrm>
          <a:prstGeom prst="wedgeRectCallout">
            <a:avLst>
              <a:gd name="adj1" fmla="val -159626"/>
              <a:gd name="adj2" fmla="val 147490"/>
            </a:avLst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5" name="AutoShape 1"/>
          <p:cNvSpPr>
            <a:spLocks noChangeArrowheads="1"/>
          </p:cNvSpPr>
          <p:nvPr/>
        </p:nvSpPr>
        <p:spPr bwMode="auto">
          <a:xfrm>
            <a:off x="2123728" y="4545124"/>
            <a:ext cx="288032" cy="360040"/>
          </a:xfrm>
          <a:prstGeom prst="wedgeRectCallout">
            <a:avLst>
              <a:gd name="adj1" fmla="val -159626"/>
              <a:gd name="adj2" fmla="val 147490"/>
            </a:avLst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6" name="AutoShape 1"/>
          <p:cNvSpPr>
            <a:spLocks noChangeArrowheads="1"/>
          </p:cNvSpPr>
          <p:nvPr/>
        </p:nvSpPr>
        <p:spPr bwMode="auto">
          <a:xfrm>
            <a:off x="2122308" y="4073691"/>
            <a:ext cx="288032" cy="360040"/>
          </a:xfrm>
          <a:prstGeom prst="wedgeRectCallout">
            <a:avLst>
              <a:gd name="adj1" fmla="val -235542"/>
              <a:gd name="adj2" fmla="val 114363"/>
            </a:avLst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7" name="AutoShape 1"/>
          <p:cNvSpPr>
            <a:spLocks noChangeArrowheads="1"/>
          </p:cNvSpPr>
          <p:nvPr/>
        </p:nvSpPr>
        <p:spPr bwMode="auto">
          <a:xfrm>
            <a:off x="1547664" y="3630487"/>
            <a:ext cx="288032" cy="360040"/>
          </a:xfrm>
          <a:prstGeom prst="wedgeRectCallout">
            <a:avLst>
              <a:gd name="adj1" fmla="val -159626"/>
              <a:gd name="adj2" fmla="val 147490"/>
            </a:avLst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8" name="AutoShape 1"/>
          <p:cNvSpPr>
            <a:spLocks noChangeArrowheads="1"/>
          </p:cNvSpPr>
          <p:nvPr/>
        </p:nvSpPr>
        <p:spPr bwMode="auto">
          <a:xfrm>
            <a:off x="971600" y="3630487"/>
            <a:ext cx="288032" cy="360040"/>
          </a:xfrm>
          <a:prstGeom prst="wedgeRectCallout">
            <a:avLst>
              <a:gd name="adj1" fmla="val -125119"/>
              <a:gd name="adj2" fmla="val 14983"/>
            </a:avLst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9" name="AutoShape 1"/>
          <p:cNvSpPr>
            <a:spLocks noChangeArrowheads="1"/>
          </p:cNvSpPr>
          <p:nvPr/>
        </p:nvSpPr>
        <p:spPr bwMode="auto">
          <a:xfrm>
            <a:off x="683568" y="5051513"/>
            <a:ext cx="288032" cy="360040"/>
          </a:xfrm>
          <a:prstGeom prst="wedgeRectCallout">
            <a:avLst>
              <a:gd name="adj1" fmla="val -14696"/>
              <a:gd name="adj2" fmla="val -183778"/>
            </a:avLst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6</a:t>
            </a:r>
          </a:p>
        </p:txBody>
      </p:sp>
      <p:sp>
        <p:nvSpPr>
          <p:cNvPr id="10" name="AutoShape 1"/>
          <p:cNvSpPr>
            <a:spLocks noChangeArrowheads="1"/>
          </p:cNvSpPr>
          <p:nvPr/>
        </p:nvSpPr>
        <p:spPr bwMode="auto">
          <a:xfrm>
            <a:off x="203549" y="4691473"/>
            <a:ext cx="288032" cy="360040"/>
          </a:xfrm>
          <a:prstGeom prst="wedgeRectCallout">
            <a:avLst>
              <a:gd name="adj1" fmla="val -7795"/>
              <a:gd name="adj2" fmla="val -167214"/>
            </a:avLst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7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38133" y="6331322"/>
            <a:ext cx="3312368" cy="37590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Pojmenuj označené státy.</a:t>
            </a:r>
          </a:p>
        </p:txBody>
      </p:sp>
      <p:sp>
        <p:nvSpPr>
          <p:cNvPr id="12" name="AutoShape 1"/>
          <p:cNvSpPr>
            <a:spLocks noChangeArrowheads="1"/>
          </p:cNvSpPr>
          <p:nvPr/>
        </p:nvSpPr>
        <p:spPr bwMode="auto">
          <a:xfrm>
            <a:off x="4658687" y="3893671"/>
            <a:ext cx="288032" cy="360040"/>
          </a:xfrm>
          <a:prstGeom prst="wedgeRectCallout">
            <a:avLst>
              <a:gd name="adj1" fmla="val 81923"/>
              <a:gd name="adj2" fmla="val -95439"/>
            </a:avLst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8</a:t>
            </a:r>
          </a:p>
        </p:txBody>
      </p:sp>
      <p:sp>
        <p:nvSpPr>
          <p:cNvPr id="13" name="AutoShape 1"/>
          <p:cNvSpPr>
            <a:spLocks noChangeArrowheads="1"/>
          </p:cNvSpPr>
          <p:nvPr/>
        </p:nvSpPr>
        <p:spPr bwMode="auto">
          <a:xfrm>
            <a:off x="4118857" y="3877343"/>
            <a:ext cx="288032" cy="360040"/>
          </a:xfrm>
          <a:prstGeom prst="wedgeRectCallout">
            <a:avLst>
              <a:gd name="adj1" fmla="val -894"/>
              <a:gd name="adj2" fmla="val -123045"/>
            </a:avLst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9</a:t>
            </a:r>
          </a:p>
        </p:txBody>
      </p:sp>
      <p:sp>
        <p:nvSpPr>
          <p:cNvPr id="14" name="AutoShape 1"/>
          <p:cNvSpPr>
            <a:spLocks noChangeArrowheads="1"/>
          </p:cNvSpPr>
          <p:nvPr/>
        </p:nvSpPr>
        <p:spPr bwMode="auto">
          <a:xfrm>
            <a:off x="4658686" y="2640933"/>
            <a:ext cx="489377" cy="284011"/>
          </a:xfrm>
          <a:prstGeom prst="wedgeRectCallout">
            <a:avLst>
              <a:gd name="adj1" fmla="val -182302"/>
              <a:gd name="adj2" fmla="val 246564"/>
            </a:avLst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10</a:t>
            </a:r>
          </a:p>
        </p:txBody>
      </p:sp>
      <p:sp>
        <p:nvSpPr>
          <p:cNvPr id="15" name="AutoShape 1"/>
          <p:cNvSpPr>
            <a:spLocks noChangeArrowheads="1"/>
          </p:cNvSpPr>
          <p:nvPr/>
        </p:nvSpPr>
        <p:spPr bwMode="auto">
          <a:xfrm>
            <a:off x="4222710" y="1982515"/>
            <a:ext cx="489377" cy="284011"/>
          </a:xfrm>
          <a:prstGeom prst="wedgeRectCallout">
            <a:avLst>
              <a:gd name="adj1" fmla="val -259479"/>
              <a:gd name="adj2" fmla="val 92584"/>
            </a:avLst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11</a:t>
            </a:r>
          </a:p>
        </p:txBody>
      </p:sp>
      <p:sp>
        <p:nvSpPr>
          <p:cNvPr id="16" name="AutoShape 1"/>
          <p:cNvSpPr>
            <a:spLocks noChangeArrowheads="1"/>
          </p:cNvSpPr>
          <p:nvPr/>
        </p:nvSpPr>
        <p:spPr bwMode="auto">
          <a:xfrm>
            <a:off x="3019910" y="3837762"/>
            <a:ext cx="489377" cy="284011"/>
          </a:xfrm>
          <a:prstGeom prst="wedgeRectCallout">
            <a:avLst>
              <a:gd name="adj1" fmla="val -68567"/>
              <a:gd name="adj2" fmla="val -96393"/>
            </a:avLst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12</a:t>
            </a:r>
          </a:p>
        </p:txBody>
      </p:sp>
      <p:sp>
        <p:nvSpPr>
          <p:cNvPr id="17" name="AutoShape 1"/>
          <p:cNvSpPr>
            <a:spLocks noChangeArrowheads="1"/>
          </p:cNvSpPr>
          <p:nvPr/>
        </p:nvSpPr>
        <p:spPr bwMode="auto">
          <a:xfrm>
            <a:off x="2246039" y="3152247"/>
            <a:ext cx="489377" cy="284011"/>
          </a:xfrm>
          <a:prstGeom prst="wedgeRectCallout">
            <a:avLst>
              <a:gd name="adj1" fmla="val -44196"/>
              <a:gd name="adj2" fmla="val -152386"/>
            </a:avLst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13</a:t>
            </a:r>
          </a:p>
        </p:txBody>
      </p:sp>
      <p:sp>
        <p:nvSpPr>
          <p:cNvPr id="18" name="Šestiúhelník 17"/>
          <p:cNvSpPr/>
          <p:nvPr/>
        </p:nvSpPr>
        <p:spPr>
          <a:xfrm>
            <a:off x="8604448" y="61207"/>
            <a:ext cx="451841" cy="360040"/>
          </a:xfrm>
          <a:prstGeom prst="hexagon">
            <a:avLst/>
          </a:prstGeom>
          <a:solidFill>
            <a:schemeClr val="bg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310352"/>
      </p:ext>
    </p:extLst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Výsledek obrázku pro státy střední Amerik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751" y="0"/>
            <a:ext cx="8421360" cy="6712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2771800" y="16118"/>
            <a:ext cx="4780476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cs-CZ" dirty="0"/>
              <a:t>Nezávislé státy pevninské střední Ameriky</a:t>
            </a:r>
          </a:p>
        </p:txBody>
      </p:sp>
      <p:sp>
        <p:nvSpPr>
          <p:cNvPr id="4" name="Šestiúhelník 3"/>
          <p:cNvSpPr/>
          <p:nvPr/>
        </p:nvSpPr>
        <p:spPr>
          <a:xfrm>
            <a:off x="8604448" y="61207"/>
            <a:ext cx="451841" cy="360040"/>
          </a:xfrm>
          <a:prstGeom prst="hexagon">
            <a:avLst/>
          </a:prstGeom>
          <a:solidFill>
            <a:schemeClr val="bg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8189872"/>
      </p:ext>
    </p:extLst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svdreamtime.com/carib_wrlatls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05"/>
          <a:stretch/>
        </p:blipFill>
        <p:spPr bwMode="auto">
          <a:xfrm>
            <a:off x="17657" y="1672162"/>
            <a:ext cx="8764721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79512" y="404664"/>
            <a:ext cx="3419526" cy="369332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cs-CZ" dirty="0"/>
              <a:t>Ostrovní část střední Ameriky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176017" y="959243"/>
            <a:ext cx="5394808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Nezávislé státy       </a:t>
            </a:r>
            <a:r>
              <a:rPr lang="cs-CZ" dirty="0"/>
              <a:t>,</a:t>
            </a:r>
            <a:r>
              <a:rPr lang="cs-CZ" i="1" dirty="0"/>
              <a:t> závislá území (France) </a:t>
            </a:r>
          </a:p>
        </p:txBody>
      </p:sp>
      <p:sp>
        <p:nvSpPr>
          <p:cNvPr id="4" name="Obdélník 3"/>
          <p:cNvSpPr/>
          <p:nvPr/>
        </p:nvSpPr>
        <p:spPr>
          <a:xfrm>
            <a:off x="2051720" y="1038412"/>
            <a:ext cx="179878" cy="21099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Šestiúhelník 5"/>
          <p:cNvSpPr/>
          <p:nvPr/>
        </p:nvSpPr>
        <p:spPr>
          <a:xfrm>
            <a:off x="8604448" y="61207"/>
            <a:ext cx="451841" cy="360040"/>
          </a:xfrm>
          <a:prstGeom prst="hexagon">
            <a:avLst/>
          </a:prstGeom>
          <a:solidFill>
            <a:schemeClr val="bg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806308"/>
      </p:ext>
    </p:extLst>
  </p:cSld>
  <p:clrMapOvr>
    <a:masterClrMapping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upload.wikimedia.org/wikipedia/commons/thumb/d/d4/GreaterAntillesIslands.png/1280px-GreaterAntillesIsland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518971"/>
            <a:ext cx="7848872" cy="4215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179512" y="188640"/>
            <a:ext cx="16658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/>
              <a:t>Velké Antily</a:t>
            </a:r>
          </a:p>
        </p:txBody>
      </p:sp>
      <p:sp>
        <p:nvSpPr>
          <p:cNvPr id="3" name="Obdélník 2"/>
          <p:cNvSpPr/>
          <p:nvPr/>
        </p:nvSpPr>
        <p:spPr>
          <a:xfrm>
            <a:off x="179512" y="544336"/>
            <a:ext cx="88360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/>
              <a:t>Velké Antily tvoří svojí rozlohou zhruba 90 % všech </a:t>
            </a:r>
            <a:r>
              <a:rPr lang="cs-CZ" sz="1600" b="1" dirty="0"/>
              <a:t>Západoindických ostrovů </a:t>
            </a:r>
            <a:r>
              <a:rPr lang="cs-CZ" sz="1600" dirty="0"/>
              <a:t>(zbylých 10 % připadá na Malé Antily a Bahamy).</a:t>
            </a:r>
            <a:br>
              <a:rPr lang="cs-CZ" sz="1600" dirty="0"/>
            </a:br>
            <a:r>
              <a:rPr lang="cs-CZ" sz="1600" dirty="0"/>
              <a:t>Velké Antily mají stejný geologický původ jako pevninská Amerika, na rozdíl od Malých Antil, které jsou převážně korálového původu.</a:t>
            </a:r>
          </a:p>
        </p:txBody>
      </p:sp>
      <p:sp>
        <p:nvSpPr>
          <p:cNvPr id="4" name="Obdélník 3"/>
          <p:cNvSpPr/>
          <p:nvPr/>
        </p:nvSpPr>
        <p:spPr>
          <a:xfrm>
            <a:off x="149664" y="1821769"/>
            <a:ext cx="88360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/>
              <a:t>Do tohoto souostroví jsou započítávány ostrovy </a:t>
            </a:r>
            <a:r>
              <a:rPr lang="cs-CZ" sz="1600" b="1" dirty="0"/>
              <a:t>Kuba, </a:t>
            </a:r>
            <a:r>
              <a:rPr lang="cs-CZ" sz="1600" b="1" dirty="0" err="1"/>
              <a:t>Hispaniola</a:t>
            </a:r>
            <a:r>
              <a:rPr lang="cs-CZ" sz="1600" b="1" dirty="0"/>
              <a:t>, Jamajka a Portoriko</a:t>
            </a:r>
            <a:r>
              <a:rPr lang="cs-CZ" sz="1600" dirty="0"/>
              <a:t>..</a:t>
            </a:r>
          </a:p>
        </p:txBody>
      </p:sp>
      <p:sp>
        <p:nvSpPr>
          <p:cNvPr id="6" name="Šestiúhelník 5"/>
          <p:cNvSpPr/>
          <p:nvPr/>
        </p:nvSpPr>
        <p:spPr>
          <a:xfrm>
            <a:off x="8604448" y="61207"/>
            <a:ext cx="451841" cy="360040"/>
          </a:xfrm>
          <a:prstGeom prst="hexagon">
            <a:avLst/>
          </a:prstGeom>
          <a:solidFill>
            <a:schemeClr val="bg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9777045"/>
      </p:ext>
    </p:extLst>
  </p:cSld>
  <p:clrMapOvr>
    <a:masterClrMapping/>
  </p:clrMapOvr>
  <p:transition spd="slow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2577075"/>
              </p:ext>
            </p:extLst>
          </p:nvPr>
        </p:nvGraphicFramePr>
        <p:xfrm>
          <a:off x="179512" y="836711"/>
          <a:ext cx="8784976" cy="4389183"/>
        </p:xfrm>
        <a:graphic>
          <a:graphicData uri="http://schemas.openxmlformats.org/drawingml/2006/table">
            <a:tbl>
              <a:tblPr/>
              <a:tblGrid>
                <a:gridCol w="17137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63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60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43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58030">
                <a:tc>
                  <a:txBody>
                    <a:bodyPr/>
                    <a:lstStyle/>
                    <a:p>
                      <a:r>
                        <a:rPr lang="cs-CZ" sz="1400" dirty="0"/>
                        <a:t>    stát</a:t>
                      </a:r>
                    </a:p>
                  </a:txBody>
                  <a:tcPr marL="24223" marR="24223" marT="24223" marB="2422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  rozloha (km²)</a:t>
                      </a:r>
                    </a:p>
                  </a:txBody>
                  <a:tcPr marL="24223" marR="24223" marT="24223" marB="2422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 populace</a:t>
                      </a:r>
                    </a:p>
                  </a:txBody>
                  <a:tcPr marL="24223" marR="24223" marT="24223" marB="2422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100" dirty="0"/>
                        <a:t>hustota zalidnění</a:t>
                      </a:r>
                      <a:br>
                        <a:rPr lang="cs-CZ" sz="1100" dirty="0"/>
                      </a:br>
                      <a:r>
                        <a:rPr lang="cs-CZ" sz="1100" dirty="0"/>
                        <a:t>(obyv./km²)</a:t>
                      </a:r>
                    </a:p>
                  </a:txBody>
                  <a:tcPr marL="24223" marR="24223" marT="24223" marB="2422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 hlavní město</a:t>
                      </a:r>
                    </a:p>
                  </a:txBody>
                  <a:tcPr marL="24223" marR="24223" marT="24223" marB="2422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100" dirty="0"/>
                        <a:t> jazyk</a:t>
                      </a:r>
                    </a:p>
                  </a:txBody>
                  <a:tcPr marL="24223" marR="24223" marT="24223" marB="2422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7254">
                <a:tc>
                  <a:txBody>
                    <a:bodyPr/>
                    <a:lstStyle/>
                    <a:p>
                      <a:r>
                        <a:rPr lang="cs-CZ" sz="1100" dirty="0"/>
                        <a:t>Celkem</a:t>
                      </a:r>
                    </a:p>
                  </a:txBody>
                  <a:tcPr marL="24223" marR="24223" marT="24223" marB="2422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207 435</a:t>
                      </a:r>
                    </a:p>
                  </a:txBody>
                  <a:tcPr marL="24223" marR="24223" marT="24223" marB="2422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36 193 000</a:t>
                      </a:r>
                    </a:p>
                  </a:txBody>
                  <a:tcPr marL="24223" marR="24223" marT="24223" marB="2422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174,5</a:t>
                      </a:r>
                    </a:p>
                  </a:txBody>
                  <a:tcPr marL="24223" marR="24223" marT="24223" marB="2422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400"/>
                    </a:p>
                  </a:txBody>
                  <a:tcPr marL="24223" marR="24223" marT="24223" marB="2422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100"/>
                    </a:p>
                  </a:txBody>
                  <a:tcPr marL="24223" marR="24223" marT="24223" marB="2422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6062">
                <a:tc>
                  <a:txBody>
                    <a:bodyPr/>
                    <a:lstStyle/>
                    <a:p>
                      <a:r>
                        <a:rPr lang="cs-CZ" sz="1400" dirty="0"/>
                        <a:t>Dominikánská</a:t>
                      </a:r>
                    </a:p>
                    <a:p>
                      <a:r>
                        <a:rPr lang="cs-CZ" sz="1400" dirty="0"/>
                        <a:t> </a:t>
                      </a:r>
                      <a:r>
                        <a:rPr lang="cs-CZ" sz="1400" dirty="0" err="1"/>
                        <a:t>rep</a:t>
                      </a:r>
                      <a:r>
                        <a:rPr lang="cs-CZ" sz="1400" dirty="0"/>
                        <a:t>.</a:t>
                      </a:r>
                    </a:p>
                  </a:txBody>
                  <a:tcPr marL="24223" marR="24223" marT="24223" marB="2422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48 730</a:t>
                      </a:r>
                    </a:p>
                  </a:txBody>
                  <a:tcPr marL="24223" marR="24223" marT="24223" marB="2422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/>
                        <a:t>9 366 000</a:t>
                      </a:r>
                    </a:p>
                  </a:txBody>
                  <a:tcPr marL="24223" marR="24223" marT="24223" marB="2422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192,2</a:t>
                      </a:r>
                    </a:p>
                  </a:txBody>
                  <a:tcPr marL="24223" marR="24223" marT="24223" marB="2422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dirty="0" err="1"/>
                        <a:t>Santo</a:t>
                      </a:r>
                      <a:r>
                        <a:rPr lang="cs-CZ" sz="1400" dirty="0"/>
                        <a:t> </a:t>
                      </a:r>
                      <a:r>
                        <a:rPr lang="cs-CZ" sz="1400" dirty="0" err="1"/>
                        <a:t>Domingo</a:t>
                      </a:r>
                      <a:endParaRPr lang="cs-CZ" sz="1400" dirty="0"/>
                    </a:p>
                  </a:txBody>
                  <a:tcPr marL="24223" marR="24223" marT="24223" marB="2422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španělština</a:t>
                      </a:r>
                    </a:p>
                  </a:txBody>
                  <a:tcPr marL="24223" marR="24223" marT="24223" marB="2422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0903">
                <a:tc>
                  <a:txBody>
                    <a:bodyPr/>
                    <a:lstStyle/>
                    <a:p>
                      <a:r>
                        <a:rPr lang="cs-CZ" sz="1400" dirty="0"/>
                        <a:t>Haiti</a:t>
                      </a:r>
                    </a:p>
                  </a:txBody>
                  <a:tcPr marL="24223" marR="24223" marT="24223" marB="2422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27 750</a:t>
                      </a:r>
                    </a:p>
                  </a:txBody>
                  <a:tcPr marL="24223" marR="24223" marT="24223" marB="2422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/>
                        <a:t>8 707 000</a:t>
                      </a:r>
                    </a:p>
                  </a:txBody>
                  <a:tcPr marL="24223" marR="24223" marT="24223" marB="2422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313,8</a:t>
                      </a:r>
                    </a:p>
                  </a:txBody>
                  <a:tcPr marL="24223" marR="24223" marT="24223" marB="2422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Port –au- Prince</a:t>
                      </a:r>
                    </a:p>
                  </a:txBody>
                  <a:tcPr marL="24223" marR="24223" marT="24223" marB="2422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francouzština</a:t>
                      </a:r>
                    </a:p>
                    <a:p>
                      <a:r>
                        <a:rPr lang="cs-CZ" sz="1400" dirty="0"/>
                        <a:t>haitská kreolština</a:t>
                      </a:r>
                    </a:p>
                  </a:txBody>
                  <a:tcPr marL="24223" marR="24223" marT="24223" marB="2422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7254">
                <a:tc>
                  <a:txBody>
                    <a:bodyPr/>
                    <a:lstStyle/>
                    <a:p>
                      <a:r>
                        <a:rPr lang="cs-CZ" sz="1400" dirty="0" err="1"/>
                        <a:t>Jamaika</a:t>
                      </a:r>
                      <a:endParaRPr lang="cs-CZ" sz="1400" dirty="0"/>
                    </a:p>
                  </a:txBody>
                  <a:tcPr marL="24223" marR="24223" marT="24223" marB="2422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10 991</a:t>
                      </a:r>
                    </a:p>
                  </a:txBody>
                  <a:tcPr marL="24223" marR="24223" marT="24223" marB="2422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/>
                        <a:t>2 780 000</a:t>
                      </a:r>
                    </a:p>
                  </a:txBody>
                  <a:tcPr marL="24223" marR="24223" marT="24223" marB="2422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252,9</a:t>
                      </a:r>
                    </a:p>
                  </a:txBody>
                  <a:tcPr marL="24223" marR="24223" marT="24223" marB="2422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Kingston</a:t>
                      </a:r>
                    </a:p>
                  </a:txBody>
                  <a:tcPr marL="24223" marR="24223" marT="24223" marB="2422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angličtina</a:t>
                      </a:r>
                      <a:endParaRPr lang="cs-CZ" sz="1100" dirty="0">
                        <a:effectLst/>
                      </a:endParaRPr>
                    </a:p>
                    <a:p>
                      <a:endParaRPr lang="cs-CZ" sz="1100" dirty="0"/>
                    </a:p>
                  </a:txBody>
                  <a:tcPr marL="24223" marR="24223" marT="24223" marB="2422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20466">
                <a:tc>
                  <a:txBody>
                    <a:bodyPr/>
                    <a:lstStyle/>
                    <a:p>
                      <a:r>
                        <a:rPr lang="cs-CZ" sz="1400" dirty="0"/>
                        <a:t>Kuba</a:t>
                      </a:r>
                    </a:p>
                  </a:txBody>
                  <a:tcPr marL="24223" marR="24223" marT="24223" marB="2422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110 860</a:t>
                      </a:r>
                    </a:p>
                  </a:txBody>
                  <a:tcPr marL="24223" marR="24223" marT="24223" marB="2422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/>
                        <a:t>11 395 000</a:t>
                      </a:r>
                    </a:p>
                  </a:txBody>
                  <a:tcPr marL="24223" marR="24223" marT="24223" marB="2422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102,8</a:t>
                      </a:r>
                    </a:p>
                  </a:txBody>
                  <a:tcPr marL="24223" marR="24223" marT="24223" marB="2422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Havana</a:t>
                      </a:r>
                    </a:p>
                  </a:txBody>
                  <a:tcPr marL="24223" marR="24223" marT="24223" marB="2422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/>
                        <a:t>španělština</a:t>
                      </a:r>
                    </a:p>
                    <a:p>
                      <a:endParaRPr lang="cs-CZ" sz="1100" dirty="0"/>
                    </a:p>
                  </a:txBody>
                  <a:tcPr marL="24223" marR="24223" marT="24223" marB="2422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46062">
                <a:tc>
                  <a:txBody>
                    <a:bodyPr/>
                    <a:lstStyle/>
                    <a:p>
                      <a:r>
                        <a:rPr lang="cs-CZ" sz="1400" i="1" dirty="0"/>
                        <a:t>Portoriko</a:t>
                      </a:r>
                    </a:p>
                    <a:p>
                      <a:r>
                        <a:rPr lang="cs-CZ" sz="1400" i="0" dirty="0"/>
                        <a:t> </a:t>
                      </a:r>
                      <a:r>
                        <a:rPr lang="cs-CZ" sz="1400" i="1" dirty="0"/>
                        <a:t>(USA)</a:t>
                      </a:r>
                    </a:p>
                  </a:txBody>
                  <a:tcPr marL="24223" marR="24223" marT="24223" marB="2422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9 104</a:t>
                      </a:r>
                    </a:p>
                  </a:txBody>
                  <a:tcPr marL="24223" marR="24223" marT="24223" marB="2422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/>
                        <a:t>3 945 000</a:t>
                      </a:r>
                    </a:p>
                  </a:txBody>
                  <a:tcPr marL="24223" marR="24223" marT="24223" marB="2422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433,3</a:t>
                      </a:r>
                    </a:p>
                  </a:txBody>
                  <a:tcPr marL="24223" marR="24223" marT="24223" marB="2422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San Juan</a:t>
                      </a:r>
                    </a:p>
                  </a:txBody>
                  <a:tcPr marL="24223" marR="24223" marT="24223" marB="2422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eaLnBrk="1" latinLnBrk="0" hangingPunct="1"/>
                      <a:r>
                        <a:rPr kumimoji="0" lang="cs-CZ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španělština</a:t>
                      </a:r>
                    </a:p>
                    <a:p>
                      <a:pPr rtl="0" eaLnBrk="1" latinLnBrk="0" hangingPunct="1"/>
                      <a:r>
                        <a:rPr lang="cs-CZ" sz="1800" dirty="0">
                          <a:effectLst/>
                        </a:rPr>
                        <a:t>angličtina</a:t>
                      </a:r>
                    </a:p>
                  </a:txBody>
                  <a:tcPr marL="24223" marR="24223" marT="24223" marB="2422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3073" name="Picture 1" descr="Dominikánská republi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157" y="2029969"/>
            <a:ext cx="567789" cy="387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ait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614" y="2534492"/>
            <a:ext cx="762011" cy="45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Jamajk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705" y="3140969"/>
            <a:ext cx="665142" cy="332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Kub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775" y="3744500"/>
            <a:ext cx="694020" cy="426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Vlajka Portorik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776" y="4483415"/>
            <a:ext cx="648072" cy="430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Šestiúhelník 7"/>
          <p:cNvSpPr/>
          <p:nvPr/>
        </p:nvSpPr>
        <p:spPr>
          <a:xfrm>
            <a:off x="8604448" y="61207"/>
            <a:ext cx="451841" cy="360040"/>
          </a:xfrm>
          <a:prstGeom prst="hexagon">
            <a:avLst/>
          </a:prstGeom>
          <a:solidFill>
            <a:schemeClr val="bg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4519595"/>
      </p:ext>
    </p:extLst>
  </p:cSld>
  <p:clrMapOvr>
    <a:masterClrMapping/>
  </p:clrMapOvr>
  <p:transition spd="slow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23528" y="332656"/>
            <a:ext cx="849694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/>
              <a:t>Malé Antily</a:t>
            </a:r>
            <a:r>
              <a:rPr lang="cs-CZ" dirty="0"/>
              <a:t> je pás ostrovů ve východní části Karibiku; součást souostroví         Antily a jsou to sopečné ostrovy.</a:t>
            </a:r>
          </a:p>
          <a:p>
            <a:r>
              <a:rPr lang="cs-CZ" dirty="0"/>
              <a:t>Dělí se na:</a:t>
            </a:r>
          </a:p>
          <a:p>
            <a:r>
              <a:rPr lang="cs-CZ" b="1" u="sng" dirty="0"/>
              <a:t>Závětrné ostrovy</a:t>
            </a:r>
            <a:r>
              <a:rPr lang="cs-CZ" u="sng" dirty="0"/>
              <a:t> </a:t>
            </a:r>
            <a:r>
              <a:rPr lang="cs-CZ" dirty="0"/>
              <a:t>(severní větev): </a:t>
            </a:r>
            <a:r>
              <a:rPr lang="cs-CZ" i="1" dirty="0"/>
              <a:t>Anguilla</a:t>
            </a:r>
            <a:r>
              <a:rPr lang="cs-CZ" dirty="0"/>
              <a:t>, Antigua, Barbuda, Dominika, </a:t>
            </a:r>
            <a:r>
              <a:rPr lang="cs-CZ" i="1" dirty="0"/>
              <a:t>Guadeloupe</a:t>
            </a:r>
            <a:r>
              <a:rPr lang="cs-CZ" dirty="0"/>
              <a:t>, </a:t>
            </a:r>
            <a:r>
              <a:rPr lang="cs-CZ" i="1" dirty="0" err="1"/>
              <a:t>Monserrat</a:t>
            </a:r>
            <a:r>
              <a:rPr lang="cs-CZ" dirty="0"/>
              <a:t>, Nevis, </a:t>
            </a:r>
            <a:r>
              <a:rPr lang="cs-CZ" i="1" dirty="0"/>
              <a:t>Panenské ostrovy</a:t>
            </a:r>
            <a:r>
              <a:rPr lang="cs-CZ" dirty="0"/>
              <a:t>,</a:t>
            </a:r>
            <a:r>
              <a:rPr lang="cs-CZ" i="1" dirty="0"/>
              <a:t> </a:t>
            </a:r>
            <a:r>
              <a:rPr lang="cs-CZ" i="1" dirty="0" err="1"/>
              <a:t>Saba</a:t>
            </a:r>
            <a:r>
              <a:rPr lang="cs-CZ" dirty="0"/>
              <a:t>, </a:t>
            </a:r>
            <a:r>
              <a:rPr lang="cs-CZ" i="1" dirty="0"/>
              <a:t>Svatý Bartoloměj</a:t>
            </a:r>
            <a:r>
              <a:rPr lang="cs-CZ" dirty="0"/>
              <a:t>, </a:t>
            </a:r>
            <a:r>
              <a:rPr lang="cs-CZ" i="1" dirty="0"/>
              <a:t>Svatý Eustach</a:t>
            </a:r>
            <a:r>
              <a:rPr lang="cs-CZ" dirty="0"/>
              <a:t>, Svatý </a:t>
            </a:r>
            <a:r>
              <a:rPr lang="cs-CZ" dirty="0" err="1"/>
              <a:t>Kryštov</a:t>
            </a:r>
            <a:r>
              <a:rPr lang="cs-CZ" dirty="0"/>
              <a:t>, </a:t>
            </a:r>
            <a:r>
              <a:rPr lang="cs-CZ" i="1" dirty="0"/>
              <a:t>Svatý Martin </a:t>
            </a:r>
          </a:p>
          <a:p>
            <a:endParaRPr lang="cs-CZ" b="1" u="sng" dirty="0"/>
          </a:p>
          <a:p>
            <a:r>
              <a:rPr lang="cs-CZ" b="1" u="sng" dirty="0"/>
              <a:t>Návětrné ostrovy</a:t>
            </a:r>
            <a:r>
              <a:rPr lang="cs-CZ" u="sng" dirty="0"/>
              <a:t> </a:t>
            </a:r>
            <a:r>
              <a:rPr lang="cs-CZ" dirty="0"/>
              <a:t>(východní větev): Barbados, Grenada, Grenadiny, </a:t>
            </a:r>
            <a:r>
              <a:rPr lang="cs-CZ" i="1" dirty="0"/>
              <a:t>Martinik</a:t>
            </a:r>
            <a:r>
              <a:rPr lang="cs-CZ" dirty="0"/>
              <a:t>, </a:t>
            </a:r>
            <a:r>
              <a:rPr lang="cs-CZ" i="1" dirty="0"/>
              <a:t>Svatá Lucie</a:t>
            </a:r>
            <a:r>
              <a:rPr lang="cs-CZ" dirty="0"/>
              <a:t>, Svatý Vincenc, Tobago, Trinidad</a:t>
            </a:r>
          </a:p>
          <a:p>
            <a:endParaRPr lang="cs-CZ" dirty="0"/>
          </a:p>
          <a:p>
            <a:r>
              <a:rPr lang="cs-CZ" b="1" u="sng" dirty="0"/>
              <a:t>Závětrné Antily </a:t>
            </a:r>
            <a:r>
              <a:rPr lang="cs-CZ" dirty="0"/>
              <a:t>(jižní větev): </a:t>
            </a:r>
            <a:r>
              <a:rPr lang="cs-CZ" i="1" dirty="0"/>
              <a:t>Aruba, </a:t>
            </a:r>
            <a:r>
              <a:rPr lang="cs-CZ" i="1" dirty="0" err="1"/>
              <a:t>Bonaire</a:t>
            </a:r>
            <a:r>
              <a:rPr lang="cs-CZ" i="1" dirty="0"/>
              <a:t>, Curaçao, </a:t>
            </a:r>
            <a:r>
              <a:rPr lang="cs-CZ" i="1" dirty="0" err="1"/>
              <a:t>Isla</a:t>
            </a:r>
            <a:r>
              <a:rPr lang="cs-CZ" i="1" dirty="0"/>
              <a:t> de Margarita</a:t>
            </a:r>
            <a:endParaRPr lang="cs-CZ" dirty="0"/>
          </a:p>
        </p:txBody>
      </p:sp>
      <p:pic>
        <p:nvPicPr>
          <p:cNvPr id="1026" name="Picture 2" descr="https://upload.wikimedia.org/wikipedia/commons/4/41/Caribbean_-_Lesser_Antilles-2010-24-0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729263"/>
            <a:ext cx="4131866" cy="290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upload.wikimedia.org/wikipedia/commons/2/21/Caribbean_-_Benedenwindse_eilande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914" y="5338332"/>
            <a:ext cx="2012979" cy="1417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upload.wikimedia.org/wikipedia/commons/a/a3/Caribbean_-_Leeward_Islands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789040"/>
            <a:ext cx="2039909" cy="1436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upload.wikimedia.org/wikipedia/commons/1/1e/Caribbean_-_Bovenwindse_eilanden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4472" y="5009343"/>
            <a:ext cx="2476812" cy="1743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Šestiúhelník 6"/>
          <p:cNvSpPr/>
          <p:nvPr/>
        </p:nvSpPr>
        <p:spPr>
          <a:xfrm>
            <a:off x="8604448" y="61207"/>
            <a:ext cx="451841" cy="360040"/>
          </a:xfrm>
          <a:prstGeom prst="hexagon">
            <a:avLst/>
          </a:prstGeom>
          <a:solidFill>
            <a:schemeClr val="bg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6853517"/>
      </p:ext>
    </p:extLst>
  </p:cSld>
  <p:clrMapOvr>
    <a:masterClrMapping/>
  </p:clrMapOvr>
  <p:transition spd="slow">
    <p:cover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ýř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kýř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rkýř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11461</TotalTime>
  <Words>1651</Words>
  <Application>Microsoft Office PowerPoint</Application>
  <PresentationFormat>Předvádění na obrazovce (4:3)</PresentationFormat>
  <Paragraphs>335</Paragraphs>
  <Slides>25</Slides>
  <Notes>7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31" baseType="lpstr">
      <vt:lpstr>Arial</vt:lpstr>
      <vt:lpstr>Calibri</vt:lpstr>
      <vt:lpstr>Century Schoolbook</vt:lpstr>
      <vt:lpstr>Wingdings</vt:lpstr>
      <vt:lpstr>Wingdings 2</vt:lpstr>
      <vt:lpstr>Arkýř</vt:lpstr>
      <vt:lpstr>Severní Amerika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Poloha </vt:lpstr>
      <vt:lpstr>Členitost</vt:lpstr>
      <vt:lpstr>Členitost</vt:lpstr>
      <vt:lpstr>Povrch</vt:lpstr>
      <vt:lpstr>Povrch</vt:lpstr>
      <vt:lpstr>Prezentace aplikace PowerPoint</vt:lpstr>
      <vt:lpstr>Prezentace aplikace PowerPoint</vt:lpstr>
      <vt:lpstr>Vodstvo</vt:lpstr>
      <vt:lpstr>Vodstvo</vt:lpstr>
      <vt:lpstr>Vodstvo</vt:lpstr>
      <vt:lpstr>Prezentace aplikace PowerPoint</vt:lpstr>
      <vt:lpstr>Vodstvo</vt:lpstr>
      <vt:lpstr>Prezentace aplikace PowerPoint</vt:lpstr>
      <vt:lpstr>Podnebí</vt:lpstr>
      <vt:lpstr>Otázky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Severní Amerika</dc:title>
  <dc:creator>Uživatel</dc:creator>
  <cp:lastModifiedBy>Jaroslav Cap</cp:lastModifiedBy>
  <cp:revision>147</cp:revision>
  <dcterms:created xsi:type="dcterms:W3CDTF">2016-05-18T10:35:03Z</dcterms:created>
  <dcterms:modified xsi:type="dcterms:W3CDTF">2024-05-21T06:37:39Z</dcterms:modified>
</cp:coreProperties>
</file>