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A48C-98E5-42B4-8DA2-900244864977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DCB7-A404-4596-BD98-64E4136DE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1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arappsk%C3%A1+kultura&amp;oq=mohend%C5%BEod%C3%A1rsk%C3%A1+kultura&amp;gs_lcrp=EgZjaHJvbWUyBggAEEUYOTIHCAEQIRigAdIBCTE1MTYzajBqN6gCALACAA&amp;sourceid=chrome&amp;ie=UTF-8&amp;safe=active&amp;ssui=on&amp;mstk=AUtExfDudACQeu5TjEIegA4_bNneso6x8Q_GufHrCo8-HKyt7_bXg1brbMC-WegcuCRj0FKwKe_IODyW9n-O0ITjUvRH177NfJRVsEsxtmlY8m5aFp3mkcxOB71oplMRM9zSNadT8KdoKQGYzS9UWlbjfUQR7DpqbIps2U4fRuOMEZMhU6Y&amp;csui=3&amp;ved=2ahUKEwjHlOnuxsuQAxXS_wIHHcxKFtMQgK4QegQIARA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36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effectLst/>
              </a:rPr>
              <a:t>Mohendžodárská</a:t>
            </a:r>
            <a:r>
              <a:rPr lang="cs-CZ" dirty="0">
                <a:effectLst/>
              </a:rPr>
              <a:t> kultura, známá také jako </a:t>
            </a:r>
            <a:r>
              <a:rPr lang="cs-CZ" b="1" dirty="0" err="1">
                <a:hlinkClick r:id="rId3"/>
              </a:rPr>
              <a:t>harappská</a:t>
            </a:r>
            <a:r>
              <a:rPr lang="cs-CZ" b="1" dirty="0">
                <a:hlinkClick r:id="rId3"/>
              </a:rPr>
              <a:t> kultura</a:t>
            </a:r>
            <a:r>
              <a:rPr lang="cs-CZ" dirty="0"/>
              <a:t> nebo </a:t>
            </a:r>
            <a:r>
              <a:rPr lang="cs-CZ" b="1" dirty="0"/>
              <a:t>kultura poříčí Indu</a:t>
            </a:r>
            <a:r>
              <a:rPr lang="cs-CZ" dirty="0"/>
              <a:t>, byla starověká městská civilizace, která se rozvíjela v povodí řeky Indus. Její vrcholné období spadá do let </a:t>
            </a:r>
            <a:r>
              <a:rPr lang="cs-CZ" dirty="0">
                <a:effectLst/>
              </a:rPr>
              <a:t>26001900</a:t>
            </a:r>
            <a:r>
              <a:rPr lang="cs-CZ" dirty="0"/>
              <a:t>př. n. l., poté došlo k jejímu úpadku, pravděpodobně v důsledku klimatických změn, a kolem poloviny </a:t>
            </a:r>
            <a:r>
              <a:rPr lang="cs-CZ" dirty="0">
                <a:effectLst/>
              </a:rPr>
              <a:t>22</a:t>
            </a:r>
          </a:p>
          <a:p>
            <a:pPr rtl="0"/>
            <a:r>
              <a:rPr lang="cs-CZ" dirty="0">
                <a:effectLst/>
              </a:rPr>
              <a:t>2</a:t>
            </a:r>
          </a:p>
          <a:p>
            <a:r>
              <a:rPr lang="cs-CZ" dirty="0"/>
              <a:t>. tisíciletí př. n. l. zanikla.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Ano, zásada „oko za oko, zub za zub“ (neboli zákon odvety) je základním principem, který se objevuje v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Chammurapiho</a:t>
            </a:r>
            <a:r>
              <a:rPr lang="cs-CZ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zákoníku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jednom z nejstarších dochovaných právních kodexů na světě. Tento zákoník zavedl, že míra trestu má odpovídat způsobené škodě, čímž se snažil omezit krutou krevní mstu, která byla v té době rozšířená.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27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Město leží na západním okraji pouště Taklamakan a z historie je známé jako jedna ze zastávek (oáz) na Hedvábné stezce.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DDCB7-A404-4596-BD98-64E4136DE17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71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roce 1494 vypukl spor mezi Španělskem a Portugalskem o objevovaná území, který byl urovnán </a:t>
            </a:r>
            <a:r>
              <a:rPr lang="cs-CZ" b="1" dirty="0"/>
              <a:t>smlouvou</a:t>
            </a:r>
            <a:r>
              <a:rPr lang="cs-CZ" dirty="0"/>
              <a:t> uzavřenou na základě tlaku papeže  Alexandra VI. 7. června 1474 </a:t>
            </a:r>
            <a:r>
              <a:rPr lang="cs-CZ" b="1" dirty="0"/>
              <a:t>v </a:t>
            </a:r>
            <a:r>
              <a:rPr lang="cs-CZ" b="1" dirty="0" err="1"/>
              <a:t>Tordesillas</a:t>
            </a:r>
            <a:r>
              <a:rPr lang="cs-CZ" b="1" dirty="0"/>
              <a:t> </a:t>
            </a:r>
            <a:r>
              <a:rPr lang="cs-CZ" dirty="0"/>
              <a:t>(ve Španělsku). Byla stanovena demarkační linie vedoucí 1770 km na západ od Kapverdských ostrovů. Nově objevená území na východ od této linie měla patřit Portugalcům, západní území Španělům.</a:t>
            </a:r>
          </a:p>
          <a:p>
            <a:r>
              <a:rPr lang="cs-CZ" dirty="0"/>
              <a:t>Při plavbě byla ale porušena smlouva v </a:t>
            </a:r>
            <a:r>
              <a:rPr lang="cs-CZ" dirty="0" err="1"/>
              <a:t>Tordesillas</a:t>
            </a:r>
            <a:r>
              <a:rPr lang="cs-CZ" dirty="0"/>
              <a:t>, protože Filipíny patřily už Portugalsku, tudíž lodě plavící se ve španělských službách zde neměly právo zakotvit. Proto byla roku 1529 uzavřena nová </a:t>
            </a:r>
            <a:r>
              <a:rPr lang="cs-CZ" b="1" dirty="0"/>
              <a:t>dohoda v Zaragoze</a:t>
            </a:r>
            <a:r>
              <a:rPr lang="cs-CZ" dirty="0"/>
              <a:t>, která Španělsku přiřkla Filipíny a Portugalsku ponechala nejbohatší ostrovy v Indonésii, nazývané „ostrovy koření“ - Moluky.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EF6B2-B7D1-4F58-9C12-D9AFB5990F2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2A676-4526-4ABE-A687-68808DA43A6D}" type="datetimeFigureOut">
              <a:rPr lang="cs-CZ" smtClean="0"/>
              <a:t>30.10.2025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D3F41-EEEF-4510-858B-68C4E58FFBA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ivat.sk/images/aktualityjan206/marco-polo-route.jpg" TargetMode="External"/><Relationship Id="rId2" Type="http://schemas.openxmlformats.org/officeDocument/2006/relationships/hyperlink" Target="http://jlswbs.files.wordpress.com/2008/02/mohenmaps.jpg?w=45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jepis.com/wp-content/uploads/2013/02/08_objevne_plavb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51520" y="5661248"/>
            <a:ext cx="63016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/>
              <a:t>Osvojování Asie člověkem – I.díl</a:t>
            </a:r>
          </a:p>
          <a:p>
            <a:r>
              <a:rPr lang="cs-CZ" sz="2000" b="1" dirty="0"/>
              <a:t>staré civilizace, objevné cesty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980728"/>
            <a:ext cx="769005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Převážně „zevnitř“-  Vysvětli, co je tímto tvrzením míněno.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DFC43D6-F495-4F72-A721-FCA87BF93661}"/>
              </a:ext>
            </a:extLst>
          </p:cNvPr>
          <p:cNvSpPr txBox="1"/>
          <p:nvPr/>
        </p:nvSpPr>
        <p:spPr>
          <a:xfrm>
            <a:off x="251520" y="5229200"/>
            <a:ext cx="37072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42 – 43, atlas str. 30 - 31</a:t>
            </a:r>
          </a:p>
        </p:txBody>
      </p:sp>
      <p:sp>
        <p:nvSpPr>
          <p:cNvPr id="8" name="Pětiúhelník 7">
            <a:extLst>
              <a:ext uri="{FF2B5EF4-FFF2-40B4-BE49-F238E27FC236}">
                <a16:creationId xmlns:a16="http://schemas.microsoft.com/office/drawing/2014/main" id="{9824E3EB-AF55-4FAB-9236-B86F6F41D473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6764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Velké objevné cesty pozdního středověku a počátku novověku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2132856"/>
            <a:ext cx="83529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u="sng" dirty="0"/>
              <a:t>Příčiny zámořských plaveb</a:t>
            </a:r>
          </a:p>
          <a:p>
            <a:r>
              <a:rPr lang="cs-CZ" dirty="0"/>
              <a:t>1. Turci ovládli Blízký východ (1453 - dobytí Cařihradu) - omezení obchodu s Východem.</a:t>
            </a:r>
          </a:p>
          <a:p>
            <a:r>
              <a:rPr lang="cs-CZ" dirty="0"/>
              <a:t>2. Nedostatek zlata a stříbra v Evropě -šíření zvěstí o bohatství neznámých zemí.  </a:t>
            </a:r>
          </a:p>
          <a:p>
            <a:r>
              <a:rPr lang="cs-CZ" dirty="0"/>
              <a:t>3. Růst poptávky po luxusním zboží a střelném prachu.</a:t>
            </a:r>
          </a:p>
          <a:p>
            <a:r>
              <a:rPr lang="cs-CZ" dirty="0"/>
              <a:t>4. Snaha objevovat a ovládnout nová území.</a:t>
            </a:r>
          </a:p>
          <a:p>
            <a:r>
              <a:rPr lang="cs-CZ" dirty="0"/>
              <a:t>5. Šíření křesťanství – reakce Evropanů na expanzi  islámu na západ.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1124744"/>
            <a:ext cx="7683129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 I. Jaké byly příčiny velkých zámořských plaveb  Evropanů?</a:t>
            </a:r>
          </a:p>
          <a:p>
            <a:r>
              <a:rPr lang="cs-CZ" b="1" dirty="0">
                <a:solidFill>
                  <a:schemeClr val="bg1"/>
                </a:solidFill>
              </a:rPr>
              <a:t>II. Z kterých zemí především pocházeli  nejslavnější mořeplavci  15. a 16.století?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Které slavné mořeplavce 15. a 16.století  znáš?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4005064"/>
            <a:ext cx="8892480" cy="26642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08_objevne_plav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7992888" cy="2304256"/>
          </a:xfrm>
          <a:prstGeom prst="rect">
            <a:avLst/>
          </a:prstGeom>
          <a:noFill/>
        </p:spPr>
      </p:pic>
      <p:sp>
        <p:nvSpPr>
          <p:cNvPr id="7" name="Pětiúhelník 6">
            <a:extLst>
              <a:ext uri="{FF2B5EF4-FFF2-40B4-BE49-F238E27FC236}">
                <a16:creationId xmlns:a16="http://schemas.microsoft.com/office/drawing/2014/main" id="{0C518510-BA7E-4ACD-8665-340E16F86B14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yukovematerialy.cz/dejepis/rocnik7/foto/objevy/map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43808" y="332656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Vasco</a:t>
            </a:r>
            <a:r>
              <a:rPr lang="cs-CZ" b="1" dirty="0"/>
              <a:t> da Gama</a:t>
            </a:r>
            <a:r>
              <a:rPr lang="cs-CZ" dirty="0"/>
              <a:t> [</a:t>
            </a:r>
            <a:r>
              <a:rPr lang="cs-CZ" i="1" dirty="0" err="1"/>
              <a:t>vašku</a:t>
            </a:r>
            <a:r>
              <a:rPr lang="cs-CZ" i="1" dirty="0"/>
              <a:t> da gama</a:t>
            </a:r>
            <a:r>
              <a:rPr lang="cs-CZ" dirty="0"/>
              <a:t>] (1469-1524 Indie) byl jeden z nejvýznamnějších portugalských mořeplavců a objevitelů. Svými třemi cestami do Indie položil základy pozdější portugalské koloniální říše.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425253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51520" y="4077072"/>
            <a:ext cx="842493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Koncem 15. století po pádu Konstantinopolu(1453) byl obchod s cizokrajným zbožím, především s kořením, ovládnut arabskými a osmanskými panovníky. Portugalský král se rozhodl získat přístup do Asie obeplutím Afriky. Touto cestou byl pověřen posléze </a:t>
            </a:r>
            <a:r>
              <a:rPr lang="cs-CZ" dirty="0" err="1"/>
              <a:t>Vasco</a:t>
            </a:r>
            <a:r>
              <a:rPr lang="cs-CZ" dirty="0"/>
              <a:t> </a:t>
            </a:r>
            <a:r>
              <a:rPr lang="cs-CZ" dirty="0" err="1"/>
              <a:t>da</a:t>
            </a:r>
            <a:r>
              <a:rPr lang="cs-CZ" dirty="0"/>
              <a:t> Gama.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3284984"/>
            <a:ext cx="8051050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Čím byl významný rok 1453 pro evropské panovníky a obchodníky?/viz.učebnice/</a:t>
            </a:r>
          </a:p>
          <a:p>
            <a:r>
              <a:rPr lang="cs-CZ" b="1" dirty="0">
                <a:solidFill>
                  <a:schemeClr val="bg1"/>
                </a:solidFill>
              </a:rPr>
              <a:t>II. Kterého mořeplaveckého a objevitelského prvenství </a:t>
            </a:r>
            <a:r>
              <a:rPr lang="cs-CZ" b="1" dirty="0" err="1">
                <a:solidFill>
                  <a:schemeClr val="bg1"/>
                </a:solidFill>
              </a:rPr>
              <a:t>Vasco</a:t>
            </a:r>
            <a:r>
              <a:rPr lang="cs-CZ" b="1" dirty="0">
                <a:solidFill>
                  <a:schemeClr val="bg1"/>
                </a:solidFill>
              </a:rPr>
              <a:t> da Gama dosáhl?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1520" y="5380672"/>
            <a:ext cx="864096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Druhou výpravu do Indie uskutečnil </a:t>
            </a:r>
            <a:r>
              <a:rPr lang="cs-CZ" dirty="0" err="1"/>
              <a:t>da</a:t>
            </a:r>
            <a:r>
              <a:rPr lang="cs-CZ" dirty="0"/>
              <a:t> Gama roku 1502 již jako admirál; velel deseti válečným lodím a jeho úlohou bylo dosažení a </a:t>
            </a:r>
            <a:r>
              <a:rPr lang="cs-CZ" b="1" dirty="0"/>
              <a:t>upevnění portugalské moci v Arabském moři a na pobřeží Indie</a:t>
            </a:r>
            <a:r>
              <a:rPr lang="cs-CZ" dirty="0"/>
              <a:t>. V námořní bitvě porazil </a:t>
            </a:r>
            <a:r>
              <a:rPr lang="cs-CZ" dirty="0" err="1"/>
              <a:t>da</a:t>
            </a:r>
            <a:r>
              <a:rPr lang="cs-CZ" dirty="0"/>
              <a:t> Gama jednu arabskou flotilu, za použití násilí dosáhl dále v mnoha městech na pobřeží Indie uznání Portugalska jako nadřízené mocnosti a položil tak základní kámen pro vytvoření budoucí Portugalské Indie.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196752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ubor:Magellan-Map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896544"/>
          </a:xfrm>
          <a:prstGeom prst="rect">
            <a:avLst/>
          </a:prstGeom>
          <a:noFill/>
        </p:spPr>
      </p:pic>
      <p:pic>
        <p:nvPicPr>
          <p:cNvPr id="26628" name="Picture 4" descr="http://upload.wikimedia.org/wikipedia/commons/thumb/9/9c/Ferdinand_Magellan.jpg/225px-Ferdinand_Magel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315416"/>
            <a:ext cx="2304256" cy="280831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732240" y="3429000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890156" y="6168779"/>
            <a:ext cx="98640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23474" y="185775"/>
            <a:ext cx="548041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Který mořeplavec jako první vykonal tuto cestu?</a:t>
            </a:r>
          </a:p>
          <a:p>
            <a:r>
              <a:rPr lang="cs-CZ" b="1" dirty="0">
                <a:solidFill>
                  <a:schemeClr val="bg1"/>
                </a:solidFill>
              </a:rPr>
              <a:t>II. Jaký starověký poznatek byl touto plavbou potvrzen?</a:t>
            </a:r>
          </a:p>
        </p:txBody>
      </p:sp>
      <p:sp>
        <p:nvSpPr>
          <p:cNvPr id="7" name="Obdélník 6"/>
          <p:cNvSpPr/>
          <p:nvPr/>
        </p:nvSpPr>
        <p:spPr>
          <a:xfrm>
            <a:off x="3383360" y="1052736"/>
            <a:ext cx="576064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600" b="1" dirty="0" err="1"/>
              <a:t>Fernão</a:t>
            </a:r>
            <a:r>
              <a:rPr lang="cs-CZ" sz="1600" b="1" dirty="0"/>
              <a:t> de </a:t>
            </a:r>
            <a:r>
              <a:rPr lang="cs-CZ" sz="1600" b="1" dirty="0" err="1"/>
              <a:t>Magalhães</a:t>
            </a:r>
            <a:r>
              <a:rPr lang="cs-CZ" sz="1600" dirty="0"/>
              <a:t> (španělsky: </a:t>
            </a:r>
            <a:r>
              <a:rPr lang="cs-CZ" sz="1600" i="1" dirty="0" err="1"/>
              <a:t>Fernando</a:t>
            </a:r>
            <a:r>
              <a:rPr lang="cs-CZ" sz="1600" i="1" dirty="0"/>
              <a:t> </a:t>
            </a:r>
            <a:r>
              <a:rPr lang="cs-CZ" sz="1600" i="1" dirty="0" err="1"/>
              <a:t>Magallanes</a:t>
            </a:r>
            <a:r>
              <a:rPr lang="cs-CZ" sz="1600" dirty="0"/>
              <a:t>, latinsky: </a:t>
            </a:r>
            <a:r>
              <a:rPr lang="cs-CZ" sz="1600" i="1" dirty="0"/>
              <a:t>Ferdinand Magellan</a:t>
            </a:r>
            <a:r>
              <a:rPr lang="cs-CZ" sz="1600" dirty="0"/>
              <a:t>; *1480 –  +1521,Filipíny) byl portugalský mořeplavec, který sloužil španělské koruně.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283968" y="5657671"/>
            <a:ext cx="4572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dirty="0"/>
              <a:t>Důkaz o kulatosti Země přinesla výprava, již </a:t>
            </a:r>
            <a:r>
              <a:rPr lang="cs-CZ" dirty="0" err="1"/>
              <a:t>Magalhães</a:t>
            </a:r>
            <a:r>
              <a:rPr lang="cs-CZ" dirty="0"/>
              <a:t> vedl a která ve službách španělského krále  Karla V. obeplula poprvé celou zeměkouli.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095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555776" y="4766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/>
              <a:t>Vitus</a:t>
            </a:r>
            <a:r>
              <a:rPr lang="cs-CZ" b="1" u="sng" dirty="0"/>
              <a:t> Bering byl dánský mořeplavec </a:t>
            </a:r>
            <a:r>
              <a:rPr lang="cs-CZ" u="sng" dirty="0"/>
              <a:t>počátku 18. století</a:t>
            </a:r>
            <a:r>
              <a:rPr lang="cs-CZ" dirty="0"/>
              <a:t>, který se plavil ve službách ruského vojenského námořnictva.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6093296"/>
            <a:ext cx="777686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Které geografické objekty byly po </a:t>
            </a:r>
            <a:r>
              <a:rPr lang="cs-CZ" b="1" dirty="0" err="1">
                <a:solidFill>
                  <a:schemeClr val="bg1"/>
                </a:solidFill>
              </a:rPr>
              <a:t>Vitusu</a:t>
            </a:r>
            <a:r>
              <a:rPr lang="cs-CZ" b="1" dirty="0">
                <a:solidFill>
                  <a:schemeClr val="bg1"/>
                </a:solidFill>
              </a:rPr>
              <a:t> Beringovi pojmenovány?</a:t>
            </a:r>
          </a:p>
          <a:p>
            <a:r>
              <a:rPr lang="cs-CZ" b="1" dirty="0">
                <a:solidFill>
                  <a:schemeClr val="bg1"/>
                </a:solidFill>
              </a:rPr>
              <a:t>II. Najdi je na mapě a zapiš jejich geografickou polohu.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71800" y="1124744"/>
            <a:ext cx="5904656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 roce 1725 vedl tzv. </a:t>
            </a:r>
            <a:r>
              <a:rPr lang="cs-CZ" b="1" dirty="0"/>
              <a:t>první kamčatskou výpravu</a:t>
            </a:r>
            <a:r>
              <a:rPr lang="cs-CZ" dirty="0"/>
              <a:t>, která měla za úkol zmapovat mořské pobřeží při východním pobřeží Sibiře, prověřit propojení Asie s Amerikou a prozkoumat bezpečnost hranic Ruska na Dálném východě</a:t>
            </a:r>
            <a:r>
              <a:rPr lang="cs-CZ" b="1" dirty="0"/>
              <a:t>. V únoru 1725 se Bering vydal na cestu přes Sibiř. Roku 1727 se dostal na Kamčatku.</a:t>
            </a:r>
          </a:p>
          <a:p>
            <a:r>
              <a:rPr lang="cs-CZ" dirty="0"/>
              <a:t>Beringově výpravě </a:t>
            </a:r>
            <a:r>
              <a:rPr lang="cs-CZ" b="1" dirty="0"/>
              <a:t>se podařilo </a:t>
            </a:r>
            <a:r>
              <a:rPr lang="cs-CZ" b="1" u="sng" dirty="0"/>
              <a:t>proplout mezi Asií a Amerikou, a dokázat tak, že tyto kontinenty spolu nesouvisí</a:t>
            </a:r>
            <a:r>
              <a:rPr lang="cs-CZ" b="1" dirty="0"/>
              <a:t>. </a:t>
            </a:r>
            <a:r>
              <a:rPr lang="cs-CZ" dirty="0"/>
              <a:t>Tím Bering splnil svůj úkol a vydal se na cestu zpět.</a:t>
            </a:r>
            <a:r>
              <a:rPr lang="cs-CZ" b="1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43808" y="3861048"/>
            <a:ext cx="590465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Počátkem roku 1733 nastoupil Bering </a:t>
            </a:r>
            <a:r>
              <a:rPr lang="cs-CZ" b="1" dirty="0"/>
              <a:t>tzv. druhou kamčatskou expedici</a:t>
            </a:r>
            <a:r>
              <a:rPr lang="cs-CZ" dirty="0"/>
              <a:t>, při které onemocněla většina posádky kurdějemi, ztroskotala na </a:t>
            </a:r>
            <a:r>
              <a:rPr lang="cs-CZ" dirty="0" err="1"/>
              <a:t>Komandorských</a:t>
            </a:r>
            <a:r>
              <a:rPr lang="cs-CZ" dirty="0"/>
              <a:t> ostrovech. Zde  </a:t>
            </a:r>
            <a:r>
              <a:rPr lang="cs-CZ" b="1" dirty="0"/>
              <a:t>8.12.1741 </a:t>
            </a:r>
            <a:r>
              <a:rPr lang="cs-CZ" b="1" dirty="0" err="1"/>
              <a:t>Vitus</a:t>
            </a:r>
            <a:r>
              <a:rPr lang="cs-CZ" b="1" dirty="0"/>
              <a:t> Bering zemřel</a:t>
            </a:r>
            <a:r>
              <a:rPr lang="cs-CZ" dirty="0"/>
              <a:t>. Ostrov byl pojmenován po něm – Beringův ostrov.</a:t>
            </a:r>
          </a:p>
          <a:p>
            <a:r>
              <a:rPr lang="cs-CZ" dirty="0"/>
              <a:t>Tak po </a:t>
            </a:r>
            <a:r>
              <a:rPr lang="cs-CZ" b="1" dirty="0"/>
              <a:t>devíti letech skončila tzv. velká americká expedice</a:t>
            </a:r>
            <a:r>
              <a:rPr lang="cs-CZ" dirty="0"/>
              <a:t>. Po této výpravě začalo </a:t>
            </a:r>
            <a:r>
              <a:rPr lang="cs-CZ" b="1" dirty="0"/>
              <a:t>pozvolné ruské osidlování Aljašky</a:t>
            </a:r>
            <a:r>
              <a:rPr lang="cs-CZ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2411760" cy="25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188640"/>
            <a:ext cx="566231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Kdo vykonal objevitelské cesty znázorněné na  mapkách?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3505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ývojový diagram: spojka 5"/>
          <p:cNvSpPr/>
          <p:nvPr/>
        </p:nvSpPr>
        <p:spPr>
          <a:xfrm>
            <a:off x="323528" y="29969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89039"/>
            <a:ext cx="514806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ývojový diagram: spojka 7"/>
          <p:cNvSpPr/>
          <p:nvPr/>
        </p:nvSpPr>
        <p:spPr>
          <a:xfrm>
            <a:off x="6156176" y="36450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48680"/>
            <a:ext cx="472400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Vývojový diagram: spojka 9"/>
          <p:cNvSpPr/>
          <p:nvPr/>
        </p:nvSpPr>
        <p:spPr>
          <a:xfrm>
            <a:off x="4932040" y="30689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764704"/>
            <a:ext cx="7620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Použité zdroje:</a:t>
            </a:r>
          </a:p>
          <a:p>
            <a:r>
              <a:rPr lang="cs-CZ" dirty="0"/>
              <a:t>http://upload.wikimedia.org/wikipedia/commons/4/43/Java_Topography.png</a:t>
            </a:r>
          </a:p>
          <a:p>
            <a:r>
              <a:rPr lang="cs-CZ" dirty="0">
                <a:hlinkClick r:id="rId2"/>
              </a:rPr>
              <a:t>http://jlswbs.files.wordpress.com/2008/02/mohenmaps.jpg?w=450</a:t>
            </a:r>
            <a:endParaRPr lang="cs-CZ" dirty="0"/>
          </a:p>
          <a:p>
            <a:r>
              <a:rPr lang="cs-CZ" dirty="0">
                <a:hlinkClick r:id="rId3"/>
              </a:rPr>
              <a:t>http://www.</a:t>
            </a:r>
            <a:r>
              <a:rPr lang="cs-CZ" dirty="0" err="1">
                <a:hlinkClick r:id="rId3"/>
              </a:rPr>
              <a:t>derivat.sk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images</a:t>
            </a:r>
            <a:r>
              <a:rPr lang="cs-CZ" dirty="0">
                <a:hlinkClick r:id="rId3"/>
              </a:rPr>
              <a:t>/aktualityjan206/</a:t>
            </a:r>
            <a:r>
              <a:rPr lang="cs-CZ" dirty="0" err="1">
                <a:hlinkClick r:id="rId3"/>
              </a:rPr>
              <a:t>marco</a:t>
            </a:r>
            <a:r>
              <a:rPr lang="cs-CZ" dirty="0">
                <a:hlinkClick r:id="rId3"/>
              </a:rPr>
              <a:t>-polo-</a:t>
            </a:r>
            <a:r>
              <a:rPr lang="cs-CZ" dirty="0" err="1">
                <a:hlinkClick r:id="rId3"/>
              </a:rPr>
              <a:t>route.jpg</a:t>
            </a:r>
            <a:endParaRPr lang="cs-CZ" dirty="0"/>
          </a:p>
          <a:p>
            <a:r>
              <a:rPr lang="cs-CZ" dirty="0">
                <a:hlinkClick r:id="rId4"/>
              </a:rPr>
              <a:t>http://www.</a:t>
            </a:r>
            <a:r>
              <a:rPr lang="cs-CZ" dirty="0" err="1">
                <a:hlinkClick r:id="rId4"/>
              </a:rPr>
              <a:t>dejepis.com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wp</a:t>
            </a:r>
            <a:r>
              <a:rPr lang="cs-CZ" dirty="0">
                <a:hlinkClick r:id="rId4"/>
              </a:rPr>
              <a:t>-</a:t>
            </a:r>
            <a:r>
              <a:rPr lang="cs-CZ" dirty="0" err="1">
                <a:hlinkClick r:id="rId4"/>
              </a:rPr>
              <a:t>content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uploads</a:t>
            </a:r>
            <a:r>
              <a:rPr lang="cs-CZ" dirty="0">
                <a:hlinkClick r:id="rId4"/>
              </a:rPr>
              <a:t>/2013/02/08_</a:t>
            </a:r>
            <a:r>
              <a:rPr lang="cs-CZ" dirty="0" err="1">
                <a:hlinkClick r:id="rId4"/>
              </a:rPr>
              <a:t>objevne</a:t>
            </a:r>
            <a:r>
              <a:rPr lang="cs-CZ" dirty="0">
                <a:hlinkClick r:id="rId4"/>
              </a:rPr>
              <a:t>_plavby.</a:t>
            </a:r>
            <a:r>
              <a:rPr lang="cs-CZ" dirty="0" err="1">
                <a:hlinkClick r:id="rId4"/>
              </a:rPr>
              <a:t>jpg</a:t>
            </a:r>
            <a:endParaRPr lang="cs-CZ" dirty="0"/>
          </a:p>
          <a:p>
            <a:r>
              <a:rPr lang="cs-CZ" dirty="0"/>
              <a:t>Zeměpis světa 2,učebnice pro ZŠ a víceletá gymnázia</a:t>
            </a:r>
          </a:p>
          <a:p>
            <a:r>
              <a:rPr lang="cs-CZ" dirty="0"/>
              <a:t>Školní atlas světa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bor:Java Topograp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128" y="2636912"/>
            <a:ext cx="6467872" cy="400851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9552" y="908720"/>
            <a:ext cx="8289898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Jak se ostrov jmenuje ?</a:t>
            </a:r>
          </a:p>
          <a:p>
            <a:r>
              <a:rPr lang="cs-CZ" b="1" dirty="0">
                <a:solidFill>
                  <a:schemeClr val="bg1"/>
                </a:solidFill>
              </a:rPr>
              <a:t>II. Předek byl objevitelem pojmenován  </a:t>
            </a:r>
            <a:r>
              <a:rPr lang="cs-CZ" b="1" dirty="0" err="1">
                <a:solidFill>
                  <a:schemeClr val="bg1"/>
                </a:solidFill>
              </a:rPr>
              <a:t>Pithecatrophus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erectus</a:t>
            </a:r>
            <a:r>
              <a:rPr lang="cs-CZ" b="1" dirty="0">
                <a:solidFill>
                  <a:schemeClr val="bg1"/>
                </a:solidFill>
              </a:rPr>
              <a:t>. Jaký je dnešní český</a:t>
            </a:r>
          </a:p>
          <a:p>
            <a:r>
              <a:rPr lang="cs-CZ" b="1" dirty="0">
                <a:solidFill>
                  <a:schemeClr val="bg1"/>
                </a:solidFill>
              </a:rPr>
              <a:t>název  tohoto předka ? /Neandrtálec, člověk zručný, člověk vzpřímený, Kromaňonec/ </a:t>
            </a:r>
          </a:p>
          <a:p>
            <a:r>
              <a:rPr lang="cs-CZ" b="1" dirty="0">
                <a:solidFill>
                  <a:schemeClr val="bg1"/>
                </a:solidFill>
              </a:rPr>
              <a:t>III. Kdo učinil roku 1891 tento nález? </a:t>
            </a:r>
            <a:r>
              <a:rPr lang="cs-CZ" dirty="0">
                <a:solidFill>
                  <a:schemeClr val="bg1"/>
                </a:solidFill>
              </a:rPr>
              <a:t>(Můžeš využít internetový vyhledávač.)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/>
              <a:t>Z tohoto ostrova pochází  nález jednoho z nejstarších předků  dnešních lidí.</a:t>
            </a:r>
          </a:p>
        </p:txBody>
      </p:sp>
      <p:sp>
        <p:nvSpPr>
          <p:cNvPr id="7" name="Pětiúhelník 6">
            <a:extLst>
              <a:ext uri="{FF2B5EF4-FFF2-40B4-BE49-F238E27FC236}">
                <a16:creationId xmlns:a16="http://schemas.microsoft.com/office/drawing/2014/main" id="{A2C66828-8C4C-4E85-AAC4-BA16D9A3757A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3968" y="371703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První nálezy hominidů na Jávě udělal</a:t>
            </a:r>
          </a:p>
          <a:p>
            <a:r>
              <a:rPr lang="cs-CZ" b="1" dirty="0"/>
              <a:t>Eugene </a:t>
            </a:r>
            <a:r>
              <a:rPr lang="cs-CZ" b="1" dirty="0" err="1"/>
              <a:t>Dubois</a:t>
            </a:r>
            <a:r>
              <a:rPr lang="cs-CZ" b="1" dirty="0"/>
              <a:t> </a:t>
            </a:r>
            <a:r>
              <a:rPr lang="cs-CZ" dirty="0"/>
              <a:t>(1858–1940), belgický</a:t>
            </a:r>
          </a:p>
          <a:p>
            <a:r>
              <a:rPr lang="cs-CZ" dirty="0"/>
              <a:t>lékař, anatom a geolog, působící jako vojenský lékař na Sumatře a Jávě za holandské správy ostrovů Indonésie. U osady </a:t>
            </a:r>
            <a:r>
              <a:rPr lang="cs-CZ" dirty="0" err="1"/>
              <a:t>Trinil</a:t>
            </a:r>
            <a:r>
              <a:rPr lang="cs-CZ" dirty="0"/>
              <a:t> (východně</a:t>
            </a:r>
          </a:p>
          <a:p>
            <a:r>
              <a:rPr lang="cs-CZ" dirty="0"/>
              <a:t>od </a:t>
            </a:r>
            <a:r>
              <a:rPr lang="cs-CZ" dirty="0" err="1"/>
              <a:t>Sangiranu</a:t>
            </a:r>
            <a:r>
              <a:rPr lang="cs-CZ" dirty="0"/>
              <a:t>) na řece </a:t>
            </a:r>
            <a:r>
              <a:rPr lang="cs-CZ" dirty="0" err="1"/>
              <a:t>Solo</a:t>
            </a:r>
            <a:r>
              <a:rPr lang="cs-CZ" dirty="0"/>
              <a:t> objevil roku</a:t>
            </a:r>
          </a:p>
          <a:p>
            <a:r>
              <a:rPr lang="cs-CZ" b="1" dirty="0"/>
              <a:t>1891 zub, část temene lebky a stehenní kost.</a:t>
            </a:r>
          </a:p>
          <a:p>
            <a:r>
              <a:rPr lang="cs-CZ" dirty="0"/>
              <a:t>Druh nazval </a:t>
            </a:r>
            <a:r>
              <a:rPr lang="cs-CZ" b="1" u="sng" dirty="0" err="1"/>
              <a:t>Pithecanthropus</a:t>
            </a:r>
            <a:r>
              <a:rPr lang="cs-CZ" b="1" u="sng" dirty="0"/>
              <a:t> </a:t>
            </a:r>
            <a:r>
              <a:rPr lang="cs-CZ" b="1" u="sng" dirty="0" err="1"/>
              <a:t>erectus</a:t>
            </a:r>
            <a:r>
              <a:rPr lang="cs-CZ" dirty="0"/>
              <a:t>, člověk</a:t>
            </a:r>
          </a:p>
          <a:p>
            <a:r>
              <a:rPr lang="cs-CZ" dirty="0"/>
              <a:t>vzpřímený, jávský </a:t>
            </a:r>
            <a:r>
              <a:rPr lang="cs-CZ" b="1" u="sng" dirty="0"/>
              <a:t>opočlověk vzpřímený</a:t>
            </a:r>
            <a:r>
              <a:rPr lang="cs-CZ" b="1" dirty="0"/>
              <a:t>.</a:t>
            </a:r>
          </a:p>
        </p:txBody>
      </p:sp>
      <p:pic>
        <p:nvPicPr>
          <p:cNvPr id="17410" name="Picture 2" descr="http://www.planetopia.cz/lib/file.php/kreace/paleontologie/homo-erectus/erec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680520" cy="2578596"/>
          </a:xfrm>
          <a:prstGeom prst="rect">
            <a:avLst/>
          </a:prstGeom>
          <a:noFill/>
        </p:spPr>
      </p:pic>
      <p:pic>
        <p:nvPicPr>
          <p:cNvPr id="7" name="Obrázek 6" descr="Dub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592288" cy="2952328"/>
          </a:xfrm>
          <a:prstGeom prst="rect">
            <a:avLst/>
          </a:prstGeom>
        </p:spPr>
      </p:pic>
      <p:pic>
        <p:nvPicPr>
          <p:cNvPr id="8" name="Obrázek 7" descr="44724020a1_71939930_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211960" cy="30102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27984" y="404664"/>
            <a:ext cx="153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Jávský  nález</a:t>
            </a:r>
          </a:p>
        </p:txBody>
      </p:sp>
      <p:sp>
        <p:nvSpPr>
          <p:cNvPr id="10" name="Pětiúhelník 9">
            <a:extLst>
              <a:ext uri="{FF2B5EF4-FFF2-40B4-BE49-F238E27FC236}">
                <a16:creationId xmlns:a16="http://schemas.microsoft.com/office/drawing/2014/main" id="{F0F7DFDC-D868-47E5-8C3F-0ADE134E3F2C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sie-sídelní cen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54006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380312" y="2492896"/>
            <a:ext cx="1763688" cy="3960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260648"/>
            <a:ext cx="89644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I. Pojmenuj starověké civilizace označené písmeny A, B a barevným značením.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II. Zjisti a zapiš, v kterých letech  existovaly a dosahovaly největšího rozmachu. /domácí úkol/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henma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905000" cy="2695576"/>
          </a:xfrm>
          <a:prstGeom prst="rect">
            <a:avLst/>
          </a:prstGeom>
          <a:noFill/>
        </p:spPr>
      </p:pic>
      <p:pic>
        <p:nvPicPr>
          <p:cNvPr id="10244" name="Picture 4" descr="oldwor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6876256" cy="4824536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4788024" y="0"/>
            <a:ext cx="3528392" cy="2852936"/>
          </a:xfrm>
          <a:prstGeom prst="wedgeRectCallout">
            <a:avLst>
              <a:gd name="adj1" fmla="val -161906"/>
              <a:gd name="adj2" fmla="val 5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Mohendžodá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16632"/>
            <a:ext cx="3384376" cy="25922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373216"/>
            <a:ext cx="499021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Urči, která řeka poskytla podmínky pro</a:t>
            </a:r>
          </a:p>
          <a:p>
            <a:r>
              <a:rPr lang="cs-CZ" b="1" dirty="0">
                <a:solidFill>
                  <a:schemeClr val="bg1"/>
                </a:solidFill>
              </a:rPr>
              <a:t>vznik  </a:t>
            </a:r>
            <a:r>
              <a:rPr lang="cs-CZ" b="1" dirty="0" err="1">
                <a:solidFill>
                  <a:schemeClr val="bg1"/>
                </a:solidFill>
              </a:rPr>
              <a:t>mohendžodárské</a:t>
            </a:r>
            <a:r>
              <a:rPr lang="cs-CZ" b="1" dirty="0">
                <a:solidFill>
                  <a:schemeClr val="bg1"/>
                </a:solidFill>
              </a:rPr>
              <a:t> neboli </a:t>
            </a:r>
            <a:r>
              <a:rPr lang="cs-CZ" b="1" u="sng" dirty="0" err="1">
                <a:solidFill>
                  <a:schemeClr val="bg1"/>
                </a:solidFill>
              </a:rPr>
              <a:t>harappské</a:t>
            </a:r>
            <a:r>
              <a:rPr lang="cs-CZ" b="1" dirty="0">
                <a:solidFill>
                  <a:schemeClr val="bg1"/>
                </a:solidFill>
              </a:rPr>
              <a:t> kultury.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Kultura po&amp;rcaron;í&amp;ccaron;í I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162550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716016" y="51261"/>
            <a:ext cx="4176464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err="1"/>
              <a:t>Harappská</a:t>
            </a:r>
            <a:r>
              <a:rPr lang="cs-CZ" b="1" dirty="0"/>
              <a:t> kultura</a:t>
            </a:r>
            <a:r>
              <a:rPr lang="cs-CZ" dirty="0"/>
              <a:t>, také </a:t>
            </a:r>
            <a:r>
              <a:rPr lang="cs-CZ" b="1" dirty="0"/>
              <a:t>kultura poříčí Indu</a:t>
            </a:r>
            <a:r>
              <a:rPr lang="cs-CZ" dirty="0"/>
              <a:t>, </a:t>
            </a:r>
            <a:r>
              <a:rPr lang="cs-CZ" dirty="0" err="1"/>
              <a:t>protoindická</a:t>
            </a:r>
            <a:r>
              <a:rPr lang="cs-CZ" dirty="0"/>
              <a:t> kultura, </a:t>
            </a:r>
            <a:r>
              <a:rPr lang="cs-CZ" dirty="0" err="1"/>
              <a:t>protoindická</a:t>
            </a:r>
            <a:r>
              <a:rPr lang="cs-CZ" dirty="0"/>
              <a:t> civilizace apod., byla starověká kultura nacházející se v povodí řeky Indus, </a:t>
            </a:r>
            <a:r>
              <a:rPr lang="cs-CZ" b="1" dirty="0"/>
              <a:t>první známá městská kultura na Indickém subkontinentu.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27984" y="3789040"/>
            <a:ext cx="471601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dirty="0"/>
              <a:t>Počátky </a:t>
            </a:r>
            <a:r>
              <a:rPr lang="cs-CZ" dirty="0" err="1"/>
              <a:t>harappské</a:t>
            </a:r>
            <a:r>
              <a:rPr lang="cs-CZ" dirty="0"/>
              <a:t> kultury sahají do 2. poloviny 4. tisíciletí př. n. l., </a:t>
            </a:r>
            <a:r>
              <a:rPr lang="cs-CZ" b="1" dirty="0"/>
              <a:t>vrcholí kolem roku 2000 </a:t>
            </a:r>
            <a:r>
              <a:rPr lang="cs-CZ" b="1" dirty="0" err="1"/>
              <a:t>p.n.l</a:t>
            </a:r>
            <a:r>
              <a:rPr lang="cs-CZ" b="1" dirty="0"/>
              <a:t>.. </a:t>
            </a:r>
            <a:r>
              <a:rPr lang="cs-CZ" dirty="0"/>
              <a:t>Poté začala </a:t>
            </a:r>
            <a:r>
              <a:rPr lang="cs-CZ" u="sng" dirty="0" err="1"/>
              <a:t>harappská</a:t>
            </a:r>
            <a:r>
              <a:rPr lang="cs-CZ" u="sng" dirty="0"/>
              <a:t> civilizace </a:t>
            </a:r>
            <a:r>
              <a:rPr lang="cs-CZ" dirty="0"/>
              <a:t>upadat, </a:t>
            </a:r>
            <a:r>
              <a:rPr lang="cs-CZ" b="1" dirty="0"/>
              <a:t>nejspíš v důsledku klimatických změn</a:t>
            </a:r>
            <a:r>
              <a:rPr lang="cs-CZ" dirty="0"/>
              <a:t>, které </a:t>
            </a:r>
            <a:r>
              <a:rPr lang="cs-CZ" b="1" dirty="0"/>
              <a:t>měly přímý vliv na zemědělství a hospodářství</a:t>
            </a:r>
            <a:r>
              <a:rPr lang="cs-CZ" dirty="0"/>
              <a:t>. V polovině 2. tisíciletí zanikla, je možné, že na jejím konci měl podíl i příchod  indoevropských kmenů.</a:t>
            </a:r>
          </a:p>
          <a:p>
            <a:r>
              <a:rPr lang="cs-CZ" b="1" dirty="0" err="1"/>
              <a:t>Harappané</a:t>
            </a:r>
            <a:r>
              <a:rPr lang="cs-CZ" dirty="0"/>
              <a:t> </a:t>
            </a:r>
            <a:r>
              <a:rPr lang="cs-CZ" b="1" dirty="0"/>
              <a:t>znali odlévání bronzu i mědi, živili se převážně zemědělstvím</a:t>
            </a:r>
          </a:p>
        </p:txBody>
      </p:sp>
      <p:sp>
        <p:nvSpPr>
          <p:cNvPr id="5" name="Pětiúhelník 4">
            <a:extLst>
              <a:ext uri="{FF2B5EF4-FFF2-40B4-BE49-F238E27FC236}">
                <a16:creationId xmlns:a16="http://schemas.microsoft.com/office/drawing/2014/main" id="{EB3CA5CD-A80B-4BFA-94B7-80DE9A3A67CC}"/>
              </a:ext>
            </a:extLst>
          </p:cNvPr>
          <p:cNvSpPr/>
          <p:nvPr/>
        </p:nvSpPr>
        <p:spPr>
          <a:xfrm>
            <a:off x="8532440" y="148772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oubor:Hammurabi's Babylonia Locator Map 1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544615" cy="5354960"/>
          </a:xfrm>
          <a:prstGeom prst="rect">
            <a:avLst/>
          </a:prstGeom>
          <a:noFill/>
        </p:spPr>
      </p:pic>
      <p:sp>
        <p:nvSpPr>
          <p:cNvPr id="3" name="Vývojový diagram: spojka 2"/>
          <p:cNvSpPr/>
          <p:nvPr/>
        </p:nvSpPr>
        <p:spPr>
          <a:xfrm>
            <a:off x="3059832" y="213285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</a:t>
            </a:r>
          </a:p>
        </p:txBody>
      </p:sp>
      <p:sp>
        <p:nvSpPr>
          <p:cNvPr id="4" name="Vývojový diagram: spojka 3"/>
          <p:cNvSpPr/>
          <p:nvPr/>
        </p:nvSpPr>
        <p:spPr>
          <a:xfrm>
            <a:off x="2555776" y="2708920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260648"/>
            <a:ext cx="8359596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Které řeky jsou označené  číslicemi 1 a 2 ?</a:t>
            </a:r>
          </a:p>
          <a:p>
            <a:r>
              <a:rPr lang="cs-CZ" b="1" dirty="0">
                <a:solidFill>
                  <a:schemeClr val="bg1"/>
                </a:solidFill>
              </a:rPr>
              <a:t>II. Která starověká kultura  osídlovala hnědě  zbarvená území.</a:t>
            </a:r>
          </a:p>
          <a:p>
            <a:r>
              <a:rPr lang="cs-CZ" b="1" dirty="0">
                <a:solidFill>
                  <a:schemeClr val="bg1"/>
                </a:solidFill>
              </a:rPr>
              <a:t>III. Jak se jmenoval nejznámější panovník – tvůrce starověkého zákoníku? /dom. úkol/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5733256"/>
            <a:ext cx="867645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/>
              <a:t>Starobabylonská říše, jejíž vznik spadá zhruba do konce 19. stol. p. n. l. a jejíž centrum se už nacházelo v Babylóně.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63688" y="1268760"/>
            <a:ext cx="738031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dirty="0"/>
              <a:t>Zákoník se zakládal na pravidlu </a:t>
            </a:r>
            <a:r>
              <a:rPr lang="pl-PL" i="1" dirty="0"/>
              <a:t>oko za oko, zub za zub</a:t>
            </a:r>
            <a:r>
              <a:rPr lang="pl-PL" dirty="0"/>
              <a:t> (právo odvety).</a:t>
            </a:r>
            <a:endParaRPr lang="cs-CZ" dirty="0"/>
          </a:p>
        </p:txBody>
      </p:sp>
      <p:pic>
        <p:nvPicPr>
          <p:cNvPr id="38916" name="Picture 4" descr="Soubor:Walls of Babylon 2 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401" y="1844824"/>
            <a:ext cx="3419599" cy="2182391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>
            <a:off x="3635896" y="3573016"/>
            <a:ext cx="28083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5808022" y="4005064"/>
            <a:ext cx="340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Rekonstruované hradby Babylonu</a:t>
            </a:r>
          </a:p>
        </p:txBody>
      </p:sp>
      <p:sp>
        <p:nvSpPr>
          <p:cNvPr id="11" name="Pětiúhelník 10">
            <a:extLst>
              <a:ext uri="{FF2B5EF4-FFF2-40B4-BE49-F238E27FC236}">
                <a16:creationId xmlns:a16="http://schemas.microsoft.com/office/drawing/2014/main" id="{4238DEC2-FA75-4B0A-BA79-10D91043331C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rco P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736304" cy="3789040"/>
          </a:xfrm>
          <a:prstGeom prst="rect">
            <a:avLst/>
          </a:prstGeom>
          <a:noFill/>
        </p:spPr>
      </p:pic>
      <p:pic>
        <p:nvPicPr>
          <p:cNvPr id="18436" name="Picture 4" descr="http://www.derivat.sk/images/aktualityjan206/marco-polo-ro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5688632" cy="365415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796136" y="4221088"/>
            <a:ext cx="3347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Marco</a:t>
            </a:r>
            <a:r>
              <a:rPr lang="cs-CZ" b="1" dirty="0"/>
              <a:t> Polo (1254-1324)</a:t>
            </a:r>
          </a:p>
          <a:p>
            <a:r>
              <a:rPr lang="cs-CZ" dirty="0"/>
              <a:t>Byl prvním Evropanem, který podrobněji poznal východní Asii.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332656"/>
            <a:ext cx="5907323" cy="175432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V Kterých letech podnikl M. Polo cestu  do  východní Asie?</a:t>
            </a:r>
          </a:p>
          <a:p>
            <a:r>
              <a:rPr lang="cs-CZ" b="1" dirty="0">
                <a:solidFill>
                  <a:schemeClr val="bg1"/>
                </a:solidFill>
              </a:rPr>
              <a:t>II. Přes která území /dnešních států/ tehdy putoval?</a:t>
            </a:r>
          </a:p>
          <a:p>
            <a:r>
              <a:rPr lang="cs-CZ" b="1" dirty="0">
                <a:solidFill>
                  <a:schemeClr val="bg1"/>
                </a:solidFill>
              </a:rPr>
              <a:t>III. Pod jakým názvem dnes známe  jeho knihu o Asii?</a:t>
            </a:r>
          </a:p>
          <a:p>
            <a:r>
              <a:rPr lang="cs-CZ" b="1" dirty="0">
                <a:solidFill>
                  <a:schemeClr val="bg1"/>
                </a:solidFill>
              </a:rPr>
              <a:t>IV. </a:t>
            </a:r>
            <a:r>
              <a:rPr lang="cs-CZ" b="1" dirty="0" err="1">
                <a:solidFill>
                  <a:schemeClr val="bg1"/>
                </a:solidFill>
              </a:rPr>
              <a:t>Polova</a:t>
            </a:r>
            <a:r>
              <a:rPr lang="cs-CZ" b="1" dirty="0">
                <a:solidFill>
                  <a:schemeClr val="bg1"/>
                </a:solidFill>
              </a:rPr>
              <a:t> cesta vedla přes </a:t>
            </a:r>
            <a:r>
              <a:rPr lang="cs-CZ" b="1" dirty="0" err="1">
                <a:solidFill>
                  <a:schemeClr val="bg1"/>
                </a:solidFill>
              </a:rPr>
              <a:t>Kašgar</a:t>
            </a:r>
            <a:r>
              <a:rPr lang="cs-CZ" b="1" dirty="0">
                <a:solidFill>
                  <a:schemeClr val="bg1"/>
                </a:solidFill>
              </a:rPr>
              <a:t>. Najdi  souřadnice tohoto</a:t>
            </a:r>
          </a:p>
          <a:p>
            <a:r>
              <a:rPr lang="cs-CZ" b="1" dirty="0">
                <a:solidFill>
                  <a:schemeClr val="bg1"/>
                </a:solidFill>
              </a:rPr>
              <a:t>města. </a:t>
            </a:r>
          </a:p>
          <a:p>
            <a:r>
              <a:rPr lang="cs-CZ" b="1" dirty="0">
                <a:solidFill>
                  <a:schemeClr val="bg1"/>
                </a:solidFill>
              </a:rPr>
              <a:t>V Které evropské město bylo domovem M. </a:t>
            </a:r>
            <a:r>
              <a:rPr lang="cs-CZ" b="1" dirty="0" err="1">
                <a:solidFill>
                  <a:schemeClr val="bg1"/>
                </a:solidFill>
              </a:rPr>
              <a:t>Pola</a:t>
            </a:r>
            <a:r>
              <a:rPr lang="cs-CZ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1AEF5E2-AB6C-49A7-968F-936EBDE2A2BB}"/>
              </a:ext>
            </a:extLst>
          </p:cNvPr>
          <p:cNvSpPr/>
          <p:nvPr/>
        </p:nvSpPr>
        <p:spPr>
          <a:xfrm>
            <a:off x="3023828" y="436510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ětiúhelník 2">
            <a:extLst>
              <a:ext uri="{FF2B5EF4-FFF2-40B4-BE49-F238E27FC236}">
                <a16:creationId xmlns:a16="http://schemas.microsoft.com/office/drawing/2014/main" id="{95B97012-780E-4BD1-90DD-87AB22B87FCD}"/>
              </a:ext>
            </a:extLst>
          </p:cNvPr>
          <p:cNvSpPr/>
          <p:nvPr/>
        </p:nvSpPr>
        <p:spPr>
          <a:xfrm>
            <a:off x="8496436" y="161256"/>
            <a:ext cx="504056" cy="432048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Marco Polo, Il Milione, Chapter CXXIII and CXX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52875" cy="5715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6021288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Kniha pána Marca </a:t>
            </a:r>
            <a:r>
              <a:rPr lang="cs-CZ" b="1" dirty="0" err="1"/>
              <a:t>Pola</a:t>
            </a:r>
            <a:r>
              <a:rPr lang="cs-CZ" b="1" dirty="0"/>
              <a:t>, </a:t>
            </a:r>
            <a:r>
              <a:rPr lang="cs-CZ" b="1" dirty="0" err="1"/>
              <a:t>benátskeho</a:t>
            </a:r>
            <a:r>
              <a:rPr lang="cs-CZ" b="1" dirty="0"/>
              <a:t> měšťana, zvaná Milión, ve které se popisují divy světa.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55976" y="260648"/>
            <a:ext cx="4572000" cy="369331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b="1" dirty="0"/>
              <a:t>Cestopis je prvním zeměpisným dílem o Asii a nejcennějším zdrojem historických informací o tehdejší Asii. </a:t>
            </a:r>
            <a:r>
              <a:rPr lang="cs-CZ" dirty="0"/>
              <a:t>Je obzvlášť cenný, kvůli fantastickým legendám raného středověku. Podává informace o způsobu života obyvatel, počasí, pouštích, řekách, monzunech, o Tichém a Indickém oceánu apod.. Východní Asie je vykreslená jako velmi bohatá, oplývající zlatem, drahým kořením, přístavy s čilým obchodním ruchem a velkými městy. Text pokrývá území od Persie po Čínu, Indii a Východoindické souostroví, ale i území, která sám nenavštívil (Rusko, Sibiř, Japonsko apod.).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483768" y="5013176"/>
            <a:ext cx="1368152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„Milion“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1564</Words>
  <Application>Microsoft Office PowerPoint</Application>
  <PresentationFormat>Předvádění na obrazovce (4:3)</PresentationFormat>
  <Paragraphs>93</Paragraphs>
  <Slides>16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cap</dc:creator>
  <cp:lastModifiedBy>cap</cp:lastModifiedBy>
  <cp:revision>25</cp:revision>
  <dcterms:created xsi:type="dcterms:W3CDTF">2013-11-19T15:11:49Z</dcterms:created>
  <dcterms:modified xsi:type="dcterms:W3CDTF">2025-10-30T09:55:24Z</dcterms:modified>
</cp:coreProperties>
</file>