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59" r:id="rId5"/>
    <p:sldId id="261" r:id="rId6"/>
    <p:sldId id="263" r:id="rId7"/>
    <p:sldId id="265" r:id="rId8"/>
    <p:sldId id="269" r:id="rId9"/>
    <p:sldId id="272" r:id="rId10"/>
    <p:sldId id="271" r:id="rId11"/>
    <p:sldId id="258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22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12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7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47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78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44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46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13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98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B3195-14CC-48E1-950C-75C537E7D9BB}" type="datetimeFigureOut">
              <a:rPr lang="cs-CZ" smtClean="0"/>
              <a:t>11.03.2019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4E34E-C622-49BC-8810-FAFAB26A1A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11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Slučování jader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391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/>
              <a:t>Získávání energie z jaderných přeměn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Syntézou jader lehkých prvků (lehký vodík, deuterium, tritium, hélium)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Štěpením jader těžkých prvků (uran, plutonium)</a:t>
            </a:r>
          </a:p>
        </p:txBody>
      </p:sp>
    </p:spTree>
    <p:extLst>
      <p:ext uri="{BB962C8B-B14F-4D97-AF65-F5344CB8AC3E}">
        <p14:creationId xmlns:p14="http://schemas.microsoft.com/office/powerpoint/2010/main" val="106656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/>
              <a:t>Jaderné reakce-syntéza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u="sng" dirty="0"/>
              <a:t>Slučování lehkých jader:</a:t>
            </a:r>
          </a:p>
          <a:p>
            <a:pPr marL="0" indent="0">
              <a:buNone/>
            </a:pPr>
            <a:r>
              <a:rPr lang="cs-CZ" dirty="0"/>
              <a:t>1) Na Slunci, pomalu</a:t>
            </a:r>
          </a:p>
          <a:p>
            <a:pPr marL="0" indent="0">
              <a:buNone/>
            </a:pPr>
            <a:r>
              <a:rPr lang="cs-CZ" dirty="0"/>
              <a:t>2) Deuterium v oceánech 0,015%, 1l vody = 300 l benzínu, problém je aktivační energie a teplota 10</a:t>
            </a:r>
            <a:r>
              <a:rPr lang="cs-CZ" baseline="30000" dirty="0"/>
              <a:t>8 </a:t>
            </a:r>
            <a:r>
              <a:rPr lang="cs-CZ" dirty="0"/>
              <a:t>K</a:t>
            </a:r>
          </a:p>
          <a:p>
            <a:pPr marL="0" indent="0">
              <a:buNone/>
            </a:pPr>
            <a:r>
              <a:rPr lang="cs-CZ" dirty="0"/>
              <a:t>3) Problém s tritiem-nestabilní a toxické</a:t>
            </a:r>
          </a:p>
        </p:txBody>
      </p:sp>
      <p:graphicFrame>
        <p:nvGraphicFramePr>
          <p:cNvPr id="5" name="Zástupný symbol pro obsah 4"/>
          <p:cNvGraphicFramePr>
            <a:graphicFrameLocks noGrp="1" noChangeAspect="1"/>
          </p:cNvGraphicFramePr>
          <p:nvPr>
            <p:ph sz="half" idx="2"/>
            <p:extLst/>
          </p:nvPr>
        </p:nvGraphicFramePr>
        <p:xfrm>
          <a:off x="5887011" y="2420889"/>
          <a:ext cx="4457462" cy="217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Rovnice" r:id="rId3" imgW="2031840" imgH="990360" progId="Equation.3">
                  <p:embed/>
                </p:oleObj>
              </mc:Choice>
              <mc:Fallback>
                <p:oleObj name="Rovnice" r:id="rId3" imgW="2031840" imgH="990360" progId="Equation.3">
                  <p:embed/>
                  <p:pic>
                    <p:nvPicPr>
                      <p:cNvPr id="5" name="Zástupný symbol pro obsah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87011" y="2420889"/>
                        <a:ext cx="4457462" cy="2173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6623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Izotopy hélia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9577" y="1484784"/>
            <a:ext cx="7084351" cy="32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60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Izotopy vodíku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5027" t="21212"/>
          <a:stretch/>
        </p:blipFill>
        <p:spPr>
          <a:xfrm>
            <a:off x="1979136" y="4005064"/>
            <a:ext cx="4060992" cy="187220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9976" y="1916832"/>
            <a:ext cx="3708740" cy="101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40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Pro další výpočty potřebujeme: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Hmotnosti částic:  </a:t>
            </a:r>
          </a:p>
          <a:p>
            <a:r>
              <a:rPr lang="cs-CZ" b="1" dirty="0" err="1"/>
              <a:t>m</a:t>
            </a:r>
            <a:r>
              <a:rPr lang="cs-CZ" b="1" baseline="-25000" dirty="0" err="1"/>
              <a:t>e</a:t>
            </a:r>
            <a:r>
              <a:rPr lang="cs-CZ" b="1" dirty="0"/>
              <a:t> = 9,111.10</a:t>
            </a:r>
            <a:r>
              <a:rPr lang="cs-CZ" b="1" baseline="30000" dirty="0"/>
              <a:t>-31</a:t>
            </a:r>
            <a:r>
              <a:rPr lang="cs-CZ" b="1" dirty="0"/>
              <a:t> kg</a:t>
            </a:r>
          </a:p>
          <a:p>
            <a:r>
              <a:rPr lang="cs-CZ" b="1" dirty="0"/>
              <a:t> </a:t>
            </a:r>
            <a:r>
              <a:rPr lang="cs-CZ" b="1" dirty="0" err="1"/>
              <a:t>m</a:t>
            </a:r>
            <a:r>
              <a:rPr lang="cs-CZ" b="1" baseline="-25000" dirty="0" err="1"/>
              <a:t>p</a:t>
            </a:r>
            <a:r>
              <a:rPr lang="cs-CZ" b="1" dirty="0"/>
              <a:t> = 1,6726 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</a:p>
          <a:p>
            <a:r>
              <a:rPr lang="cs-CZ" b="1" dirty="0"/>
              <a:t> </a:t>
            </a:r>
            <a:r>
              <a:rPr lang="cs-CZ" b="1" dirty="0" err="1"/>
              <a:t>m</a:t>
            </a:r>
            <a:r>
              <a:rPr lang="cs-CZ" b="1" baseline="-25000" dirty="0" err="1"/>
              <a:t>n</a:t>
            </a:r>
            <a:r>
              <a:rPr lang="cs-CZ" b="1" dirty="0"/>
              <a:t> = 1,6749.10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  <a:endParaRPr lang="cs-CZ" dirty="0"/>
          </a:p>
          <a:p>
            <a:r>
              <a:rPr lang="cs-CZ" b="1" dirty="0"/>
              <a:t>Další konstanty: </a:t>
            </a:r>
            <a:endParaRPr lang="cs-CZ" dirty="0"/>
          </a:p>
          <a:p>
            <a:r>
              <a:rPr lang="cs-CZ" b="1" dirty="0"/>
              <a:t>Atomová hmotnostní jednotka  m</a:t>
            </a:r>
            <a:r>
              <a:rPr lang="cs-CZ" b="1" baseline="-25000" dirty="0"/>
              <a:t>u</a:t>
            </a:r>
            <a:r>
              <a:rPr lang="cs-CZ" b="1" dirty="0"/>
              <a:t> = 1,6605.10</a:t>
            </a:r>
            <a:r>
              <a:rPr lang="cs-CZ" b="1" baseline="30000" dirty="0"/>
              <a:t>-27</a:t>
            </a:r>
            <a:r>
              <a:rPr lang="cs-CZ" b="1" dirty="0"/>
              <a:t> kg (1/12 hmotnosti jádra atomu uhlíku)</a:t>
            </a:r>
            <a:endParaRPr lang="cs-CZ" dirty="0"/>
          </a:p>
          <a:p>
            <a:r>
              <a:rPr lang="cs-CZ" b="1" dirty="0"/>
              <a:t>Elementární náboj e = 1,602.10</a:t>
            </a:r>
            <a:r>
              <a:rPr lang="cs-CZ" b="1" baseline="30000" dirty="0"/>
              <a:t>-19</a:t>
            </a:r>
            <a:r>
              <a:rPr lang="cs-CZ" b="1" dirty="0"/>
              <a:t>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770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/>
              <a:t>Př. 5 Určete  hmotnost jádra hélia: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A) Hmotnost jádra hélia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A</a:t>
            </a:r>
            <a:r>
              <a:rPr lang="cs-CZ" b="1" baseline="-25000" dirty="0"/>
              <a:t>r </a:t>
            </a:r>
            <a:r>
              <a:rPr lang="cs-CZ" b="1" dirty="0"/>
              <a:t>=4,002603</a:t>
            </a:r>
          </a:p>
          <a:p>
            <a:pPr marL="0" indent="0">
              <a:buNone/>
            </a:pPr>
            <a:r>
              <a:rPr lang="cs-CZ" b="1" dirty="0"/>
              <a:t>Atomová hmotnostní jednotka  m</a:t>
            </a:r>
            <a:r>
              <a:rPr lang="cs-CZ" b="1" baseline="-25000" dirty="0"/>
              <a:t>u</a:t>
            </a:r>
            <a:r>
              <a:rPr lang="cs-CZ" b="1" dirty="0"/>
              <a:t> = 1,6605.10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m= </a:t>
            </a:r>
            <a:r>
              <a:rPr lang="cs-CZ" b="1" dirty="0"/>
              <a:t>A</a:t>
            </a:r>
            <a:r>
              <a:rPr lang="cs-CZ" b="1" baseline="-25000" dirty="0"/>
              <a:t>r  </a:t>
            </a:r>
            <a:r>
              <a:rPr lang="cs-CZ" b="1" dirty="0"/>
              <a:t>. m</a:t>
            </a:r>
            <a:r>
              <a:rPr lang="cs-CZ" b="1" baseline="-25000" dirty="0"/>
              <a:t>u</a:t>
            </a:r>
            <a:r>
              <a:rPr lang="cs-CZ" b="1" dirty="0"/>
              <a:t> =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B) Hmotnost jádra hélia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2 protony, 2 neutrony</a:t>
            </a:r>
          </a:p>
          <a:p>
            <a:pPr marL="0" indent="0">
              <a:buNone/>
            </a:pPr>
            <a:r>
              <a:rPr lang="cs-CZ" b="1" dirty="0"/>
              <a:t>m</a:t>
            </a:r>
            <a:r>
              <a:rPr lang="cs-CZ" b="1" baseline="-25000" dirty="0"/>
              <a:t>p</a:t>
            </a:r>
            <a:r>
              <a:rPr lang="cs-CZ" b="1" dirty="0"/>
              <a:t> = 1,6726 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err="1"/>
              <a:t>m</a:t>
            </a:r>
            <a:r>
              <a:rPr lang="cs-CZ" b="1" baseline="-25000" dirty="0" err="1"/>
              <a:t>n</a:t>
            </a:r>
            <a:r>
              <a:rPr lang="cs-CZ" b="1" dirty="0"/>
              <a:t> = 1,6749.10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m= 2.</a:t>
            </a:r>
            <a:r>
              <a:rPr lang="cs-CZ" b="1" dirty="0"/>
              <a:t> m</a:t>
            </a:r>
            <a:r>
              <a:rPr lang="cs-CZ" b="1" baseline="-25000" dirty="0"/>
              <a:t>p</a:t>
            </a:r>
            <a:r>
              <a:rPr lang="cs-CZ" b="1" dirty="0"/>
              <a:t> + 2. </a:t>
            </a:r>
            <a:r>
              <a:rPr lang="cs-CZ" b="1" dirty="0" err="1"/>
              <a:t>m</a:t>
            </a:r>
            <a:r>
              <a:rPr lang="cs-CZ" b="1" baseline="-25000" dirty="0" err="1"/>
              <a:t>n</a:t>
            </a:r>
            <a:r>
              <a:rPr lang="cs-CZ" b="1" dirty="0"/>
              <a:t> =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el-GR" b="1" dirty="0"/>
              <a:t>Δ</a:t>
            </a:r>
            <a:r>
              <a:rPr lang="cs-CZ" b="1" dirty="0"/>
              <a:t>m =0,04868.10</a:t>
            </a:r>
            <a:r>
              <a:rPr lang="cs-CZ" b="1" baseline="30000" dirty="0"/>
              <a:t>-27 </a:t>
            </a:r>
            <a:r>
              <a:rPr lang="cs-CZ" b="1" dirty="0"/>
              <a:t>kg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8" name="Zástupný symbol pro obsah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564" y="3861049"/>
            <a:ext cx="2484245" cy="279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2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Einsteinův vzorec E = mc</a:t>
            </a:r>
            <a:r>
              <a:rPr lang="cs-CZ" baseline="30000" dirty="0"/>
              <a:t>2</a:t>
            </a: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09240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el-GR" b="1" dirty="0"/>
              <a:t>Δ</a:t>
            </a:r>
            <a:r>
              <a:rPr lang="cs-CZ" b="1" dirty="0"/>
              <a:t>m hmotnostní úbytek:</a:t>
            </a:r>
          </a:p>
          <a:p>
            <a:pPr>
              <a:buNone/>
            </a:pPr>
            <a:r>
              <a:rPr lang="cs-CZ" b="1" dirty="0"/>
              <a:t>= Z.m</a:t>
            </a:r>
            <a:r>
              <a:rPr lang="cs-CZ" b="1" baseline="-25000" dirty="0"/>
              <a:t>p </a:t>
            </a:r>
            <a:r>
              <a:rPr lang="cs-CZ" b="1" dirty="0"/>
              <a:t>+ (A - Z).</a:t>
            </a:r>
            <a:r>
              <a:rPr lang="cs-CZ" b="1" dirty="0" err="1"/>
              <a:t>m</a:t>
            </a:r>
            <a:r>
              <a:rPr lang="cs-CZ" b="1" baseline="-25000" dirty="0" err="1"/>
              <a:t>n</a:t>
            </a:r>
            <a:r>
              <a:rPr lang="cs-CZ" b="1" baseline="-25000" dirty="0"/>
              <a:t>  </a:t>
            </a:r>
            <a:r>
              <a:rPr lang="cs-CZ" b="1" dirty="0"/>
              <a:t>– A</a:t>
            </a:r>
            <a:r>
              <a:rPr lang="cs-CZ" b="1" baseline="-25000" dirty="0"/>
              <a:t>r</a:t>
            </a:r>
            <a:r>
              <a:rPr lang="cs-CZ" b="1" dirty="0"/>
              <a:t>.m</a:t>
            </a:r>
            <a:r>
              <a:rPr lang="cs-CZ" b="1" baseline="-25000" dirty="0"/>
              <a:t>u</a:t>
            </a:r>
          </a:p>
          <a:p>
            <a:pPr marL="0" indent="0">
              <a:buNone/>
            </a:pPr>
            <a:r>
              <a:rPr lang="cs-CZ" b="1" dirty="0"/>
              <a:t>E</a:t>
            </a:r>
            <a:r>
              <a:rPr lang="cs-CZ" b="1" baseline="-25000" dirty="0"/>
              <a:t>v </a:t>
            </a:r>
            <a:r>
              <a:rPr lang="cs-CZ" b="1" dirty="0"/>
              <a:t> vazebná energie:  </a:t>
            </a:r>
          </a:p>
          <a:p>
            <a:pPr marL="0" indent="0">
              <a:buNone/>
            </a:pPr>
            <a:r>
              <a:rPr lang="cs-CZ" b="1" dirty="0"/>
              <a:t>E</a:t>
            </a:r>
            <a:r>
              <a:rPr lang="cs-CZ" b="1" baseline="-25000" dirty="0"/>
              <a:t>v</a:t>
            </a:r>
            <a:r>
              <a:rPr lang="cs-CZ" b="1" dirty="0"/>
              <a:t> = </a:t>
            </a:r>
            <a:r>
              <a:rPr lang="el-GR" b="1" dirty="0"/>
              <a:t>Δ</a:t>
            </a:r>
            <a:r>
              <a:rPr lang="cs-CZ" b="1" dirty="0"/>
              <a:t>m .c</a:t>
            </a:r>
            <a:r>
              <a:rPr lang="cs-CZ" b="1" baseline="30000" dirty="0"/>
              <a:t>2</a:t>
            </a:r>
            <a:r>
              <a:rPr lang="cs-CZ" b="1" dirty="0"/>
              <a:t> </a:t>
            </a:r>
          </a:p>
          <a:p>
            <a:pPr marL="0" indent="0">
              <a:buNone/>
            </a:pPr>
            <a:r>
              <a:rPr lang="cs-CZ" b="1" dirty="0"/>
              <a:t>c rychlost světla:</a:t>
            </a:r>
          </a:p>
          <a:p>
            <a:pPr marL="0" indent="0">
              <a:buNone/>
            </a:pPr>
            <a:r>
              <a:rPr lang="cs-CZ" b="1" dirty="0"/>
              <a:t>c = 3.10</a:t>
            </a:r>
            <a:r>
              <a:rPr lang="cs-CZ" b="1" baseline="30000" dirty="0"/>
              <a:t>8 </a:t>
            </a:r>
            <a:r>
              <a:rPr lang="cs-CZ" b="1" dirty="0"/>
              <a:t>m/s</a:t>
            </a:r>
          </a:p>
          <a:p>
            <a:pPr>
              <a:buNone/>
            </a:pPr>
            <a:endParaRPr lang="cs-CZ" b="1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176" y="2276872"/>
            <a:ext cx="243027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0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Př. 5 - dokončení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Hmotnostní úbytek </a:t>
            </a:r>
            <a:r>
              <a:rPr lang="el-GR" dirty="0"/>
              <a:t>Δ</a:t>
            </a:r>
            <a:r>
              <a:rPr lang="cs-CZ" dirty="0"/>
              <a:t>m = 0,04868.10</a:t>
            </a:r>
            <a:r>
              <a:rPr lang="cs-CZ" baseline="30000" dirty="0"/>
              <a:t>-27 </a:t>
            </a:r>
            <a:r>
              <a:rPr lang="cs-CZ" dirty="0"/>
              <a:t>kg</a:t>
            </a:r>
          </a:p>
          <a:p>
            <a:r>
              <a:rPr lang="cs-CZ" dirty="0"/>
              <a:t>Vazebná energie E</a:t>
            </a:r>
            <a:r>
              <a:rPr lang="cs-CZ" baseline="-25000" dirty="0"/>
              <a:t>v </a:t>
            </a:r>
            <a:r>
              <a:rPr lang="cs-CZ" dirty="0"/>
              <a:t> =</a:t>
            </a:r>
            <a:r>
              <a:rPr lang="el-GR" dirty="0"/>
              <a:t> Δ</a:t>
            </a:r>
            <a:r>
              <a:rPr lang="cs-CZ" dirty="0"/>
              <a:t>m.c</a:t>
            </a:r>
            <a:r>
              <a:rPr lang="cs-CZ" baseline="30000" dirty="0"/>
              <a:t>2 </a:t>
            </a:r>
            <a:r>
              <a:rPr lang="cs-CZ" dirty="0"/>
              <a:t>= 4,381.10</a:t>
            </a:r>
            <a:r>
              <a:rPr lang="cs-CZ" baseline="30000" dirty="0"/>
              <a:t>-12</a:t>
            </a:r>
            <a:r>
              <a:rPr lang="cs-CZ" dirty="0"/>
              <a:t> J</a:t>
            </a:r>
          </a:p>
          <a:p>
            <a:r>
              <a:rPr lang="cs-CZ" dirty="0"/>
              <a:t>Je to energie, která se uvolní při vzniku 1 jádra hélia ze 2 protonů a dvou neutronů </a:t>
            </a:r>
          </a:p>
          <a:p>
            <a:r>
              <a:rPr lang="cs-CZ" dirty="0"/>
              <a:t>Toto probíhá na Slunci!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302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Př. 5 - dokončení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Kolik atomů je v 1 kg hélia?</a:t>
            </a:r>
            <a:r>
              <a:rPr lang="cs-CZ" b="1" dirty="0"/>
              <a:t> </a:t>
            </a:r>
          </a:p>
          <a:p>
            <a:pPr marL="0" indent="0">
              <a:buNone/>
            </a:pPr>
            <a:r>
              <a:rPr lang="cs-CZ" b="1" dirty="0"/>
              <a:t>A</a:t>
            </a:r>
            <a:r>
              <a:rPr lang="cs-CZ" b="1" baseline="-25000" dirty="0"/>
              <a:t>r </a:t>
            </a:r>
            <a:r>
              <a:rPr lang="cs-CZ" b="1" dirty="0"/>
              <a:t>=4,002603</a:t>
            </a:r>
          </a:p>
          <a:p>
            <a:pPr marL="0" indent="0">
              <a:buNone/>
            </a:pPr>
            <a:r>
              <a:rPr lang="cs-CZ" b="1" dirty="0"/>
              <a:t>Atomová hmotnostní jednotka  </a:t>
            </a:r>
          </a:p>
          <a:p>
            <a:pPr marL="0" indent="0">
              <a:buNone/>
            </a:pPr>
            <a:r>
              <a:rPr lang="cs-CZ" b="1" dirty="0"/>
              <a:t>m</a:t>
            </a:r>
            <a:r>
              <a:rPr lang="cs-CZ" b="1" baseline="-25000" dirty="0"/>
              <a:t>u</a:t>
            </a:r>
            <a:r>
              <a:rPr lang="cs-CZ" b="1" dirty="0"/>
              <a:t> = 1,6605.10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m = A</a:t>
            </a:r>
            <a:r>
              <a:rPr lang="cs-CZ" b="1" baseline="-25000" dirty="0"/>
              <a:t>r  </a:t>
            </a:r>
            <a:r>
              <a:rPr lang="cs-CZ" b="1" dirty="0"/>
              <a:t>. m</a:t>
            </a:r>
            <a:r>
              <a:rPr lang="cs-CZ" b="1" baseline="-25000" dirty="0"/>
              <a:t>u</a:t>
            </a:r>
            <a:r>
              <a:rPr lang="cs-CZ" b="1" dirty="0"/>
              <a:t> = 6,6463.10</a:t>
            </a:r>
            <a:r>
              <a:rPr lang="cs-CZ" b="1" baseline="30000" dirty="0"/>
              <a:t>-27</a:t>
            </a:r>
            <a:r>
              <a:rPr lang="cs-CZ" b="1" dirty="0"/>
              <a:t> kg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Počet atomů v 1 kg hélia: </a:t>
            </a:r>
            <a:r>
              <a:rPr lang="cs-CZ" b="1" dirty="0"/>
              <a:t>N = 1 / 6,6463.10</a:t>
            </a:r>
            <a:r>
              <a:rPr lang="cs-CZ" b="1" baseline="30000" dirty="0"/>
              <a:t>-27</a:t>
            </a:r>
            <a:r>
              <a:rPr lang="cs-CZ" b="1" dirty="0"/>
              <a:t> = 1,5.10</a:t>
            </a:r>
            <a:r>
              <a:rPr lang="cs-CZ" b="1" baseline="30000" dirty="0"/>
              <a:t>26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23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Př. 5 - dokončení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Jaká energie by se uvolnila při vzniku 1 kg hélia?</a:t>
            </a:r>
          </a:p>
          <a:p>
            <a:pPr marL="0" indent="0">
              <a:buNone/>
            </a:pPr>
            <a:r>
              <a:rPr lang="cs-CZ" dirty="0"/>
              <a:t>Počet atomů v 1 kg hélia: </a:t>
            </a:r>
            <a:r>
              <a:rPr lang="cs-CZ" b="1" dirty="0"/>
              <a:t>N = 1,5.10</a:t>
            </a:r>
            <a:r>
              <a:rPr lang="cs-CZ" b="1" baseline="30000" dirty="0"/>
              <a:t>26</a:t>
            </a:r>
          </a:p>
          <a:p>
            <a:pPr marL="0" indent="0">
              <a:buNone/>
            </a:pPr>
            <a:r>
              <a:rPr lang="cs-CZ" dirty="0"/>
              <a:t>Vazebná energie uvolněná při vzniku 1 atomu: </a:t>
            </a:r>
            <a:r>
              <a:rPr lang="cs-CZ" b="1" dirty="0"/>
              <a:t>E</a:t>
            </a:r>
            <a:r>
              <a:rPr lang="cs-CZ" b="1" baseline="-25000" dirty="0"/>
              <a:t>v</a:t>
            </a:r>
            <a:r>
              <a:rPr lang="cs-CZ" b="1" dirty="0"/>
              <a:t> = 4,381.10</a:t>
            </a:r>
            <a:r>
              <a:rPr lang="cs-CZ" b="1" baseline="30000" dirty="0"/>
              <a:t>-12</a:t>
            </a:r>
            <a:r>
              <a:rPr lang="cs-CZ" b="1" dirty="0"/>
              <a:t> J</a:t>
            </a:r>
          </a:p>
          <a:p>
            <a:pPr marL="0" indent="0">
              <a:buNone/>
            </a:pPr>
            <a:r>
              <a:rPr lang="cs-CZ" dirty="0"/>
              <a:t>Energie uvolněná při vzniku 1 kg hélia: </a:t>
            </a:r>
            <a:r>
              <a:rPr lang="cs-CZ" b="1" dirty="0"/>
              <a:t>E</a:t>
            </a:r>
            <a:r>
              <a:rPr lang="cs-CZ" b="1" baseline="-25000" dirty="0"/>
              <a:t>1kgHe</a:t>
            </a:r>
            <a:r>
              <a:rPr lang="cs-CZ" b="1" dirty="0"/>
              <a:t> = </a:t>
            </a:r>
            <a:r>
              <a:rPr lang="cs-CZ" b="1" dirty="0" err="1"/>
              <a:t>N.E</a:t>
            </a:r>
            <a:r>
              <a:rPr lang="cs-CZ" b="1" baseline="-25000" dirty="0" err="1"/>
              <a:t>v</a:t>
            </a:r>
            <a:r>
              <a:rPr lang="cs-CZ" b="1" dirty="0"/>
              <a:t> = 6,6.10</a:t>
            </a:r>
            <a:r>
              <a:rPr lang="cs-CZ" b="1" baseline="30000" dirty="0"/>
              <a:t>14</a:t>
            </a:r>
            <a:r>
              <a:rPr lang="cs-CZ" b="1" dirty="0"/>
              <a:t> J</a:t>
            </a:r>
          </a:p>
        </p:txBody>
      </p:sp>
    </p:spTree>
    <p:extLst>
      <p:ext uri="{BB962C8B-B14F-4D97-AF65-F5344CB8AC3E}">
        <p14:creationId xmlns:p14="http://schemas.microsoft.com/office/powerpoint/2010/main" val="2571907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376</Words>
  <Application>Microsoft Office PowerPoint</Application>
  <PresentationFormat>Širokoúhlá obrazovka</PresentationFormat>
  <Paragraphs>58</Paragraphs>
  <Slides>11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Rovnice</vt:lpstr>
      <vt:lpstr>Slučování jader</vt:lpstr>
      <vt:lpstr>Izotopy hélia</vt:lpstr>
      <vt:lpstr>Izotopy vodíku</vt:lpstr>
      <vt:lpstr>Pro další výpočty potřebujeme:</vt:lpstr>
      <vt:lpstr>Př. 5 Určete  hmotnost jádra hélia:</vt:lpstr>
      <vt:lpstr>Einsteinův vzorec E = mc2</vt:lpstr>
      <vt:lpstr>Př. 5 - dokončení</vt:lpstr>
      <vt:lpstr>Př. 5 - dokončení</vt:lpstr>
      <vt:lpstr>Př. 5 - dokončení</vt:lpstr>
      <vt:lpstr>Získávání energie z jaderných přeměn</vt:lpstr>
      <vt:lpstr>Jaderné reakce-syntéza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Třeba využiješ</dc:title>
  <dc:creator>dolejsi</dc:creator>
  <cp:lastModifiedBy>Jan Veselý</cp:lastModifiedBy>
  <cp:revision>6</cp:revision>
  <dcterms:created xsi:type="dcterms:W3CDTF">2019-02-14T09:31:23Z</dcterms:created>
  <dcterms:modified xsi:type="dcterms:W3CDTF">2019-03-11T21:16:43Z</dcterms:modified>
</cp:coreProperties>
</file>