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9" r:id="rId3"/>
    <p:sldId id="260" r:id="rId4"/>
    <p:sldId id="262" r:id="rId5"/>
    <p:sldId id="264" r:id="rId6"/>
    <p:sldId id="263" r:id="rId7"/>
    <p:sldId id="267" r:id="rId8"/>
    <p:sldId id="261" r:id="rId9"/>
    <p:sldId id="268" r:id="rId10"/>
    <p:sldId id="269" r:id="rId11"/>
    <p:sldId id="274" r:id="rId12"/>
    <p:sldId id="273" r:id="rId13"/>
    <p:sldId id="276" r:id="rId14"/>
    <p:sldId id="271" r:id="rId15"/>
    <p:sldId id="270" r:id="rId16"/>
    <p:sldId id="272" r:id="rId17"/>
    <p:sldId id="277" r:id="rId18"/>
    <p:sldId id="278" r:id="rId19"/>
    <p:sldId id="257" r:id="rId20"/>
    <p:sldId id="26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1061" autoAdjust="0"/>
  </p:normalViewPr>
  <p:slideViewPr>
    <p:cSldViewPr>
      <p:cViewPr varScale="1">
        <p:scale>
          <a:sx n="62" d="100"/>
          <a:sy n="62" d="100"/>
        </p:scale>
        <p:origin x="78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4FD62-81D0-4600-906E-644F345AAB92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42EA5-5DEB-4365-9A61-53F37ECB09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8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cs-CZ" dirty="0"/>
              <a:t>http://www.</a:t>
            </a:r>
            <a:r>
              <a:rPr lang="cs-CZ" dirty="0" err="1"/>
              <a:t>google.cz</a:t>
            </a:r>
            <a:r>
              <a:rPr lang="cs-CZ" dirty="0"/>
              <a:t>/</a:t>
            </a:r>
            <a:r>
              <a:rPr lang="cs-CZ" dirty="0" err="1"/>
              <a:t>url</a:t>
            </a:r>
            <a:r>
              <a:rPr lang="cs-CZ" dirty="0"/>
              <a:t>?</a:t>
            </a:r>
            <a:r>
              <a:rPr lang="cs-CZ" dirty="0" err="1"/>
              <a:t>sa</a:t>
            </a:r>
            <a:r>
              <a:rPr lang="cs-CZ" dirty="0"/>
              <a:t>=i&amp;</a:t>
            </a:r>
            <a:r>
              <a:rPr lang="cs-CZ" dirty="0" err="1"/>
              <a:t>rct</a:t>
            </a:r>
            <a:r>
              <a:rPr lang="cs-CZ" dirty="0"/>
              <a:t>=j&amp;q=&amp;</a:t>
            </a:r>
            <a:r>
              <a:rPr lang="cs-CZ" dirty="0" err="1"/>
              <a:t>esrc</a:t>
            </a:r>
            <a:r>
              <a:rPr lang="cs-CZ" dirty="0"/>
              <a:t>=s&amp;</a:t>
            </a:r>
            <a:r>
              <a:rPr lang="cs-CZ" dirty="0" err="1"/>
              <a:t>source</a:t>
            </a:r>
            <a:r>
              <a:rPr lang="cs-CZ" dirty="0"/>
              <a:t>=</a:t>
            </a:r>
            <a:r>
              <a:rPr lang="cs-CZ" dirty="0" err="1"/>
              <a:t>images</a:t>
            </a:r>
            <a:r>
              <a:rPr lang="cs-CZ" dirty="0"/>
              <a:t>&amp;cd=&amp;</a:t>
            </a:r>
            <a:r>
              <a:rPr lang="cs-CZ" dirty="0" err="1"/>
              <a:t>cad</a:t>
            </a:r>
            <a:r>
              <a:rPr lang="cs-CZ" dirty="0"/>
              <a:t>=</a:t>
            </a:r>
            <a:r>
              <a:rPr lang="cs-CZ" dirty="0" err="1"/>
              <a:t>rja</a:t>
            </a:r>
            <a:r>
              <a:rPr lang="cs-CZ" dirty="0"/>
              <a:t>&amp;</a:t>
            </a:r>
            <a:r>
              <a:rPr lang="cs-CZ" dirty="0" err="1"/>
              <a:t>docid</a:t>
            </a:r>
            <a:r>
              <a:rPr lang="cs-CZ" dirty="0"/>
              <a:t>=6TdtTnnozJcwBM&amp;</a:t>
            </a:r>
            <a:r>
              <a:rPr lang="cs-CZ" dirty="0" err="1"/>
              <a:t>tbnid</a:t>
            </a:r>
            <a:r>
              <a:rPr lang="cs-CZ" dirty="0"/>
              <a:t>=1-</a:t>
            </a:r>
            <a:r>
              <a:rPr lang="cs-CZ" dirty="0" err="1"/>
              <a:t>HmVd</a:t>
            </a:r>
            <a:r>
              <a:rPr lang="cs-CZ" dirty="0"/>
              <a:t>-2NtnZ2M:&amp;</a:t>
            </a:r>
            <a:r>
              <a:rPr lang="cs-CZ" dirty="0" err="1"/>
              <a:t>ved</a:t>
            </a:r>
            <a:r>
              <a:rPr lang="cs-CZ" dirty="0"/>
              <a:t>=0CAUQjRw&amp;</a:t>
            </a:r>
            <a:r>
              <a:rPr lang="cs-CZ" dirty="0" err="1"/>
              <a:t>url</a:t>
            </a:r>
            <a:r>
              <a:rPr lang="cs-CZ" dirty="0"/>
              <a:t>=http%3A%2F%2Fwww.4zscheb.cz%2Felearning%2Fzemepislearning%2Fafrika1%2FAfrika1vyklad.htm&amp;</a:t>
            </a:r>
            <a:r>
              <a:rPr lang="cs-CZ" dirty="0" err="1"/>
              <a:t>ei</a:t>
            </a:r>
            <a:r>
              <a:rPr lang="cs-CZ" dirty="0"/>
              <a:t>=</a:t>
            </a:r>
            <a:r>
              <a:rPr lang="cs-CZ" dirty="0" err="1"/>
              <a:t>kuzSUq</a:t>
            </a:r>
            <a:r>
              <a:rPr lang="cs-CZ" dirty="0"/>
              <a:t>-NAuvI0AXdrIDAAw&amp;</a:t>
            </a:r>
            <a:r>
              <a:rPr lang="cs-CZ" dirty="0" err="1"/>
              <a:t>bvm</a:t>
            </a:r>
            <a:r>
              <a:rPr lang="cs-CZ" dirty="0"/>
              <a:t>=bv.59026428,</a:t>
            </a:r>
            <a:r>
              <a:rPr lang="cs-CZ" dirty="0" err="1"/>
              <a:t>d.bGE</a:t>
            </a:r>
            <a:r>
              <a:rPr lang="cs-CZ" dirty="0"/>
              <a:t>&amp;</a:t>
            </a:r>
            <a:r>
              <a:rPr lang="cs-CZ" dirty="0" err="1"/>
              <a:t>psig</a:t>
            </a:r>
            <a:r>
              <a:rPr lang="cs-CZ" dirty="0"/>
              <a:t>=AFQjCNGZzcUHssHpt4bXGcyICIpudHn9vQ&amp;</a:t>
            </a:r>
            <a:r>
              <a:rPr lang="cs-CZ" dirty="0" err="1"/>
              <a:t>ust</a:t>
            </a:r>
            <a:r>
              <a:rPr lang="cs-CZ" dirty="0"/>
              <a:t>=1389640919494145</a:t>
            </a:r>
          </a:p>
          <a:p>
            <a:pPr marL="228600" indent="-228600">
              <a:buAutoNum type="arabicPeriod"/>
            </a:pPr>
            <a:r>
              <a:rPr lang="cs-CZ" dirty="0"/>
              <a:t>http://tunisanka.cz/files/bily_mys_1.jpg</a:t>
            </a:r>
          </a:p>
          <a:p>
            <a:pPr marL="228600" indent="-228600">
              <a:buAutoNum type="arabicPeriod"/>
            </a:pPr>
            <a:r>
              <a:rPr lang="cs-CZ" dirty="0"/>
              <a:t>http://upload.wikimedia.org/wikipedia/commons/thumb/3/35/Hafun_from_space.jpg/220px-Hafun_from_space.jpg</a:t>
            </a:r>
          </a:p>
          <a:p>
            <a:pPr marL="228600" indent="-228600">
              <a:buAutoNum type="arabicPeriod"/>
            </a:pPr>
            <a:r>
              <a:rPr lang="cs-CZ" dirty="0"/>
              <a:t>http://upload.wikimedia.org/wikipedia/commons/thumb/b/b2/Ngor-Basalt.JPG/220px-Ngor-Basalt.JPG</a:t>
            </a:r>
          </a:p>
          <a:p>
            <a:pPr marL="228600" indent="-228600">
              <a:buAutoNum type="arabicPeriod"/>
            </a:pPr>
            <a:r>
              <a:rPr lang="cs-CZ" dirty="0"/>
              <a:t>http://www.</a:t>
            </a:r>
            <a:r>
              <a:rPr lang="cs-CZ" dirty="0" err="1"/>
              <a:t>fotoaparat.cz</a:t>
            </a:r>
            <a:r>
              <a:rPr lang="cs-CZ" dirty="0"/>
              <a:t>/g/04/06/01/43765_75647.jpg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42EA5-5DEB-4365-9A61-53F37ECB096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2F3FF-355B-4BA7-9DFC-CA35CCC0659E}" type="slidenum">
              <a:rPr lang="cs-CZ"/>
              <a:pPr/>
              <a:t>5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011DF-ECE5-496C-94CB-AFBF1507889F}" type="slidenum">
              <a:rPr lang="cs-CZ"/>
              <a:pPr/>
              <a:t>9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AED71-6BEE-4F71-82BB-0D38B40A12AE}" type="slidenum">
              <a:rPr lang="cs-CZ"/>
              <a:pPr/>
              <a:t>10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42EA5-5DEB-4365-9A61-53F37ECB096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27DF5-3638-483C-8817-41111E90311E}" type="slidenum">
              <a:rPr lang="cs-CZ"/>
              <a:pPr/>
              <a:t>15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42EA5-5DEB-4365-9A61-53F37ECB0964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0F99-66FA-4EAB-B5EC-D37CD623B0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49D6-6475-49CE-90F8-EDDD908C02D9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349D6-6475-49CE-90F8-EDDD908C02D9}" type="datetimeFigureOut">
              <a:rPr lang="cs-CZ" smtClean="0"/>
              <a:pPr/>
              <a:t>13.01.2026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C03AEC-E8B1-4B86-B569-E96087A882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QJ9Tedf_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unisanka.cz/files/bily_mys_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ometers.info/world-population/#google_vignett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3/37/Kilimanjaro_Uhuru_Peak_Sign.jpg/800px-Kilimanjaro_Uhuru_Peak_Sign.jpg" TargetMode="External"/><Relationship Id="rId2" Type="http://schemas.openxmlformats.org/officeDocument/2006/relationships/hyperlink" Target="http://www.jackbazen.nl/Gibraltar/Gibraltar/gibraltar_uitzich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pload.wikimedia.org/wikipedia/commons/e/e4/Kibo_summit_of_Mt_Kilimanjaro_00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11560" y="188640"/>
            <a:ext cx="7632848" cy="1222375"/>
          </a:xfrm>
        </p:spPr>
        <p:txBody>
          <a:bodyPr/>
          <a:lstStyle/>
          <a:p>
            <a:r>
              <a:rPr lang="cs-CZ" dirty="0"/>
              <a:t>Afrika – přírodní podmínky 1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539552" y="5943600"/>
            <a:ext cx="8458200" cy="9144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Afrika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 je třetí největší kontinent po Asii a Americe s celkovou rozlohou přes 30 300 000 km², což představuje 20,3 % celkového povrchu souše na Zemi.</a:t>
            </a:r>
          </a:p>
        </p:txBody>
      </p:sp>
      <p:pic>
        <p:nvPicPr>
          <p:cNvPr id="4100" name="Picture 4" descr="https://encrypted-tbn1.gstatic.com/images?q=tbn:ANd9GcTj8f_VngkNUckvnVaB74JN9xnWWh23Jg6Q5HdgtHqE73Ixj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272808" cy="409922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283940" y="3244334"/>
            <a:ext cx="576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Obr.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316416" y="5373216"/>
            <a:ext cx="703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Obr.1</a:t>
            </a:r>
          </a:p>
        </p:txBody>
      </p:sp>
      <p:sp>
        <p:nvSpPr>
          <p:cNvPr id="8" name="Šestiúhelník 7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9181190-24F1-415E-AE34-2AF247B957B8}"/>
              </a:ext>
            </a:extLst>
          </p:cNvPr>
          <p:cNvSpPr txBox="1"/>
          <p:nvPr/>
        </p:nvSpPr>
        <p:spPr>
          <a:xfrm>
            <a:off x="1579072" y="1235990"/>
            <a:ext cx="637916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https://www.youtube.com/watch?v=wWQJ9Tedf_w</a:t>
            </a:r>
            <a:r>
              <a:rPr lang="cs-CZ" dirty="0"/>
              <a:t>  16 min.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304800"/>
            <a:ext cx="8351838" cy="269215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sz="2400" dirty="0"/>
              <a:t>	</a:t>
            </a:r>
            <a:r>
              <a:rPr lang="cs-CZ" sz="2400" dirty="0">
                <a:cs typeface="Arial" charset="0"/>
              </a:rPr>
              <a:t>◦ </a:t>
            </a:r>
            <a:r>
              <a:rPr lang="cs-CZ" sz="2400" dirty="0"/>
              <a:t>východ = tektonická činnost </a:t>
            </a:r>
            <a:r>
              <a:rPr lang="cs-CZ" sz="2400" dirty="0">
                <a:cs typeface="Arial" charset="0"/>
              </a:rPr>
              <a:t>→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CC0000"/>
                </a:solidFill>
              </a:rPr>
              <a:t>systém </a:t>
            </a:r>
            <a:r>
              <a:rPr lang="cs-CZ" sz="2400" b="1" dirty="0">
                <a:solidFill>
                  <a:srgbClr val="CC0000"/>
                </a:solidFill>
              </a:rPr>
              <a:t>příkopových </a:t>
            </a: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CC0000"/>
                </a:solidFill>
              </a:rPr>
              <a:t>propadlin = Východoafrický rift</a:t>
            </a:r>
            <a:endParaRPr lang="cs-CZ" sz="2400" i="1" dirty="0"/>
          </a:p>
          <a:p>
            <a:pPr eaLnBrk="1" hangingPunct="1">
              <a:buFontTx/>
              <a:buNone/>
            </a:pPr>
            <a:r>
              <a:rPr lang="cs-CZ" sz="2400" i="1" dirty="0"/>
              <a:t>	</a:t>
            </a:r>
            <a:r>
              <a:rPr lang="cs-CZ" sz="2400" i="1" dirty="0">
                <a:cs typeface="Arial" charset="0"/>
              </a:rPr>
              <a:t>→</a:t>
            </a:r>
            <a:r>
              <a:rPr lang="cs-CZ" sz="2400" dirty="0"/>
              <a:t> sopečná činnost (lávové plošiny - </a:t>
            </a:r>
            <a:r>
              <a:rPr lang="cs-CZ" sz="2400" b="1" dirty="0"/>
              <a:t>Etiopská vysočina</a:t>
            </a:r>
            <a:r>
              <a:rPr lang="cs-CZ" sz="2400" dirty="0"/>
              <a:t>)</a:t>
            </a:r>
          </a:p>
          <a:p>
            <a:pPr eaLnBrk="1" hangingPunct="1">
              <a:buFontTx/>
              <a:buNone/>
            </a:pPr>
            <a:r>
              <a:rPr lang="cs-CZ" sz="2400" dirty="0"/>
              <a:t>	</a:t>
            </a:r>
            <a:r>
              <a:rPr lang="cs-CZ" sz="2400" dirty="0">
                <a:cs typeface="Arial" charset="0"/>
              </a:rPr>
              <a:t>→</a:t>
            </a:r>
            <a:r>
              <a:rPr lang="cs-CZ" sz="2400" dirty="0"/>
              <a:t> tektonická jezera (Tanganika, Malawi, </a:t>
            </a:r>
            <a:r>
              <a:rPr lang="cs-CZ" sz="2400" dirty="0" err="1"/>
              <a:t>Turkana</a:t>
            </a:r>
            <a:r>
              <a:rPr lang="cs-CZ" sz="2400" dirty="0"/>
              <a:t>, </a:t>
            </a:r>
          </a:p>
          <a:p>
            <a:pPr eaLnBrk="1" hangingPunct="1">
              <a:buFontTx/>
              <a:buNone/>
            </a:pPr>
            <a:r>
              <a:rPr lang="cs-CZ" sz="2400" dirty="0"/>
              <a:t>Albertovo)</a:t>
            </a:r>
          </a:p>
          <a:p>
            <a:pPr eaLnBrk="1" hangingPunct="1">
              <a:buFontTx/>
              <a:buNone/>
            </a:pPr>
            <a:r>
              <a:rPr lang="cs-CZ" sz="2400" dirty="0"/>
              <a:t>	</a:t>
            </a:r>
            <a:r>
              <a:rPr lang="cs-CZ" sz="2400" dirty="0">
                <a:cs typeface="Arial" charset="0"/>
              </a:rPr>
              <a:t>→</a:t>
            </a:r>
            <a:r>
              <a:rPr lang="cs-CZ" sz="2400" dirty="0"/>
              <a:t> rozšiřování dna – zemětřesení</a:t>
            </a:r>
            <a:endParaRPr lang="cs-CZ" sz="1000" dirty="0"/>
          </a:p>
        </p:txBody>
      </p:sp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9552" y="3789040"/>
            <a:ext cx="8064896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/>
              <a:t>Velká příkopová propadlina (Východoafrický rift)</a:t>
            </a:r>
            <a:r>
              <a:rPr lang="cs-CZ" dirty="0"/>
              <a:t> někdy nazývaná také </a:t>
            </a:r>
            <a:r>
              <a:rPr lang="cs-CZ" b="1" dirty="0"/>
              <a:t>Východoafrická propadlina</a:t>
            </a:r>
            <a:r>
              <a:rPr lang="cs-CZ" dirty="0"/>
              <a:t> je rozsáhlý geografický jev, který probíhá v délce 6 000 km ze severu Sýrie do oblasti Mosambiku. Údolí má různou šířku v rozmezí od 30 do 100 km a hloubku od několika set do tisíců metrů. Byla vytvořena vrásněním a separací afrického kontinentu a arabské tektonické desky,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eldar.cz/hade/archiv2006/africke%20zemetres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77221" cy="4032448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51520" y="4272677"/>
            <a:ext cx="8640960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Geolog </a:t>
            </a:r>
            <a:r>
              <a:rPr lang="cs-CZ" dirty="0" err="1"/>
              <a:t>Dereje</a:t>
            </a:r>
            <a:r>
              <a:rPr lang="cs-CZ" dirty="0"/>
              <a:t> </a:t>
            </a:r>
            <a:r>
              <a:rPr lang="cs-CZ" dirty="0" err="1"/>
              <a:t>Ayalew</a:t>
            </a:r>
            <a:r>
              <a:rPr lang="cs-CZ" dirty="0"/>
              <a:t> z univerzity v </a:t>
            </a:r>
            <a:r>
              <a:rPr lang="cs-CZ" dirty="0" err="1"/>
              <a:t>Addis</a:t>
            </a:r>
            <a:r>
              <a:rPr lang="cs-CZ" dirty="0"/>
              <a:t> </a:t>
            </a:r>
            <a:r>
              <a:rPr lang="cs-CZ" dirty="0" err="1"/>
              <a:t>Abebě</a:t>
            </a:r>
            <a:r>
              <a:rPr lang="cs-CZ" dirty="0"/>
              <a:t> sleduje s kolegy odlehlou </a:t>
            </a:r>
            <a:r>
              <a:rPr lang="cs-CZ" b="1" dirty="0"/>
              <a:t>oblast </a:t>
            </a:r>
            <a:r>
              <a:rPr lang="cs-CZ" b="1" dirty="0" err="1"/>
              <a:t>Afarské</a:t>
            </a:r>
            <a:r>
              <a:rPr lang="cs-CZ" b="1" dirty="0"/>
              <a:t> pouště v severovýchodní Etiopii</a:t>
            </a:r>
            <a:r>
              <a:rPr lang="cs-CZ" dirty="0"/>
              <a:t> již několik let. Nedávno se při práci v terénu stal svědkem toho, jak se zemský povrch začal otřásat. Před zraky vědce se v něm vytvořila několikametrová trhlina.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Vlivem zemětřesení, které se odehrálo loni v září a v říjnu, se v oblasti během následujících měsíců otevřely stovky podobných puklin. A nejde o žádné drobečky: Jedna z trhlin se táhne dokonce úsekem dlouhým šedesát kilometrů, její šířka dosahuje až čtyř metrů.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975648" y="764705"/>
            <a:ext cx="316835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/>
              <a:t>Afriku rozdělí nový oceán ? </a:t>
            </a:r>
            <a:br>
              <a:rPr lang="cs-CZ" dirty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48264" y="386104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Obr.4</a:t>
            </a:r>
          </a:p>
        </p:txBody>
      </p:sp>
      <p:sp>
        <p:nvSpPr>
          <p:cNvPr id="6" name="Šestiúhelník 5"/>
          <p:cNvSpPr/>
          <p:nvPr/>
        </p:nvSpPr>
        <p:spPr>
          <a:xfrm>
            <a:off x="7956376" y="0"/>
            <a:ext cx="89959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 1O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04248" y="1556792"/>
            <a:ext cx="2195736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/>
              <a:t>„A právě tam by se zhruba za dvacet milionů let mohl zrodit nový oceán</a:t>
            </a:r>
            <a:r>
              <a:rPr lang="cs-CZ" dirty="0"/>
              <a:t>, který by rozdělil Afriku na dvě části,“ tvrdí docent Kukal.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3212976"/>
            <a:ext cx="356388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Podle některých geologů by k oddělení Somálské desky mohlo dojít už za 400 let.</a:t>
            </a:r>
            <a:r>
              <a:rPr lang="cs-CZ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332656"/>
            <a:ext cx="860444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dirty="0">
                <a:solidFill>
                  <a:srgbClr val="C00000"/>
                </a:solidFill>
              </a:rPr>
              <a:t>Povrch Afriky</a:t>
            </a:r>
            <a:r>
              <a:rPr lang="cs-CZ" sz="2400" dirty="0"/>
              <a:t> (reliéf)  = vertikální členitost</a:t>
            </a:r>
          </a:p>
          <a:p>
            <a:r>
              <a:rPr lang="cs-CZ" sz="2400" dirty="0">
                <a:cs typeface="Arial" charset="0"/>
              </a:rPr>
              <a:t>• </a:t>
            </a:r>
            <a:r>
              <a:rPr lang="cs-CZ" sz="2400" dirty="0"/>
              <a:t>značná</a:t>
            </a:r>
          </a:p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CC0000"/>
                </a:solidFill>
                <a:cs typeface="Arial" charset="0"/>
              </a:rPr>
              <a:t>◦</a:t>
            </a:r>
            <a:r>
              <a:rPr lang="cs-CZ" sz="2400" b="1" dirty="0">
                <a:cs typeface="Arial" charset="0"/>
              </a:rPr>
              <a:t> </a:t>
            </a:r>
            <a:r>
              <a:rPr lang="cs-CZ" sz="2400" b="1" dirty="0">
                <a:solidFill>
                  <a:srgbClr val="CC0000"/>
                </a:solidFill>
              </a:rPr>
              <a:t>nejvyšší místo:</a:t>
            </a:r>
            <a:r>
              <a:rPr lang="cs-CZ" sz="2400" b="1" dirty="0"/>
              <a:t>	</a:t>
            </a:r>
          </a:p>
          <a:p>
            <a:r>
              <a:rPr lang="cs-CZ" sz="2400" b="1" dirty="0"/>
              <a:t>	     </a:t>
            </a:r>
            <a:r>
              <a:rPr lang="cs-CZ" sz="2400" b="1" dirty="0">
                <a:solidFill>
                  <a:srgbClr val="990033"/>
                </a:solidFill>
              </a:rPr>
              <a:t>5 895 m masiv Kilimandžáro</a:t>
            </a:r>
            <a:r>
              <a:rPr lang="cs-CZ" sz="2400" b="1" dirty="0"/>
              <a:t> </a:t>
            </a:r>
            <a:r>
              <a:rPr lang="cs-CZ" sz="2400" dirty="0"/>
              <a:t>(vrchol </a:t>
            </a:r>
            <a:r>
              <a:rPr lang="cs-CZ" sz="2400" b="1" dirty="0">
                <a:solidFill>
                  <a:srgbClr val="990033"/>
                </a:solidFill>
              </a:rPr>
              <a:t>Uhuru na vulkánu </a:t>
            </a:r>
            <a:r>
              <a:rPr lang="cs-CZ" sz="2400" b="1" dirty="0" err="1">
                <a:solidFill>
                  <a:srgbClr val="990033"/>
                </a:solidFill>
              </a:rPr>
              <a:t>Kibo</a:t>
            </a:r>
            <a:r>
              <a:rPr lang="cs-CZ" sz="2400" dirty="0"/>
              <a:t>)</a:t>
            </a:r>
            <a:endParaRPr lang="cs-CZ" sz="2400" i="1" dirty="0"/>
          </a:p>
          <a:p>
            <a:endParaRPr lang="cs-CZ" sz="1000" b="1" dirty="0"/>
          </a:p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CC0000"/>
                </a:solidFill>
                <a:cs typeface="Arial" charset="0"/>
              </a:rPr>
              <a:t>◦ </a:t>
            </a:r>
            <a:r>
              <a:rPr lang="cs-CZ" sz="2400" b="1" dirty="0">
                <a:solidFill>
                  <a:srgbClr val="CC0000"/>
                </a:solidFill>
              </a:rPr>
              <a:t>nejnižší místo:</a:t>
            </a:r>
            <a:r>
              <a:rPr lang="cs-CZ" sz="2400" b="1" dirty="0"/>
              <a:t>	</a:t>
            </a:r>
          </a:p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993300"/>
                </a:solidFill>
              </a:rPr>
              <a:t>     -155 m	   </a:t>
            </a:r>
            <a:r>
              <a:rPr lang="cs-CZ" sz="2400" b="1" dirty="0" err="1">
                <a:solidFill>
                  <a:srgbClr val="993300"/>
                </a:solidFill>
              </a:rPr>
              <a:t>Assalská</a:t>
            </a:r>
            <a:r>
              <a:rPr lang="cs-CZ" sz="2400" b="1" dirty="0">
                <a:solidFill>
                  <a:srgbClr val="993300"/>
                </a:solidFill>
              </a:rPr>
              <a:t> proláklina </a:t>
            </a:r>
            <a:r>
              <a:rPr lang="cs-CZ" sz="2400" dirty="0"/>
              <a:t>v </a:t>
            </a:r>
            <a:r>
              <a:rPr lang="cs-CZ" sz="2400" dirty="0" err="1"/>
              <a:t>Afarské</a:t>
            </a:r>
            <a:r>
              <a:rPr lang="cs-CZ" sz="2400" dirty="0"/>
              <a:t> pánvi </a:t>
            </a:r>
          </a:p>
          <a:p>
            <a:r>
              <a:rPr lang="cs-CZ" sz="2400" dirty="0"/>
              <a:t>			</a:t>
            </a:r>
            <a:endParaRPr lang="cs-CZ" sz="1000" b="1" dirty="0"/>
          </a:p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CC0000"/>
                </a:solidFill>
                <a:cs typeface="Arial" charset="0"/>
              </a:rPr>
              <a:t>◦ </a:t>
            </a:r>
            <a:r>
              <a:rPr lang="cs-CZ" sz="2400" b="1" dirty="0">
                <a:solidFill>
                  <a:srgbClr val="CC0000"/>
                </a:solidFill>
              </a:rPr>
              <a:t>střední nadmořská výška:</a:t>
            </a:r>
            <a:r>
              <a:rPr lang="cs-CZ" sz="2400" b="1" dirty="0"/>
              <a:t>	</a:t>
            </a:r>
          </a:p>
          <a:p>
            <a:r>
              <a:rPr lang="cs-CZ" sz="2400" b="1" dirty="0"/>
              <a:t>	     </a:t>
            </a:r>
            <a:r>
              <a:rPr lang="cs-CZ" sz="2400" b="1" dirty="0">
                <a:solidFill>
                  <a:srgbClr val="993300"/>
                </a:solidFill>
              </a:rPr>
              <a:t>750 m</a:t>
            </a:r>
            <a:r>
              <a:rPr lang="cs-CZ" sz="2400" b="1" dirty="0"/>
              <a:t> </a:t>
            </a:r>
            <a:r>
              <a:rPr lang="cs-CZ" sz="2400" b="1" i="1" dirty="0"/>
              <a:t>(3. svět)</a:t>
            </a: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2000" dirty="0">
                <a:cs typeface="Arial" charset="0"/>
              </a:rPr>
              <a:t>•</a:t>
            </a:r>
            <a:r>
              <a:rPr lang="cs-CZ" sz="2000" dirty="0"/>
              <a:t> převládají </a:t>
            </a:r>
            <a:r>
              <a:rPr lang="cs-CZ" sz="2000" b="1" dirty="0">
                <a:solidFill>
                  <a:srgbClr val="CC0000"/>
                </a:solidFill>
              </a:rPr>
              <a:t>náhorní plošiny a tabule</a:t>
            </a:r>
          </a:p>
          <a:p>
            <a:pPr>
              <a:buNone/>
            </a:pPr>
            <a:r>
              <a:rPr lang="cs-CZ" sz="2000" b="1" dirty="0"/>
              <a:t> </a:t>
            </a:r>
            <a:r>
              <a:rPr lang="cs-CZ" sz="2000" dirty="0"/>
              <a:t>(roviny; </a:t>
            </a:r>
            <a:r>
              <a:rPr lang="cs-CZ" sz="2000" b="1" dirty="0"/>
              <a:t>Saharsko-súdánská</a:t>
            </a:r>
            <a:r>
              <a:rPr lang="cs-CZ" sz="2000" dirty="0"/>
              <a:t>) - uvnitř světadílu </a:t>
            </a:r>
          </a:p>
          <a:p>
            <a:pPr>
              <a:buNone/>
            </a:pPr>
            <a:endParaRPr lang="cs-CZ" sz="900" dirty="0"/>
          </a:p>
          <a:p>
            <a:pPr>
              <a:buNone/>
            </a:pPr>
            <a:r>
              <a:rPr lang="cs-CZ" sz="2000" b="1" dirty="0">
                <a:solidFill>
                  <a:srgbClr val="CC0000"/>
                </a:solidFill>
              </a:rPr>
              <a:t>pánve</a:t>
            </a:r>
            <a:r>
              <a:rPr lang="cs-CZ" sz="2000" b="1" dirty="0"/>
              <a:t> </a:t>
            </a:r>
            <a:r>
              <a:rPr lang="cs-CZ" sz="2000" dirty="0"/>
              <a:t>(sníženiny):	</a:t>
            </a:r>
            <a:r>
              <a:rPr lang="cs-CZ" sz="2000" b="1" dirty="0"/>
              <a:t>Konžská 	Čadská     	Kalahari			</a:t>
            </a:r>
            <a:r>
              <a:rPr lang="cs-CZ" sz="2000" dirty="0" err="1"/>
              <a:t>Etoša</a:t>
            </a:r>
            <a:r>
              <a:rPr lang="cs-CZ" sz="2000" dirty="0"/>
              <a:t>    	</a:t>
            </a:r>
            <a:r>
              <a:rPr lang="cs-CZ" sz="2000" dirty="0" err="1"/>
              <a:t>Makgadikgadi</a:t>
            </a:r>
            <a:r>
              <a:rPr lang="cs-CZ" sz="2000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827584" y="4365104"/>
            <a:ext cx="5328592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Následující objekty vyhledej v mapě a zakresli</a:t>
            </a:r>
          </a:p>
          <a:p>
            <a:r>
              <a:rPr lang="cs-CZ" b="1" dirty="0">
                <a:solidFill>
                  <a:schemeClr val="bg1"/>
                </a:solidFill>
              </a:rPr>
              <a:t>do  slepé mapy Afriky. (následující tabule č.13)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Obdélníkový popisek 4"/>
          <p:cNvSpPr/>
          <p:nvPr/>
        </p:nvSpPr>
        <p:spPr>
          <a:xfrm>
            <a:off x="6516216" y="3068960"/>
            <a:ext cx="2448272" cy="612648"/>
          </a:xfrm>
          <a:prstGeom prst="wedgeRectCallout">
            <a:avLst>
              <a:gd name="adj1" fmla="val -84489"/>
              <a:gd name="adj2" fmla="val -4218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 které zemi leží ?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6444208" y="1916832"/>
            <a:ext cx="2376264" cy="432048"/>
          </a:xfrm>
          <a:prstGeom prst="wedgeRectCallout">
            <a:avLst>
              <a:gd name="adj1" fmla="val -85178"/>
              <a:gd name="adj2" fmla="val -554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 které zemi leží ?</a:t>
            </a:r>
          </a:p>
        </p:txBody>
      </p:sp>
      <p:sp>
        <p:nvSpPr>
          <p:cNvPr id="7" name="Šestiúhelník 6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11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028384" y="170080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Obr.5</a:t>
            </a:r>
          </a:p>
        </p:txBody>
      </p:sp>
      <p:pic>
        <p:nvPicPr>
          <p:cNvPr id="1028" name="Picture 4" descr="File:Kibo summit of Mt Kilimanjaro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7620000" cy="5715000"/>
          </a:xfrm>
          <a:prstGeom prst="rect">
            <a:avLst/>
          </a:prstGeom>
          <a:noFill/>
        </p:spPr>
      </p:pic>
      <p:pic>
        <p:nvPicPr>
          <p:cNvPr id="1030" name="Picture 6" descr="File:Kilimanjaro Uhuru Peak 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623" y="0"/>
            <a:ext cx="3849761" cy="256490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740352" y="6165304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Obr.6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23928" y="6165304"/>
            <a:ext cx="35318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l-PL" b="1" dirty="0"/>
              <a:t>Vrchol hory z přístupové cesty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179512" y="188640"/>
            <a:ext cx="396044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/>
              <a:t>Vrchol přitahuje denně v průměru 60 turistů.</a:t>
            </a:r>
          </a:p>
        </p:txBody>
      </p:sp>
      <p:sp>
        <p:nvSpPr>
          <p:cNvPr id="9" name="Šestiúhelník 8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380312" y="2564904"/>
            <a:ext cx="176368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Detail vrcholu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emepis.com/images/slmapy/af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7632848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740352" y="6381328"/>
            <a:ext cx="936104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Obr.7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13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908720"/>
            <a:ext cx="8064500" cy="6480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CC0000"/>
                </a:solidFill>
              </a:rPr>
              <a:t>vysočiny, pohoří</a:t>
            </a:r>
            <a:r>
              <a:rPr lang="cs-CZ" sz="2400" b="1" dirty="0"/>
              <a:t> </a:t>
            </a:r>
            <a:r>
              <a:rPr lang="cs-CZ" sz="2400" dirty="0"/>
              <a:t>= okraje světadílu</a:t>
            </a:r>
          </a:p>
          <a:p>
            <a:pPr eaLnBrk="1" hangingPunct="1">
              <a:buFontTx/>
              <a:buNone/>
            </a:pPr>
            <a:r>
              <a:rPr lang="cs-CZ" sz="2400" dirty="0"/>
              <a:t>	- </a:t>
            </a:r>
            <a:r>
              <a:rPr lang="cs-CZ" sz="2400" dirty="0" err="1"/>
              <a:t>vrásná</a:t>
            </a:r>
            <a:r>
              <a:rPr lang="cs-CZ" sz="2400" dirty="0"/>
              <a:t>:	</a:t>
            </a:r>
            <a:r>
              <a:rPr lang="cs-CZ" sz="2400" b="1" dirty="0"/>
              <a:t>Atlas</a:t>
            </a:r>
            <a:endParaRPr lang="cs-CZ" sz="2400" dirty="0"/>
          </a:p>
          <a:p>
            <a:pPr eaLnBrk="1" hangingPunct="1">
              <a:buFontTx/>
              <a:buNone/>
            </a:pPr>
            <a:r>
              <a:rPr lang="cs-CZ" sz="2400" dirty="0"/>
              <a:t>			   </a:t>
            </a:r>
            <a:r>
              <a:rPr lang="cs-CZ" sz="2400" i="1" dirty="0"/>
              <a:t>- pásma: 	</a:t>
            </a:r>
            <a:r>
              <a:rPr lang="cs-CZ" sz="2400" i="1" dirty="0" err="1"/>
              <a:t>Antiatlas</a:t>
            </a:r>
            <a:r>
              <a:rPr lang="cs-CZ" sz="2400" i="1" dirty="0"/>
              <a:t>	Vysoký 	    				Malý      	Velký (Saharský)		</a:t>
            </a:r>
            <a:r>
              <a:rPr lang="cs-CZ" sz="2400" b="1" dirty="0"/>
              <a:t>Kapské hory</a:t>
            </a:r>
            <a:endParaRPr lang="cs-CZ" sz="2400" dirty="0"/>
          </a:p>
          <a:p>
            <a:pPr eaLnBrk="1" hangingPunct="1">
              <a:buFontTx/>
              <a:buNone/>
            </a:pPr>
            <a:endParaRPr lang="cs-CZ" sz="1000" dirty="0"/>
          </a:p>
          <a:p>
            <a:pPr eaLnBrk="1" hangingPunct="1">
              <a:buFontTx/>
              <a:buNone/>
            </a:pPr>
            <a:r>
              <a:rPr lang="cs-CZ" sz="2400" dirty="0"/>
              <a:t>	- sopečná:	</a:t>
            </a:r>
            <a:r>
              <a:rPr lang="cs-CZ" sz="2400" b="1" dirty="0"/>
              <a:t>Východoafrická vysočina</a:t>
            </a:r>
            <a:r>
              <a:rPr lang="cs-CZ" sz="2400" dirty="0"/>
              <a:t> – osamělé sopky,vulkanické masivy </a:t>
            </a:r>
          </a:p>
          <a:p>
            <a:pPr eaLnBrk="1" hangingPunct="1">
              <a:buFontTx/>
              <a:buNone/>
            </a:pPr>
            <a:r>
              <a:rPr lang="cs-CZ" sz="2400" b="1" dirty="0"/>
              <a:t>			Kamerunská hora</a:t>
            </a:r>
            <a:r>
              <a:rPr lang="cs-CZ" sz="2400" dirty="0"/>
              <a:t> 	</a:t>
            </a:r>
            <a:r>
              <a:rPr lang="cs-CZ" sz="2400" b="1" dirty="0"/>
              <a:t>	</a:t>
            </a:r>
          </a:p>
          <a:p>
            <a:pPr eaLnBrk="1" hangingPunct="1">
              <a:buFontTx/>
              <a:buNone/>
            </a:pPr>
            <a:r>
              <a:rPr lang="cs-CZ" sz="2400" b="1" dirty="0"/>
              <a:t>			Dračí hory	</a:t>
            </a:r>
          </a:p>
          <a:p>
            <a:pPr>
              <a:buNone/>
            </a:pPr>
            <a:r>
              <a:rPr lang="cs-CZ" sz="2400" b="1" dirty="0"/>
              <a:t>			Ahaggar(</a:t>
            </a:r>
            <a:r>
              <a:rPr lang="cs-CZ" sz="2400" b="1" dirty="0" err="1"/>
              <a:t>Hoggar</a:t>
            </a:r>
            <a:r>
              <a:rPr lang="cs-CZ" sz="2400" dirty="0"/>
              <a:t>)</a:t>
            </a:r>
            <a:r>
              <a:rPr lang="cs-CZ" sz="2400" b="1" dirty="0"/>
              <a:t> </a:t>
            </a:r>
            <a:r>
              <a:rPr lang="cs-CZ" sz="2400" dirty="0"/>
              <a:t>- stolové, svědecké hory 		</a:t>
            </a:r>
            <a:r>
              <a:rPr lang="cs-CZ" sz="2400" b="1" dirty="0"/>
              <a:t>	</a:t>
            </a:r>
            <a:r>
              <a:rPr lang="cs-CZ" sz="2400" b="1" dirty="0" err="1"/>
              <a:t>Tibesti</a:t>
            </a:r>
            <a:r>
              <a:rPr lang="cs-CZ" sz="2400" b="1" dirty="0"/>
              <a:t> </a:t>
            </a:r>
            <a:r>
              <a:rPr lang="cs-CZ" sz="2400" dirty="0"/>
              <a:t>[</a:t>
            </a:r>
            <a:r>
              <a:rPr lang="cs-CZ" sz="2400" dirty="0" err="1"/>
              <a:t>tybesty</a:t>
            </a:r>
            <a:r>
              <a:rPr lang="cs-CZ" sz="2400" dirty="0"/>
              <a:t>] 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43608" y="5301208"/>
            <a:ext cx="7036926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V kterém pohoří se tyčí hora Džabal </a:t>
            </a:r>
            <a:r>
              <a:rPr lang="cs-CZ" b="1" dirty="0" err="1">
                <a:solidFill>
                  <a:schemeClr val="bg1"/>
                </a:solidFill>
              </a:rPr>
              <a:t>Tubkal</a:t>
            </a:r>
            <a:r>
              <a:rPr lang="cs-CZ" b="1" dirty="0">
                <a:solidFill>
                  <a:schemeClr val="bg1"/>
                </a:solidFill>
              </a:rPr>
              <a:t> ?</a:t>
            </a:r>
          </a:p>
          <a:p>
            <a:r>
              <a:rPr lang="cs-CZ" b="1" dirty="0">
                <a:solidFill>
                  <a:schemeClr val="bg1"/>
                </a:solidFill>
              </a:rPr>
              <a:t>II. Jaké výšky Džabal </a:t>
            </a:r>
            <a:r>
              <a:rPr lang="cs-CZ" b="1" dirty="0" err="1">
                <a:solidFill>
                  <a:schemeClr val="bg1"/>
                </a:solidFill>
              </a:rPr>
              <a:t>Tubkal</a:t>
            </a:r>
            <a:r>
              <a:rPr lang="cs-CZ" b="1" dirty="0">
                <a:solidFill>
                  <a:schemeClr val="bg1"/>
                </a:solidFill>
              </a:rPr>
              <a:t> dosahuje?</a:t>
            </a:r>
          </a:p>
          <a:p>
            <a:r>
              <a:rPr lang="cs-CZ" b="1" dirty="0">
                <a:solidFill>
                  <a:schemeClr val="bg1"/>
                </a:solidFill>
              </a:rPr>
              <a:t>III. Vyhledej v mapě 3 africké  „5 tisícovky“,zapiš jejich názvy a</a:t>
            </a:r>
          </a:p>
          <a:p>
            <a:r>
              <a:rPr lang="cs-CZ" b="1" dirty="0">
                <a:solidFill>
                  <a:schemeClr val="bg1"/>
                </a:solidFill>
              </a:rPr>
              <a:t>jména zemí,ve kterých leží. </a:t>
            </a: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981" y="404664"/>
            <a:ext cx="739282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12360" y="6159624"/>
            <a:ext cx="864096" cy="509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Obr.8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1560" y="6165304"/>
            <a:ext cx="336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 pohoří Ahaggar( též </a:t>
            </a:r>
            <a:r>
              <a:rPr lang="cs-CZ" b="1" dirty="0" err="1"/>
              <a:t>Hoggar</a:t>
            </a:r>
            <a:r>
              <a:rPr lang="cs-CZ" dirty="0"/>
              <a:t>)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251520" y="332656"/>
            <a:ext cx="3456384" cy="612648"/>
          </a:xfrm>
          <a:prstGeom prst="wedgeRectCallout">
            <a:avLst>
              <a:gd name="adj1" fmla="val 79702"/>
              <a:gd name="adj2" fmla="val 3096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Pojmenuj typ hory a zkus vysvětlit, jak asi vznikla.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smovisions.com/cartes/qAfri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64696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652120" y="3140968"/>
            <a:ext cx="349188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I. Kterou barvou jsou zachyceny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nejsušší  oblasti ?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II. Jak se tyto oblasti obecně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označují ?</a:t>
            </a:r>
          </a:p>
        </p:txBody>
      </p:sp>
      <p:sp>
        <p:nvSpPr>
          <p:cNvPr id="6" name="Šestiúhelník 5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7" name="Obdélník 6"/>
          <p:cNvSpPr/>
          <p:nvPr/>
        </p:nvSpPr>
        <p:spPr>
          <a:xfrm>
            <a:off x="6300192" y="6329933"/>
            <a:ext cx="864096" cy="509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Obr.9</a:t>
            </a:r>
          </a:p>
        </p:txBody>
      </p:sp>
    </p:spTree>
    <p:extLst>
      <p:ext uri="{BB962C8B-B14F-4D97-AF65-F5344CB8AC3E}">
        <p14:creationId xmlns:p14="http://schemas.microsoft.com/office/powerpoint/2010/main" val="265767400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komenskeho66.cz/materialy/zemepis/obrazky/mapy_savan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504667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" y="0"/>
            <a:ext cx="9144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I. Který biom je v mapce označen žlutou barvou?  II. V kterých světadílech je tento biom zastoupen?  III. V kterém světadílu pokrývá největší plochu?  IV.  Vysvětli, co je biom.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5688449"/>
            <a:ext cx="8820472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/>
              <a:t>Termín savana se ustálil pro označení převážně travnatého  pásemného biomu s podřízenou složkou dřevin v podmínkách tropického klimatu. Mezi tímto typem ekosystému a tropickým deštným lesem se vyskytují různé a plynule se měnící typy tropického sezónního lesa. Termín sám pochází pravděpodobně z karibské oblasti, v jiných oblastech se používají i jiné místní názvy (campos, llanos, </a:t>
            </a:r>
            <a:r>
              <a:rPr lang="cs-CZ" sz="1400" b="1" dirty="0" err="1"/>
              <a:t>veld</a:t>
            </a:r>
            <a:r>
              <a:rPr lang="cs-CZ" sz="1400" b="1" dirty="0"/>
              <a:t>). Z hlediska člověka je tento biom důležitý jako pravděpodobné prostředí vzniku našeho druhu. </a:t>
            </a:r>
            <a:endParaRPr lang="cs-CZ" sz="1600" b="1" dirty="0"/>
          </a:p>
        </p:txBody>
      </p:sp>
      <p:sp>
        <p:nvSpPr>
          <p:cNvPr id="6" name="Šestiúhelník 5"/>
          <p:cNvSpPr/>
          <p:nvPr/>
        </p:nvSpPr>
        <p:spPr>
          <a:xfrm>
            <a:off x="8244408" y="404664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7" name="Obdélník 6"/>
          <p:cNvSpPr/>
          <p:nvPr/>
        </p:nvSpPr>
        <p:spPr>
          <a:xfrm>
            <a:off x="8172400" y="4941168"/>
            <a:ext cx="945257" cy="509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Obr.10</a:t>
            </a:r>
          </a:p>
        </p:txBody>
      </p:sp>
    </p:spTree>
    <p:extLst>
      <p:ext uri="{BB962C8B-B14F-4D97-AF65-F5344CB8AC3E}">
        <p14:creationId xmlns:p14="http://schemas.microsoft.com/office/powerpoint/2010/main" val="894673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188640"/>
            <a:ext cx="8640960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Adresy  obrázků:</a:t>
            </a:r>
          </a:p>
          <a:p>
            <a:r>
              <a:rPr lang="cs-CZ" b="1" dirty="0"/>
              <a:t>Obr.1 -</a:t>
            </a:r>
            <a:r>
              <a:rPr lang="cs-CZ" dirty="0"/>
              <a:t>NEZNÁMÝ. </a:t>
            </a:r>
            <a:r>
              <a:rPr lang="cs-CZ" i="1" dirty="0" err="1"/>
              <a:t>flickr.com</a:t>
            </a:r>
            <a:r>
              <a:rPr lang="cs-CZ" dirty="0"/>
              <a:t> [online]. [cit. 12.1.2014]. Dostupný na WWW: https://encrypted-tbn1.gstatic.com/images?q=tbn:ANd9GcTj8f_VngkNUckvnVaB74JN9xnWWh23Jg6Q5HdgtHqE73IxjANd </a:t>
            </a:r>
          </a:p>
          <a:p>
            <a:endParaRPr lang="cs-CZ" dirty="0"/>
          </a:p>
          <a:p>
            <a:r>
              <a:rPr lang="cs-CZ" dirty="0"/>
              <a:t>         AUTOR NEUVEDEN, Autor Neuveden. </a:t>
            </a:r>
            <a:r>
              <a:rPr lang="cs-CZ" i="1" dirty="0" err="1"/>
              <a:t>flickr.com</a:t>
            </a:r>
            <a:r>
              <a:rPr lang="cs-CZ" dirty="0"/>
              <a:t> [online]. [cit. 18.1.2014]. Dostupný na WWW: http://www.</a:t>
            </a:r>
            <a:r>
              <a:rPr lang="cs-CZ" dirty="0" err="1"/>
              <a:t>google.cz</a:t>
            </a:r>
            <a:r>
              <a:rPr lang="cs-CZ" dirty="0"/>
              <a:t>/</a:t>
            </a:r>
            <a:r>
              <a:rPr lang="cs-CZ" dirty="0" err="1"/>
              <a:t>url</a:t>
            </a:r>
            <a:r>
              <a:rPr lang="cs-CZ" dirty="0"/>
              <a:t>?</a:t>
            </a:r>
            <a:r>
              <a:rPr lang="cs-CZ" dirty="0" err="1"/>
              <a:t>sa</a:t>
            </a:r>
            <a:r>
              <a:rPr lang="cs-CZ" dirty="0"/>
              <a:t>=i&amp;</a:t>
            </a:r>
            <a:r>
              <a:rPr lang="cs-CZ" dirty="0" err="1"/>
              <a:t>rct</a:t>
            </a:r>
            <a:r>
              <a:rPr lang="cs-CZ" dirty="0"/>
              <a:t>=j&amp;q=&amp;</a:t>
            </a:r>
            <a:r>
              <a:rPr lang="cs-CZ" dirty="0" err="1"/>
              <a:t>esrc</a:t>
            </a:r>
            <a:r>
              <a:rPr lang="cs-CZ" dirty="0"/>
              <a:t>=s&amp;</a:t>
            </a:r>
            <a:r>
              <a:rPr lang="cs-CZ" dirty="0" err="1"/>
              <a:t>source</a:t>
            </a:r>
            <a:r>
              <a:rPr lang="cs-CZ" dirty="0"/>
              <a:t>=</a:t>
            </a:r>
            <a:r>
              <a:rPr lang="cs-CZ" dirty="0" err="1"/>
              <a:t>images</a:t>
            </a:r>
            <a:r>
              <a:rPr lang="cs-CZ" dirty="0"/>
              <a:t>&amp;cd=&amp;</a:t>
            </a:r>
            <a:r>
              <a:rPr lang="cs-CZ" dirty="0" err="1"/>
              <a:t>cad</a:t>
            </a:r>
            <a:r>
              <a:rPr lang="cs-CZ" dirty="0"/>
              <a:t>=</a:t>
            </a:r>
            <a:r>
              <a:rPr lang="cs-CZ" dirty="0" err="1"/>
              <a:t>rja</a:t>
            </a:r>
            <a:r>
              <a:rPr lang="cs-CZ" dirty="0"/>
              <a:t>&amp;</a:t>
            </a:r>
            <a:r>
              <a:rPr lang="cs-CZ" dirty="0" err="1"/>
              <a:t>docid</a:t>
            </a:r>
            <a:r>
              <a:rPr lang="cs-CZ" dirty="0"/>
              <a:t>=6TdtTnnozJcwBM&amp;</a:t>
            </a:r>
            <a:r>
              <a:rPr lang="cs-CZ" dirty="0" err="1"/>
              <a:t>tbnid</a:t>
            </a:r>
            <a:r>
              <a:rPr lang="cs-CZ" dirty="0"/>
              <a:t>=1-</a:t>
            </a:r>
            <a:r>
              <a:rPr lang="cs-CZ" dirty="0" err="1"/>
              <a:t>HmVd</a:t>
            </a:r>
            <a:r>
              <a:rPr lang="cs-CZ" dirty="0"/>
              <a:t>-2NtnZ2M:&amp;</a:t>
            </a:r>
            <a:r>
              <a:rPr lang="cs-CZ" dirty="0" err="1"/>
              <a:t>ved</a:t>
            </a:r>
            <a:r>
              <a:rPr lang="cs-CZ" dirty="0"/>
              <a:t>=0CAUQjRw&amp;</a:t>
            </a:r>
            <a:r>
              <a:rPr lang="cs-CZ" dirty="0" err="1"/>
              <a:t>url</a:t>
            </a:r>
            <a:r>
              <a:rPr lang="cs-CZ" dirty="0"/>
              <a:t>=http%3A%2F%2Fwww.4zscheb.cz%2Felearning%2Fzemepislearning%2Fafrika1%2FAfrika1vyklad.htm&amp;</a:t>
            </a:r>
            <a:r>
              <a:rPr lang="cs-CZ" dirty="0" err="1"/>
              <a:t>ei</a:t>
            </a:r>
            <a:r>
              <a:rPr lang="cs-CZ" dirty="0"/>
              <a:t>=</a:t>
            </a:r>
            <a:r>
              <a:rPr lang="cs-CZ" dirty="0" err="1"/>
              <a:t>kuzSUq</a:t>
            </a:r>
            <a:r>
              <a:rPr lang="cs-CZ" dirty="0"/>
              <a:t>-NAuvI0AXdrIDAAw&amp;</a:t>
            </a:r>
            <a:r>
              <a:rPr lang="cs-CZ" dirty="0" err="1"/>
              <a:t>bvm</a:t>
            </a:r>
            <a:r>
              <a:rPr lang="cs-CZ" dirty="0"/>
              <a:t>=bv.59026428,</a:t>
            </a:r>
            <a:r>
              <a:rPr lang="cs-CZ" dirty="0" err="1"/>
              <a:t>d.bGE</a:t>
            </a:r>
            <a:r>
              <a:rPr lang="cs-CZ" dirty="0"/>
              <a:t>&amp;</a:t>
            </a:r>
            <a:r>
              <a:rPr lang="cs-CZ" dirty="0" err="1"/>
              <a:t>psig</a:t>
            </a:r>
            <a:r>
              <a:rPr lang="cs-CZ" dirty="0"/>
              <a:t>=AFQjCNGZzcUHssHpt4bXGcyICIpudHn9vQ&amp;</a:t>
            </a:r>
            <a:r>
              <a:rPr lang="cs-CZ" dirty="0" err="1"/>
              <a:t>ust</a:t>
            </a:r>
            <a:r>
              <a:rPr lang="cs-CZ" dirty="0"/>
              <a:t>=1389640919494145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AUTOR NEUVEDEN. </a:t>
            </a:r>
            <a:r>
              <a:rPr lang="cs-CZ" i="1" dirty="0" err="1"/>
              <a:t>flickr.com</a:t>
            </a:r>
            <a:r>
              <a:rPr lang="cs-CZ" dirty="0"/>
              <a:t> [online]. [cit. 18.1.2014]. Dostupný na WWW: </a:t>
            </a:r>
            <a:r>
              <a:rPr lang="cs-CZ" dirty="0">
                <a:hlinkClick r:id="rId3"/>
              </a:rPr>
              <a:t>http://tunisanka.cz/files/bily_mys_1.jpg</a:t>
            </a:r>
            <a:endParaRPr lang="cs-CZ" dirty="0"/>
          </a:p>
          <a:p>
            <a:endParaRPr lang="cs-CZ" dirty="0"/>
          </a:p>
          <a:p>
            <a:r>
              <a:rPr lang="cs-CZ" dirty="0"/>
              <a:t>         AUTOR NEUVEDEN. </a:t>
            </a:r>
            <a:r>
              <a:rPr lang="cs-CZ" i="1" dirty="0" err="1"/>
              <a:t>flickr.com</a:t>
            </a:r>
            <a:r>
              <a:rPr lang="cs-CZ" dirty="0"/>
              <a:t> [online]. [cit. 18.1.2014]. Dostupný na WWW: http://upload.wikimedia.org/wikipedia/commons/thumb/3/35/Hafun_from_space.jpg/220px-Hafun_from_space.jpg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Vývojový diagram: spojka 2"/>
          <p:cNvSpPr/>
          <p:nvPr/>
        </p:nvSpPr>
        <p:spPr>
          <a:xfrm>
            <a:off x="323528" y="1700808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5" name="Vývojový diagram: spojka 4"/>
          <p:cNvSpPr/>
          <p:nvPr/>
        </p:nvSpPr>
        <p:spPr>
          <a:xfrm>
            <a:off x="323528" y="4509120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9" name="Vývojový diagram: spojka 8"/>
          <p:cNvSpPr/>
          <p:nvPr/>
        </p:nvSpPr>
        <p:spPr>
          <a:xfrm>
            <a:off x="323528" y="5301208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10" name="Šestiúhelník 9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476672"/>
            <a:ext cx="2808312" cy="26585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149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23728" y="1628800"/>
            <a:ext cx="1440160" cy="15063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44,4</a:t>
            </a:r>
          </a:p>
        </p:txBody>
      </p:sp>
      <p:sp>
        <p:nvSpPr>
          <p:cNvPr id="6" name="Obdélník 5"/>
          <p:cNvSpPr/>
          <p:nvPr/>
        </p:nvSpPr>
        <p:spPr>
          <a:xfrm>
            <a:off x="3688591" y="1988840"/>
            <a:ext cx="1099433" cy="11270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30,3</a:t>
            </a:r>
          </a:p>
        </p:txBody>
      </p:sp>
      <p:sp>
        <p:nvSpPr>
          <p:cNvPr id="7" name="Obdélník 6"/>
          <p:cNvSpPr/>
          <p:nvPr/>
        </p:nvSpPr>
        <p:spPr>
          <a:xfrm>
            <a:off x="4932040" y="2276872"/>
            <a:ext cx="753935" cy="8200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24,3</a:t>
            </a:r>
          </a:p>
        </p:txBody>
      </p:sp>
      <p:sp>
        <p:nvSpPr>
          <p:cNvPr id="8" name="Obdélník 7"/>
          <p:cNvSpPr/>
          <p:nvPr/>
        </p:nvSpPr>
        <p:spPr>
          <a:xfrm>
            <a:off x="5871091" y="2442740"/>
            <a:ext cx="645125" cy="6731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17,8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81376" y="2552357"/>
            <a:ext cx="554919" cy="5404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13,1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354452" y="2708644"/>
            <a:ext cx="554919" cy="3841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10,1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034633" y="2800076"/>
            <a:ext cx="432048" cy="2927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8,9</a:t>
            </a:r>
          </a:p>
        </p:txBody>
      </p:sp>
      <p:sp>
        <p:nvSpPr>
          <p:cNvPr id="12" name="Vývojový diagram: spojnice 11"/>
          <p:cNvSpPr/>
          <p:nvPr/>
        </p:nvSpPr>
        <p:spPr>
          <a:xfrm>
            <a:off x="53201" y="3480808"/>
            <a:ext cx="3024336" cy="299695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8 270</a:t>
            </a:r>
          </a:p>
        </p:txBody>
      </p:sp>
      <p:sp>
        <p:nvSpPr>
          <p:cNvPr id="14" name="Vývojový diagram: spojnice 13"/>
          <p:cNvSpPr/>
          <p:nvPr/>
        </p:nvSpPr>
        <p:spPr>
          <a:xfrm>
            <a:off x="1930534" y="4452126"/>
            <a:ext cx="2114579" cy="2060848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4 835</a:t>
            </a:r>
          </a:p>
        </p:txBody>
      </p:sp>
      <p:sp>
        <p:nvSpPr>
          <p:cNvPr id="15" name="Vývojový diagram: spojnice 14"/>
          <p:cNvSpPr/>
          <p:nvPr/>
        </p:nvSpPr>
        <p:spPr>
          <a:xfrm>
            <a:off x="4045113" y="5301208"/>
            <a:ext cx="1263894" cy="117728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1 549</a:t>
            </a:r>
          </a:p>
        </p:txBody>
      </p:sp>
      <p:sp>
        <p:nvSpPr>
          <p:cNvPr id="16" name="Vývojový diagram: spojnice 15"/>
          <p:cNvSpPr/>
          <p:nvPr/>
        </p:nvSpPr>
        <p:spPr>
          <a:xfrm>
            <a:off x="5373671" y="5604623"/>
            <a:ext cx="873956" cy="877510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744</a:t>
            </a:r>
          </a:p>
        </p:txBody>
      </p:sp>
      <p:sp>
        <p:nvSpPr>
          <p:cNvPr id="17" name="Vývojový diagram: spojnice 16"/>
          <p:cNvSpPr/>
          <p:nvPr/>
        </p:nvSpPr>
        <p:spPr>
          <a:xfrm>
            <a:off x="7322234" y="5786386"/>
            <a:ext cx="720078" cy="675961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387</a:t>
            </a:r>
          </a:p>
        </p:txBody>
      </p:sp>
      <p:sp>
        <p:nvSpPr>
          <p:cNvPr id="18" name="Vývojový diagram: spojnice 17"/>
          <p:cNvSpPr/>
          <p:nvPr/>
        </p:nvSpPr>
        <p:spPr>
          <a:xfrm>
            <a:off x="6385011" y="5675817"/>
            <a:ext cx="828455" cy="80464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668</a:t>
            </a:r>
          </a:p>
        </p:txBody>
      </p:sp>
      <p:sp>
        <p:nvSpPr>
          <p:cNvPr id="19" name="Vývojový diagram: spojnice 18"/>
          <p:cNvSpPr/>
          <p:nvPr/>
        </p:nvSpPr>
        <p:spPr>
          <a:xfrm>
            <a:off x="8238081" y="6148366"/>
            <a:ext cx="228600" cy="228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8007671" y="5871794"/>
            <a:ext cx="72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  46,6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126256" y="1647678"/>
            <a:ext cx="325288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Rozloha pevniny v mil. km</a:t>
            </a:r>
            <a:r>
              <a:rPr lang="cs-CZ" b="1" baseline="30000" dirty="0"/>
              <a:t>2</a:t>
            </a:r>
            <a:r>
              <a:rPr lang="cs-CZ" b="1" dirty="0"/>
              <a:t> 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167478" y="4814818"/>
            <a:ext cx="486901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Počet obyvatel v mil. obyvatel v roce 2025 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688591" y="764704"/>
            <a:ext cx="469054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Zapiš a zapamatuj si rozlohy světadílů.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378581" y="3717032"/>
            <a:ext cx="551389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II. Zapiš a zapamatuj si počty obyvatel světadílů. </a:t>
            </a:r>
          </a:p>
        </p:txBody>
      </p:sp>
      <p:sp>
        <p:nvSpPr>
          <p:cNvPr id="25" name="Šestiúhelník 2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5345EB9-93BF-4E01-8723-12DCF5531036}"/>
              </a:ext>
            </a:extLst>
          </p:cNvPr>
          <p:cNvSpPr/>
          <p:nvPr/>
        </p:nvSpPr>
        <p:spPr>
          <a:xfrm>
            <a:off x="272438" y="6505019"/>
            <a:ext cx="6171770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200" dirty="0">
                <a:hlinkClick r:id="rId2"/>
              </a:rPr>
              <a:t>https://www.worldometers.info/world-population/#google_vignette</a:t>
            </a:r>
            <a:r>
              <a:rPr lang="cs-CZ" sz="1200" dirty="0"/>
              <a:t> aktuální kalkulace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305D810-8F46-4BB6-B930-7E46FDDAC879}"/>
              </a:ext>
            </a:extLst>
          </p:cNvPr>
          <p:cNvSpPr txBox="1"/>
          <p:nvPr/>
        </p:nvSpPr>
        <p:spPr>
          <a:xfrm>
            <a:off x="6582766" y="575483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*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653DC5B-38C0-4655-991A-4A0A5833C9A7}"/>
              </a:ext>
            </a:extLst>
          </p:cNvPr>
          <p:cNvSpPr txBox="1"/>
          <p:nvPr/>
        </p:nvSpPr>
        <p:spPr>
          <a:xfrm flipV="1">
            <a:off x="7301751" y="5727938"/>
            <a:ext cx="55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32541AF-2DD0-43FD-8678-C9FF6924DA28}"/>
              </a:ext>
            </a:extLst>
          </p:cNvPr>
          <p:cNvSpPr txBox="1"/>
          <p:nvPr/>
        </p:nvSpPr>
        <p:spPr>
          <a:xfrm>
            <a:off x="7431118" y="5822814"/>
            <a:ext cx="3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BE68D33-28FD-49C5-9DCB-177318AC842D}"/>
              </a:ext>
            </a:extLst>
          </p:cNvPr>
          <p:cNvSpPr txBox="1"/>
          <p:nvPr/>
        </p:nvSpPr>
        <p:spPr>
          <a:xfrm>
            <a:off x="6012160" y="5213877"/>
            <a:ext cx="222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</a:t>
            </a:r>
            <a:r>
              <a:rPr lang="cs-CZ" sz="1200" dirty="0"/>
              <a:t>Latinská Amerika + Karibik</a:t>
            </a:r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952A810-3851-4D8E-B9E2-5C4E69E1BCC5}"/>
              </a:ext>
            </a:extLst>
          </p:cNvPr>
          <p:cNvSpPr txBox="1"/>
          <p:nvPr/>
        </p:nvSpPr>
        <p:spPr>
          <a:xfrm>
            <a:off x="7135409" y="550288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*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DEA31A4-4747-4B4A-82D1-9827BEC62ED0}"/>
              </a:ext>
            </a:extLst>
          </p:cNvPr>
          <p:cNvSpPr txBox="1"/>
          <p:nvPr/>
        </p:nvSpPr>
        <p:spPr>
          <a:xfrm>
            <a:off x="7272626" y="5502888"/>
            <a:ext cx="14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</a:t>
            </a:r>
            <a:r>
              <a:rPr lang="cs-CZ" sz="1200" dirty="0"/>
              <a:t>USA + Kanada</a:t>
            </a:r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8E0AD95A-48C0-4B5A-B104-C2B2D2F6B156}"/>
              </a:ext>
            </a:extLst>
          </p:cNvPr>
          <p:cNvSpPr/>
          <p:nvPr/>
        </p:nvSpPr>
        <p:spPr>
          <a:xfrm>
            <a:off x="8649921" y="6234201"/>
            <a:ext cx="170551" cy="1427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5291966-7AD3-41F2-A9E0-671B2BBD9D9F}"/>
              </a:ext>
            </a:extLst>
          </p:cNvPr>
          <p:cNvSpPr txBox="1"/>
          <p:nvPr/>
        </p:nvSpPr>
        <p:spPr>
          <a:xfrm>
            <a:off x="8576925" y="596886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865408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0"/>
            <a:ext cx="849694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      </a:t>
            </a:r>
          </a:p>
          <a:p>
            <a:r>
              <a:rPr lang="cs-CZ" dirty="0"/>
              <a:t>            AUTOR NEUVEDEN. </a:t>
            </a:r>
            <a:r>
              <a:rPr lang="cs-CZ" i="1" dirty="0" err="1"/>
              <a:t>flickr.com</a:t>
            </a:r>
            <a:r>
              <a:rPr lang="cs-CZ" dirty="0"/>
              <a:t> [online]. [cit. 18.1.2014]. Dostupný na WWW: http://upload.wikimedia.org/wikipedia/commons/thumb/b/b2/Ngor-Basalt.JPG/220px-Ngor-Basalt.JPG </a:t>
            </a:r>
            <a:endParaRPr lang="cs-CZ" b="1" dirty="0"/>
          </a:p>
          <a:p>
            <a:endParaRPr lang="cs-CZ" b="1" dirty="0"/>
          </a:p>
          <a:p>
            <a:r>
              <a:rPr lang="cs-CZ" dirty="0"/>
              <a:t>           AUTOR NEUVEDEN. </a:t>
            </a:r>
            <a:r>
              <a:rPr lang="cs-CZ" i="1" dirty="0" err="1"/>
              <a:t>flickr.com</a:t>
            </a:r>
            <a:r>
              <a:rPr lang="cs-CZ" dirty="0"/>
              <a:t> [online]. [cit. 18.1.2014]. Dostupný na WWW: http://www.</a:t>
            </a:r>
            <a:r>
              <a:rPr lang="cs-CZ" dirty="0" err="1"/>
              <a:t>fotoaparat.cz</a:t>
            </a:r>
            <a:r>
              <a:rPr lang="cs-CZ" dirty="0"/>
              <a:t>/g/04/06/01/43765_75647.jpg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Obr.2 -</a:t>
            </a:r>
            <a:r>
              <a:rPr lang="cs-CZ" dirty="0"/>
              <a:t> NEZNÁMÝ. </a:t>
            </a:r>
            <a:r>
              <a:rPr lang="cs-CZ" i="1" dirty="0" err="1"/>
              <a:t>flickr.com</a:t>
            </a:r>
            <a:r>
              <a:rPr lang="cs-CZ" dirty="0"/>
              <a:t> [online]. [cit. 12.1.2014]. Dostupný na WWW: </a:t>
            </a:r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jackbazen.nl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Gibraltar</a:t>
            </a:r>
            <a:r>
              <a:rPr lang="cs-CZ" dirty="0">
                <a:hlinkClick r:id="rId2"/>
              </a:rPr>
              <a:t>/Gibraltar/</a:t>
            </a:r>
            <a:r>
              <a:rPr lang="cs-CZ" dirty="0" err="1">
                <a:hlinkClick r:id="rId2"/>
              </a:rPr>
              <a:t>gibraltar</a:t>
            </a:r>
            <a:r>
              <a:rPr lang="cs-CZ" dirty="0">
                <a:hlinkClick r:id="rId2"/>
              </a:rPr>
              <a:t>_</a:t>
            </a:r>
            <a:r>
              <a:rPr lang="cs-CZ" dirty="0" err="1">
                <a:hlinkClick r:id="rId2"/>
              </a:rPr>
              <a:t>uitzicht.jpg</a:t>
            </a:r>
            <a:endParaRPr lang="cs-CZ" dirty="0"/>
          </a:p>
          <a:p>
            <a:r>
              <a:rPr lang="cs-CZ" b="1" dirty="0"/>
              <a:t>Obr.3 -</a:t>
            </a:r>
            <a:r>
              <a:rPr lang="cs-CZ" dirty="0"/>
              <a:t> NEZNÁMÝ. </a:t>
            </a:r>
            <a:r>
              <a:rPr lang="cs-CZ" i="1" dirty="0" err="1"/>
              <a:t>flickr.com</a:t>
            </a:r>
            <a:r>
              <a:rPr lang="cs-CZ" dirty="0"/>
              <a:t> [online]. [cit. 12.1.2014]. Dostupný na WWW: http://vinduska.hyperlink.cz/2011-08-04_Kilimanjaro/cz/img/RiftValey.jpg </a:t>
            </a:r>
          </a:p>
          <a:p>
            <a:r>
              <a:rPr lang="cs-CZ" b="1" dirty="0"/>
              <a:t>Obr.4 -</a:t>
            </a:r>
            <a:r>
              <a:rPr lang="cs-CZ" dirty="0"/>
              <a:t> NEZNÁMÝ. </a:t>
            </a:r>
            <a:r>
              <a:rPr lang="cs-CZ" i="1" dirty="0" err="1"/>
              <a:t>flickr.com</a:t>
            </a:r>
            <a:r>
              <a:rPr lang="cs-CZ" dirty="0"/>
              <a:t> [online]. [cit. 21.1.2014]. Dostupný na WWW: http://eldar.cz/hade/archiv2006/africke%20zemetreseni.jpg </a:t>
            </a:r>
          </a:p>
          <a:p>
            <a:r>
              <a:rPr lang="cs-CZ" b="1" dirty="0"/>
              <a:t>Obr.5 -</a:t>
            </a:r>
            <a:r>
              <a:rPr lang="cs-CZ" dirty="0"/>
              <a:t> NEZNÁMÝ. </a:t>
            </a:r>
            <a:r>
              <a:rPr lang="cs-CZ" i="1" dirty="0" err="1"/>
              <a:t>flickr.com</a:t>
            </a:r>
            <a:r>
              <a:rPr lang="cs-CZ" dirty="0"/>
              <a:t> [online]. [cit. 21.1.2014]. Dostupný na WWW: </a:t>
            </a:r>
            <a:r>
              <a:rPr lang="cs-CZ" dirty="0">
                <a:hlinkClick r:id="rId3"/>
              </a:rPr>
              <a:t>http://upload.wikimedia.org/wikipedia/commons/thumb/3/37/Kilimanjaro_Uhuru_Peak_Sign.jpg/800px-Kilimanjaro_Uhuru_Peak_Sign.jpg</a:t>
            </a:r>
            <a:endParaRPr lang="cs-CZ" dirty="0"/>
          </a:p>
          <a:p>
            <a:r>
              <a:rPr lang="cs-CZ" b="1" dirty="0"/>
              <a:t>Obr.6 -</a:t>
            </a:r>
            <a:r>
              <a:rPr lang="cs-CZ" dirty="0"/>
              <a:t> NEZNÁMÝ. </a:t>
            </a:r>
            <a:r>
              <a:rPr lang="cs-CZ" i="1" dirty="0" err="1"/>
              <a:t>flickr.com</a:t>
            </a:r>
            <a:r>
              <a:rPr lang="cs-CZ" dirty="0"/>
              <a:t> [online]. [cit. 21.1.2014]. Dostupný na WWW: </a:t>
            </a:r>
            <a:r>
              <a:rPr lang="cs-CZ" dirty="0">
                <a:hlinkClick r:id="rId4"/>
              </a:rPr>
              <a:t>http://upload.wikimedia.org/wikipedia/commons/e/e4/Kibo_summit_of_Mt_Kilimanjaro_001.JPG</a:t>
            </a:r>
            <a:r>
              <a:rPr lang="cs-CZ" dirty="0"/>
              <a:t> </a:t>
            </a:r>
          </a:p>
          <a:p>
            <a:r>
              <a:rPr lang="cs-CZ" b="1" dirty="0"/>
              <a:t>Obr.7 -</a:t>
            </a:r>
            <a:r>
              <a:rPr lang="cs-CZ" dirty="0"/>
              <a:t>NEZNÁMÝ. </a:t>
            </a:r>
            <a:r>
              <a:rPr lang="cs-CZ" i="1" dirty="0" err="1"/>
              <a:t>flickr.com</a:t>
            </a:r>
            <a:r>
              <a:rPr lang="cs-CZ" dirty="0"/>
              <a:t> [online]. [cit. 21.1.2014]. Dostupný na WWW: http://www.</a:t>
            </a:r>
            <a:r>
              <a:rPr lang="cs-CZ" dirty="0" err="1"/>
              <a:t>zemepis.com</a:t>
            </a:r>
            <a:r>
              <a:rPr lang="cs-CZ" dirty="0"/>
              <a:t>/</a:t>
            </a:r>
            <a:r>
              <a:rPr lang="cs-CZ" dirty="0" err="1"/>
              <a:t>images</a:t>
            </a:r>
            <a:r>
              <a:rPr lang="cs-CZ" dirty="0"/>
              <a:t>/</a:t>
            </a:r>
            <a:r>
              <a:rPr lang="cs-CZ" dirty="0" err="1"/>
              <a:t>slmapy</a:t>
            </a:r>
            <a:r>
              <a:rPr lang="cs-CZ" dirty="0"/>
              <a:t>/</a:t>
            </a:r>
            <a:r>
              <a:rPr lang="cs-CZ" dirty="0" err="1"/>
              <a:t>afrika.jpg</a:t>
            </a:r>
            <a:r>
              <a:rPr lang="cs-CZ" dirty="0"/>
              <a:t> </a:t>
            </a:r>
          </a:p>
          <a:p>
            <a:r>
              <a:rPr lang="cs-CZ" b="1" dirty="0"/>
              <a:t>Obr.8 -</a:t>
            </a:r>
            <a:r>
              <a:rPr lang="cs-CZ" dirty="0"/>
              <a:t>DEVOUARD, </a:t>
            </a:r>
            <a:r>
              <a:rPr lang="cs-CZ" dirty="0" err="1"/>
              <a:t>Bertrand</a:t>
            </a:r>
            <a:r>
              <a:rPr lang="cs-CZ" dirty="0"/>
              <a:t>. </a:t>
            </a:r>
            <a:r>
              <a:rPr lang="cs-CZ" i="1" dirty="0" err="1"/>
              <a:t>flickr.com</a:t>
            </a:r>
            <a:r>
              <a:rPr lang="cs-CZ" dirty="0"/>
              <a:t> [online]. [cit. 21.1.2014]. Dostupný na WWW: http://upload.wikimedia.org/wikipedia/commons/7/73/Hoggar10.jpg </a:t>
            </a:r>
            <a:r>
              <a:rPr lang="cs-CZ" b="1" dirty="0"/>
              <a:t> </a:t>
            </a:r>
          </a:p>
          <a:p>
            <a:endParaRPr lang="cs-CZ" dirty="0"/>
          </a:p>
        </p:txBody>
      </p:sp>
      <p:sp>
        <p:nvSpPr>
          <p:cNvPr id="3" name="Vývojový diagram: spojka 2"/>
          <p:cNvSpPr/>
          <p:nvPr/>
        </p:nvSpPr>
        <p:spPr>
          <a:xfrm>
            <a:off x="395536" y="188640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</a:t>
            </a:r>
          </a:p>
        </p:txBody>
      </p:sp>
      <p:sp>
        <p:nvSpPr>
          <p:cNvPr id="4" name="Vývojový diagram: spojka 3"/>
          <p:cNvSpPr/>
          <p:nvPr/>
        </p:nvSpPr>
        <p:spPr>
          <a:xfrm>
            <a:off x="395536" y="1268760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20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4zscheb.cz/elearning/zemepislearning/afrika1/obrazky/pobre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192688" cy="4316117"/>
          </a:xfrm>
          <a:prstGeom prst="rect">
            <a:avLst/>
          </a:prstGeom>
          <a:noFill/>
        </p:spPr>
      </p:pic>
      <p:sp>
        <p:nvSpPr>
          <p:cNvPr id="3" name="Vývojový diagram: spojka 2"/>
          <p:cNvSpPr/>
          <p:nvPr/>
        </p:nvSpPr>
        <p:spPr>
          <a:xfrm>
            <a:off x="7308304" y="4077072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pic>
        <p:nvPicPr>
          <p:cNvPr id="20484" name="Picture 4" descr="http://tunisanka.cz/files/bily_my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03848" cy="2509208"/>
          </a:xfrm>
          <a:prstGeom prst="rect">
            <a:avLst/>
          </a:prstGeom>
          <a:noFill/>
        </p:spPr>
      </p:pic>
      <p:pic>
        <p:nvPicPr>
          <p:cNvPr id="20486" name="Picture 6" descr="http://upload.wikimedia.org/wikipedia/commons/thumb/3/35/Hafun_from_space.jpg/220px-Hafun_from_sp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2123728" cy="2173036"/>
          </a:xfrm>
          <a:prstGeom prst="rect">
            <a:avLst/>
          </a:prstGeom>
          <a:noFill/>
        </p:spPr>
      </p:pic>
      <p:sp>
        <p:nvSpPr>
          <p:cNvPr id="8" name="Vývojový diagram: spojka 7"/>
          <p:cNvSpPr/>
          <p:nvPr/>
        </p:nvSpPr>
        <p:spPr>
          <a:xfrm>
            <a:off x="0" y="206084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9" name="Vývojový diagram: spojka 8"/>
          <p:cNvSpPr/>
          <p:nvPr/>
        </p:nvSpPr>
        <p:spPr>
          <a:xfrm>
            <a:off x="8686800" y="19168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pic>
        <p:nvPicPr>
          <p:cNvPr id="20488" name="Picture 8" descr="http://upload.wikimedia.org/wikipedia/commons/thumb/b/b2/Ngor-Basalt.JPG/220px-Ngor-Basa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221088"/>
            <a:ext cx="3275857" cy="2456894"/>
          </a:xfrm>
          <a:prstGeom prst="rect">
            <a:avLst/>
          </a:prstGeom>
          <a:noFill/>
        </p:spPr>
      </p:pic>
      <p:sp>
        <p:nvSpPr>
          <p:cNvPr id="11" name="Vývojový diagram: spojka 10"/>
          <p:cNvSpPr/>
          <p:nvPr/>
        </p:nvSpPr>
        <p:spPr>
          <a:xfrm>
            <a:off x="0" y="616530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</a:t>
            </a:r>
          </a:p>
        </p:txBody>
      </p:sp>
      <p:pic>
        <p:nvPicPr>
          <p:cNvPr id="20490" name="Picture 10" descr="http://www.fotoaparat.cz/g/04/06/01/43765_756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7272" y="4797152"/>
            <a:ext cx="3366728" cy="2060847"/>
          </a:xfrm>
          <a:prstGeom prst="rect">
            <a:avLst/>
          </a:prstGeom>
          <a:noFill/>
        </p:spPr>
      </p:pic>
      <p:sp>
        <p:nvSpPr>
          <p:cNvPr id="13" name="Vývojový diagram: spojka 12"/>
          <p:cNvSpPr/>
          <p:nvPr/>
        </p:nvSpPr>
        <p:spPr>
          <a:xfrm>
            <a:off x="8711952" y="6309320"/>
            <a:ext cx="432048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17" name="Šipka doprava se zářezem 16"/>
          <p:cNvSpPr/>
          <p:nvPr/>
        </p:nvSpPr>
        <p:spPr>
          <a:xfrm>
            <a:off x="2915816" y="1916832"/>
            <a:ext cx="1626480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se zářezem 17"/>
          <p:cNvSpPr/>
          <p:nvPr/>
        </p:nvSpPr>
        <p:spPr>
          <a:xfrm rot="17121686">
            <a:off x="2240856" y="3891296"/>
            <a:ext cx="1626480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se zářezem 18"/>
          <p:cNvSpPr/>
          <p:nvPr/>
        </p:nvSpPr>
        <p:spPr>
          <a:xfrm rot="8202854">
            <a:off x="6825759" y="2075199"/>
            <a:ext cx="1626480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se zářezem 19"/>
          <p:cNvSpPr/>
          <p:nvPr/>
        </p:nvSpPr>
        <p:spPr>
          <a:xfrm rot="12639127">
            <a:off x="4963843" y="5983728"/>
            <a:ext cx="1626480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203848" y="188640"/>
            <a:ext cx="328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Krajní pevninské body  Afriky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788024" y="1628800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1547664" y="3212976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6444208" y="2780928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203848" y="5445224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347864" y="692696"/>
            <a:ext cx="352839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Vyhledej v mapě a zapiš názvy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označených krajních bodů a států,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kde  tyto mysy leží.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7" name="Šestiúhelník 26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363915"/>
            <a:ext cx="75608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Název:</a:t>
            </a:r>
            <a:r>
              <a:rPr lang="cs-CZ" dirty="0"/>
              <a:t>   </a:t>
            </a:r>
            <a:r>
              <a:rPr lang="cs-CZ" b="1" dirty="0" err="1"/>
              <a:t>Afrika</a:t>
            </a:r>
            <a:r>
              <a:rPr lang="cs-CZ" dirty="0"/>
              <a:t>→ berberský kmen </a:t>
            </a:r>
            <a:r>
              <a:rPr lang="cs-CZ" b="1" dirty="0" err="1"/>
              <a:t>Afrigii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Afridi</a:t>
            </a:r>
            <a:r>
              <a:rPr lang="cs-CZ" dirty="0"/>
              <a:t>) </a:t>
            </a:r>
          </a:p>
          <a:p>
            <a:r>
              <a:rPr lang="cs-CZ" dirty="0"/>
              <a:t>                         → jedna z římských provincií v oblasti Kartága (</a:t>
            </a:r>
            <a:r>
              <a:rPr lang="cs-CZ" b="1" dirty="0" err="1"/>
              <a:t>Africa</a:t>
            </a:r>
            <a:r>
              <a:rPr lang="cs-CZ" dirty="0"/>
              <a:t>)</a:t>
            </a:r>
          </a:p>
          <a:p>
            <a:r>
              <a:rPr lang="cs-CZ" u="sng" dirty="0"/>
              <a:t>poloha:</a:t>
            </a:r>
            <a:r>
              <a:rPr lang="cs-CZ" dirty="0"/>
              <a:t> 	 </a:t>
            </a:r>
          </a:p>
          <a:p>
            <a:r>
              <a:rPr lang="cs-CZ" dirty="0"/>
              <a:t>   → Asie - Suezská šíje (Suezský průplav)</a:t>
            </a:r>
          </a:p>
          <a:p>
            <a:r>
              <a:rPr lang="cs-CZ" dirty="0"/>
              <a:t>   - Evropa - Středozemní moře - Gibraltarský </a:t>
            </a:r>
            <a:r>
              <a:rPr lang="cs-CZ" sz="1200" dirty="0"/>
              <a:t>[</a:t>
            </a:r>
            <a:r>
              <a:rPr lang="cs-CZ" sz="1200" dirty="0" err="1"/>
              <a:t>džibraltarský</a:t>
            </a:r>
            <a:r>
              <a:rPr lang="cs-CZ" sz="1200" dirty="0"/>
              <a:t>]</a:t>
            </a:r>
            <a:r>
              <a:rPr lang="cs-CZ" dirty="0"/>
              <a:t> průliv</a:t>
            </a:r>
          </a:p>
          <a:p>
            <a:r>
              <a:rPr lang="cs-CZ" dirty="0"/>
              <a:t>     = </a:t>
            </a:r>
            <a:r>
              <a:rPr lang="cs-CZ" dirty="0">
                <a:solidFill>
                  <a:srgbClr val="CC0000"/>
                </a:solidFill>
              </a:rPr>
              <a:t>„Starý svět“</a:t>
            </a:r>
            <a:r>
              <a:rPr lang="cs-CZ" dirty="0"/>
              <a:t>   </a:t>
            </a:r>
          </a:p>
          <a:p>
            <a:endParaRPr lang="cs-CZ" sz="800" dirty="0"/>
          </a:p>
          <a:p>
            <a:r>
              <a:rPr lang="cs-CZ" i="1" dirty="0"/>
              <a:t>   ◦</a:t>
            </a:r>
            <a:r>
              <a:rPr lang="cs-CZ" dirty="0"/>
              <a:t> rovník (⅔ pevniny na severní polokouli) </a:t>
            </a:r>
          </a:p>
          <a:p>
            <a:r>
              <a:rPr lang="cs-CZ" dirty="0"/>
              <a:t>   </a:t>
            </a:r>
            <a:r>
              <a:rPr lang="cs-CZ" i="1" dirty="0"/>
              <a:t>◦</a:t>
            </a:r>
            <a:r>
              <a:rPr lang="cs-CZ" dirty="0"/>
              <a:t> oba obratníky </a:t>
            </a:r>
          </a:p>
          <a:p>
            <a:r>
              <a:rPr lang="cs-CZ" dirty="0"/>
              <a:t>   </a:t>
            </a:r>
            <a:r>
              <a:rPr lang="cs-CZ" i="1" dirty="0"/>
              <a:t>◦</a:t>
            </a:r>
            <a:r>
              <a:rPr lang="cs-CZ" dirty="0"/>
              <a:t> nultý poledník = polokoule </a:t>
            </a:r>
            <a:r>
              <a:rPr lang="cs-CZ" b="1" dirty="0"/>
              <a:t>S</a:t>
            </a:r>
            <a:r>
              <a:rPr lang="cs-CZ" dirty="0"/>
              <a:t>, J, </a:t>
            </a:r>
            <a:r>
              <a:rPr lang="cs-CZ" b="1" dirty="0"/>
              <a:t>V</a:t>
            </a:r>
            <a:r>
              <a:rPr lang="cs-CZ" dirty="0"/>
              <a:t>, Z</a:t>
            </a:r>
          </a:p>
          <a:p>
            <a:endParaRPr lang="cs-CZ" dirty="0"/>
          </a:p>
          <a:p>
            <a:r>
              <a:rPr lang="cs-CZ" u="sng" dirty="0"/>
              <a:t>horizontální členitost</a:t>
            </a:r>
          </a:p>
          <a:p>
            <a:endParaRPr lang="cs-CZ" u="sng" dirty="0"/>
          </a:p>
          <a:p>
            <a:pPr>
              <a:lnSpc>
                <a:spcPct val="80000"/>
              </a:lnSpc>
            </a:pPr>
            <a:r>
              <a:rPr lang="cs-CZ" dirty="0"/>
              <a:t>malá (2,1 %;)</a:t>
            </a:r>
          </a:p>
          <a:p>
            <a:pPr>
              <a:lnSpc>
                <a:spcPct val="80000"/>
              </a:lnSpc>
            </a:pPr>
            <a:r>
              <a:rPr lang="cs-CZ" dirty="0">
                <a:cs typeface="Arial" charset="0"/>
              </a:rPr>
              <a:t>• </a:t>
            </a:r>
            <a:r>
              <a:rPr lang="cs-CZ" dirty="0"/>
              <a:t>velmi úzký kontinentální šelf </a:t>
            </a:r>
            <a:endParaRPr lang="cs-CZ" i="1" dirty="0"/>
          </a:p>
          <a:p>
            <a:pPr>
              <a:lnSpc>
                <a:spcPct val="80000"/>
              </a:lnSpc>
            </a:pPr>
            <a:endParaRPr lang="cs-CZ" sz="8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dirty="0">
                <a:solidFill>
                  <a:srgbClr val="996600"/>
                </a:solidFill>
                <a:cs typeface="Arial" charset="0"/>
              </a:rPr>
              <a:t>• </a:t>
            </a:r>
            <a:r>
              <a:rPr lang="cs-CZ" dirty="0">
                <a:solidFill>
                  <a:srgbClr val="996600"/>
                </a:solidFill>
              </a:rPr>
              <a:t>poloostrovy:</a:t>
            </a:r>
            <a:r>
              <a:rPr lang="cs-CZ" dirty="0"/>
              <a:t>	Somálský 	Barka</a:t>
            </a:r>
            <a:endParaRPr lang="cs-CZ" i="1" dirty="0"/>
          </a:p>
          <a:p>
            <a:pPr>
              <a:lnSpc>
                <a:spcPct val="80000"/>
              </a:lnSpc>
            </a:pPr>
            <a:endParaRPr lang="cs-CZ" sz="800" i="1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i="1" dirty="0">
                <a:solidFill>
                  <a:srgbClr val="996600"/>
                </a:solidFill>
                <a:cs typeface="Arial" charset="0"/>
              </a:rPr>
              <a:t>• </a:t>
            </a:r>
            <a:r>
              <a:rPr lang="cs-CZ" dirty="0">
                <a:solidFill>
                  <a:srgbClr val="996600"/>
                </a:solidFill>
              </a:rPr>
              <a:t>ostrovy</a:t>
            </a:r>
            <a:r>
              <a:rPr lang="cs-CZ" dirty="0"/>
              <a:t> - původ: </a:t>
            </a:r>
            <a:r>
              <a:rPr lang="cs-CZ" u="sng" dirty="0"/>
              <a:t>pevninský</a:t>
            </a:r>
            <a:r>
              <a:rPr lang="cs-CZ" dirty="0"/>
              <a:t> a oceánský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	Atlantský oceán:	Kanárské 	Kapverdské					Madeira </a:t>
            </a:r>
            <a:r>
              <a:rPr lang="cs-CZ" sz="1200" dirty="0"/>
              <a:t>[</a:t>
            </a:r>
            <a:r>
              <a:rPr lang="cs-CZ" sz="1200" dirty="0" err="1"/>
              <a:t>madéra</a:t>
            </a:r>
            <a:r>
              <a:rPr lang="cs-CZ" sz="1200" dirty="0"/>
              <a:t>]</a:t>
            </a:r>
            <a:r>
              <a:rPr lang="cs-CZ" dirty="0"/>
              <a:t>  </a:t>
            </a:r>
          </a:p>
          <a:p>
            <a:pPr>
              <a:lnSpc>
                <a:spcPct val="80000"/>
              </a:lnSpc>
            </a:pPr>
            <a:r>
              <a:rPr lang="cs-CZ" dirty="0"/>
              <a:t>	</a:t>
            </a:r>
          </a:p>
          <a:p>
            <a:pPr>
              <a:lnSpc>
                <a:spcPct val="80000"/>
              </a:lnSpc>
            </a:pPr>
            <a:r>
              <a:rPr lang="cs-CZ" dirty="0"/>
              <a:t>	Indický oceán: 	</a:t>
            </a:r>
            <a:r>
              <a:rPr lang="cs-CZ" u="sng" dirty="0"/>
              <a:t>Madagaskar</a:t>
            </a:r>
            <a:r>
              <a:rPr lang="cs-CZ" dirty="0"/>
              <a:t> (4. svět)					Sokotra 	 </a:t>
            </a:r>
          </a:p>
          <a:p>
            <a:pPr>
              <a:lnSpc>
                <a:spcPct val="80000"/>
              </a:lnSpc>
            </a:pPr>
            <a:r>
              <a:rPr lang="cs-CZ" dirty="0"/>
              <a:t>	Maskarény (Réunion </a:t>
            </a:r>
            <a:r>
              <a:rPr lang="cs-CZ" sz="1200" dirty="0"/>
              <a:t>[</a:t>
            </a:r>
            <a:r>
              <a:rPr lang="cs-CZ" sz="1200" dirty="0" err="1"/>
              <a:t>reinjon</a:t>
            </a:r>
            <a:r>
              <a:rPr lang="cs-CZ" sz="1200" dirty="0"/>
              <a:t>]</a:t>
            </a:r>
            <a:r>
              <a:rPr lang="cs-CZ" dirty="0"/>
              <a:t>, Mauricius; sopečné)</a:t>
            </a:r>
          </a:p>
          <a:p>
            <a:pPr>
              <a:lnSpc>
                <a:spcPct val="80000"/>
              </a:lnSpc>
            </a:pPr>
            <a:r>
              <a:rPr lang="cs-CZ" dirty="0"/>
              <a:t>	Komory,	Seychely </a:t>
            </a:r>
            <a:r>
              <a:rPr lang="cs-CZ" sz="1200" dirty="0"/>
              <a:t>[</a:t>
            </a:r>
            <a:r>
              <a:rPr lang="cs-CZ" sz="1200" dirty="0" err="1"/>
              <a:t>sejšely</a:t>
            </a:r>
            <a:r>
              <a:rPr lang="cs-CZ" sz="1200" dirty="0"/>
              <a:t>]</a:t>
            </a:r>
            <a:r>
              <a:rPr lang="cs-CZ" dirty="0"/>
              <a:t>	</a:t>
            </a:r>
            <a:r>
              <a:rPr lang="cs-CZ" u="sng" dirty="0"/>
              <a:t>Zanzibar, </a:t>
            </a:r>
            <a:r>
              <a:rPr lang="cs-CZ" u="sng" dirty="0" err="1"/>
              <a:t>Pemba</a:t>
            </a:r>
            <a:endParaRPr lang="cs-CZ" u="sng" dirty="0"/>
          </a:p>
          <a:p>
            <a:pPr>
              <a:lnSpc>
                <a:spcPct val="80000"/>
              </a:lnSpc>
            </a:pPr>
            <a:r>
              <a:rPr lang="cs-CZ" sz="800" dirty="0"/>
              <a:t>		</a:t>
            </a:r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Obdélník 3"/>
          <p:cNvSpPr/>
          <p:nvPr/>
        </p:nvSpPr>
        <p:spPr>
          <a:xfrm>
            <a:off x="3563888" y="3068960"/>
            <a:ext cx="5400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I. Kterému z použitých zeměpisných termínů odpovídá český synonym pevninský práh?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II. Vyhledej  charakteristiku pevninského prahu.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7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cs-CZ" sz="2800" dirty="0"/>
              <a:t>Tab. 1   Největší africké ostrovy</a:t>
            </a:r>
            <a:r>
              <a:rPr lang="cs-CZ" sz="3200" dirty="0"/>
              <a:t> </a:t>
            </a:r>
          </a:p>
        </p:txBody>
      </p:sp>
      <p:graphicFrame>
        <p:nvGraphicFramePr>
          <p:cNvPr id="9390" name="Group 174"/>
          <p:cNvGraphicFramePr>
            <a:graphicFrameLocks noGrp="1"/>
          </p:cNvGraphicFramePr>
          <p:nvPr>
            <p:ph idx="1"/>
          </p:nvPr>
        </p:nvGraphicFramePr>
        <p:xfrm>
          <a:off x="1331640" y="1196752"/>
          <a:ext cx="6336704" cy="5385330"/>
        </p:xfrm>
        <a:graphic>
          <a:graphicData uri="http://schemas.openxmlformats.org/drawingml/2006/table">
            <a:tbl>
              <a:tblPr/>
              <a:tblGrid>
                <a:gridCol w="85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Stát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Rozloha           (km</a:t>
                      </a:r>
                      <a:r>
                        <a:rPr kumimoji="0" lang="cs-CZ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Madagaskar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Malgašská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republika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586 588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Suqutra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(Sokotra)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3 579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Réunion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Francie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2 510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Bioko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Fernando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Póo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Rovníková Guinea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2 017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Tenerife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Španělsko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1 946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Mauritius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Mauricius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1 865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Fuerteventura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Španělsko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1 722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Zanzibar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</a:rPr>
                        <a:t>Tanzánie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    1 658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Gran </a:t>
                      </a:r>
                      <a:r>
                        <a:rPr lang="cs-CZ" sz="16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</a:rPr>
                        <a:t>Canaria</a:t>
                      </a:r>
                      <a:endParaRPr lang="cs-CZ" sz="16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</a:rPr>
                        <a:t>Španělsko</a:t>
                      </a:r>
                      <a:endParaRPr lang="cs-CZ" sz="1800" b="0" i="0" u="none" strike="noStrike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1 376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</a:rPr>
                        <a:t>Njazidja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 (Grande </a:t>
                      </a:r>
                      <a:r>
                        <a:rPr lang="cs-CZ" sz="16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</a:rPr>
                        <a:t>Comore</a:t>
                      </a: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)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</a:rPr>
                        <a:t>Komory</a:t>
                      </a:r>
                      <a:endParaRPr lang="cs-CZ" sz="1800" b="0" i="0" u="none" strike="noStrike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384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1 148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4499992" y="2060848"/>
            <a:ext cx="1656184" cy="44644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Doplň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názvy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států.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332656"/>
            <a:ext cx="8676456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b="1" dirty="0">
                <a:cs typeface="Arial" charset="0"/>
              </a:rPr>
              <a:t>• </a:t>
            </a:r>
            <a:r>
              <a:rPr lang="cs-CZ" b="1" dirty="0"/>
              <a:t>zálivy: </a:t>
            </a:r>
          </a:p>
          <a:p>
            <a:pPr>
              <a:lnSpc>
                <a:spcPct val="80000"/>
              </a:lnSpc>
            </a:pPr>
            <a:r>
              <a:rPr lang="cs-CZ" b="1" dirty="0"/>
              <a:t>  </a:t>
            </a:r>
            <a:r>
              <a:rPr lang="cs-CZ" dirty="0"/>
              <a:t>Adenský 	Guinejský </a:t>
            </a:r>
            <a:r>
              <a:rPr lang="cs-CZ" sz="1200" dirty="0"/>
              <a:t>[</a:t>
            </a:r>
            <a:r>
              <a:rPr lang="cs-CZ" sz="1200" dirty="0" err="1"/>
              <a:t>gvinejský</a:t>
            </a:r>
            <a:r>
              <a:rPr lang="cs-CZ" sz="1200" dirty="0"/>
              <a:t>]</a:t>
            </a:r>
            <a:r>
              <a:rPr lang="cs-CZ" dirty="0"/>
              <a:t>	</a:t>
            </a:r>
          </a:p>
          <a:p>
            <a:pPr>
              <a:lnSpc>
                <a:spcPct val="80000"/>
              </a:lnSpc>
            </a:pPr>
            <a:r>
              <a:rPr lang="cs-CZ" dirty="0"/>
              <a:t>	</a:t>
            </a:r>
          </a:p>
          <a:p>
            <a:pPr>
              <a:lnSpc>
                <a:spcPct val="80000"/>
              </a:lnSpc>
            </a:pPr>
            <a:r>
              <a:rPr lang="cs-CZ" dirty="0"/>
              <a:t>Malá </a:t>
            </a:r>
            <a:r>
              <a:rPr lang="cs-CZ" dirty="0" err="1"/>
              <a:t>Syrta</a:t>
            </a:r>
            <a:r>
              <a:rPr lang="cs-CZ" dirty="0"/>
              <a:t> (</a:t>
            </a:r>
            <a:r>
              <a:rPr lang="cs-CZ" dirty="0" err="1"/>
              <a:t>Gábeský</a:t>
            </a:r>
            <a:r>
              <a:rPr lang="cs-CZ" dirty="0"/>
              <a:t>)	Velká </a:t>
            </a:r>
            <a:r>
              <a:rPr lang="cs-CZ" dirty="0" err="1"/>
              <a:t>Syrta</a:t>
            </a:r>
            <a:r>
              <a:rPr lang="cs-CZ" dirty="0"/>
              <a:t>  </a:t>
            </a:r>
          </a:p>
          <a:p>
            <a:pPr>
              <a:lnSpc>
                <a:spcPct val="80000"/>
              </a:lnSpc>
            </a:pPr>
            <a:r>
              <a:rPr lang="cs-CZ" dirty="0"/>
              <a:t>   </a:t>
            </a:r>
            <a:r>
              <a:rPr lang="cs-CZ" sz="800" dirty="0"/>
              <a:t>	</a:t>
            </a:r>
          </a:p>
          <a:p>
            <a:pPr>
              <a:lnSpc>
                <a:spcPct val="80000"/>
              </a:lnSpc>
            </a:pPr>
            <a:r>
              <a:rPr lang="cs-CZ" b="1" dirty="0">
                <a:cs typeface="Arial" charset="0"/>
              </a:rPr>
              <a:t>• </a:t>
            </a:r>
            <a:r>
              <a:rPr lang="cs-CZ" b="1" dirty="0"/>
              <a:t>průlivy: </a:t>
            </a:r>
          </a:p>
          <a:p>
            <a:pPr>
              <a:lnSpc>
                <a:spcPct val="80000"/>
              </a:lnSpc>
            </a:pPr>
            <a:r>
              <a:rPr lang="cs-CZ" b="1" dirty="0"/>
              <a:t>  </a:t>
            </a:r>
            <a:r>
              <a:rPr lang="cs-CZ" dirty="0"/>
              <a:t>Mosambický, Báb </a:t>
            </a:r>
            <a:r>
              <a:rPr lang="cs-CZ" dirty="0" err="1"/>
              <a:t>al</a:t>
            </a:r>
            <a:r>
              <a:rPr lang="cs-CZ" dirty="0"/>
              <a:t>-</a:t>
            </a:r>
            <a:r>
              <a:rPr lang="cs-CZ" dirty="0" err="1"/>
              <a:t>Mandab</a:t>
            </a:r>
            <a:r>
              <a:rPr lang="cs-CZ" dirty="0"/>
              <a:t> ,Gibraltarský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800" dirty="0"/>
              <a:t> </a:t>
            </a:r>
          </a:p>
        </p:txBody>
      </p:sp>
      <p:pic>
        <p:nvPicPr>
          <p:cNvPr id="26626" name="Picture 2" descr="http://www.jackbazen.nl/Gibraltar/Gibraltar/gibraltar_uitzi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5"/>
            <a:ext cx="7920880" cy="435306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8305244" y="6488668"/>
            <a:ext cx="81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Obr.2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Obdélníkový popisek 4"/>
          <p:cNvSpPr/>
          <p:nvPr/>
        </p:nvSpPr>
        <p:spPr>
          <a:xfrm>
            <a:off x="4860032" y="1340768"/>
            <a:ext cx="4283968" cy="1044696"/>
          </a:xfrm>
          <a:prstGeom prst="wedgeRectCallout">
            <a:avLst>
              <a:gd name="adj1" fmla="val -76707"/>
              <a:gd name="adj2" fmla="val 1006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I. Který kontinent  je v této části snímku?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II. Kterému státu náleží  toto území?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0" y="4725144"/>
            <a:ext cx="1547664" cy="504056"/>
          </a:xfrm>
          <a:prstGeom prst="wedgeRectCallout">
            <a:avLst>
              <a:gd name="adj1" fmla="val 70441"/>
              <a:gd name="adj2" fmla="val -1689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Gibraltar</a:t>
            </a:r>
          </a:p>
        </p:txBody>
      </p:sp>
      <p:sp>
        <p:nvSpPr>
          <p:cNvPr id="7" name="Šestiúhelník 6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emepis-vorlicek.estranky.cz/file/45/afrika-m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508104" y="630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Obr.6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60032" y="3284984"/>
            <a:ext cx="4352474" cy="286232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Zapiš v pořadí od západu k východu</a:t>
            </a:r>
          </a:p>
          <a:p>
            <a:r>
              <a:rPr lang="cs-CZ" b="1" dirty="0">
                <a:solidFill>
                  <a:schemeClr val="bg1"/>
                </a:solidFill>
              </a:rPr>
              <a:t>   africké státy,kterými prochází :</a:t>
            </a:r>
          </a:p>
          <a:p>
            <a:r>
              <a:rPr lang="cs-CZ" b="1" dirty="0">
                <a:solidFill>
                  <a:schemeClr val="bg1"/>
                </a:solidFill>
              </a:rPr>
              <a:t>   a) obratník Raka</a:t>
            </a:r>
          </a:p>
          <a:p>
            <a:r>
              <a:rPr lang="cs-CZ" b="1" dirty="0">
                <a:solidFill>
                  <a:schemeClr val="bg1"/>
                </a:solidFill>
              </a:rPr>
              <a:t>   b) rovník </a:t>
            </a:r>
          </a:p>
          <a:p>
            <a:r>
              <a:rPr lang="cs-CZ" b="1" dirty="0">
                <a:solidFill>
                  <a:schemeClr val="bg1"/>
                </a:solidFill>
              </a:rPr>
              <a:t>   c) obratník Kozoroha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II. Zapiš v pořadí od severu k jihu</a:t>
            </a:r>
          </a:p>
          <a:p>
            <a:r>
              <a:rPr lang="cs-CZ" b="1" dirty="0">
                <a:solidFill>
                  <a:schemeClr val="bg1"/>
                </a:solidFill>
              </a:rPr>
              <a:t>   africké státy,kterými prochází  nultý</a:t>
            </a:r>
          </a:p>
          <a:p>
            <a:r>
              <a:rPr lang="cs-CZ" b="1" dirty="0">
                <a:solidFill>
                  <a:schemeClr val="bg1"/>
                </a:solidFill>
              </a:rPr>
              <a:t>   poledník.</a:t>
            </a:r>
          </a:p>
          <a:p>
            <a:endParaRPr lang="cs-CZ" b="1" dirty="0"/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 6</a:t>
            </a:r>
          </a:p>
        </p:txBody>
      </p:sp>
      <p:pic>
        <p:nvPicPr>
          <p:cNvPr id="1026" name="Picture 2" descr="C:\Documents and Settings\cap\Local Settings\Temporary Internet Files\Content.IE5\DL17XUVE\MM90028533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induska.hyperlink.cz/2011-08-04_Kilimanjaro/cz/img/RiftVa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6945957" cy="6525344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020272" y="6237312"/>
            <a:ext cx="81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Obr.3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76256" y="1412776"/>
            <a:ext cx="22677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Geologická stavba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Afriky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692696"/>
            <a:ext cx="8208963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dirty="0">
                <a:cs typeface="Arial" charset="0"/>
              </a:rPr>
              <a:t>• </a:t>
            </a:r>
            <a:r>
              <a:rPr lang="cs-CZ" sz="2400" dirty="0"/>
              <a:t>v minulosti "srdcem" </a:t>
            </a:r>
            <a:r>
              <a:rPr lang="cs-CZ" sz="2400" dirty="0" err="1"/>
              <a:t>prapevniny</a:t>
            </a:r>
            <a:r>
              <a:rPr lang="cs-CZ" sz="2400" dirty="0"/>
              <a:t> Pangea</a:t>
            </a:r>
          </a:p>
          <a:p>
            <a:pPr eaLnBrk="1" hangingPunct="1">
              <a:buFontTx/>
              <a:buNone/>
            </a:pPr>
            <a:r>
              <a:rPr lang="cs-CZ" sz="2400" dirty="0"/>
              <a:t>   - litosférická </a:t>
            </a:r>
            <a:r>
              <a:rPr lang="cs-CZ" sz="2400" b="1" dirty="0">
                <a:solidFill>
                  <a:srgbClr val="CC0000"/>
                </a:solidFill>
              </a:rPr>
              <a:t>Africká deska</a:t>
            </a:r>
            <a:r>
              <a:rPr lang="cs-CZ" sz="2400" b="1" dirty="0"/>
              <a:t> </a:t>
            </a:r>
            <a:r>
              <a:rPr lang="cs-CZ" sz="2400" dirty="0"/>
              <a:t>se pohybuje k severu  </a:t>
            </a:r>
          </a:p>
          <a:p>
            <a:pPr eaLnBrk="1" hangingPunct="1">
              <a:buFontTx/>
              <a:buNone/>
            </a:pPr>
            <a:r>
              <a:rPr lang="cs-CZ" sz="2400" dirty="0"/>
              <a:t>	podsouvání(= </a:t>
            </a:r>
            <a:r>
              <a:rPr lang="cs-CZ" sz="2400" dirty="0" err="1"/>
              <a:t>subdukce</a:t>
            </a:r>
            <a:r>
              <a:rPr lang="cs-CZ" sz="2400" dirty="0"/>
              <a:t>) pod Eurasijskou desku	</a:t>
            </a:r>
          </a:p>
          <a:p>
            <a:pPr eaLnBrk="1" hangingPunct="1">
              <a:buFontTx/>
              <a:buNone/>
            </a:pPr>
            <a:r>
              <a:rPr lang="cs-CZ" sz="2400" dirty="0"/>
              <a:t>	</a:t>
            </a:r>
            <a:r>
              <a:rPr lang="cs-CZ" sz="2400" dirty="0">
                <a:cs typeface="Arial" charset="0"/>
              </a:rPr>
              <a:t>→</a:t>
            </a:r>
            <a:r>
              <a:rPr lang="cs-CZ" sz="2400" dirty="0"/>
              <a:t> zemětřesení (Alžírsko, Maroko, Tunisko, Itálie, </a:t>
            </a:r>
          </a:p>
          <a:p>
            <a:pPr eaLnBrk="1" hangingPunct="1">
              <a:buFontTx/>
              <a:buNone/>
            </a:pPr>
            <a:r>
              <a:rPr lang="cs-CZ" sz="2400" dirty="0"/>
              <a:t>Řecko, Makedonie, Turecko)	</a:t>
            </a:r>
          </a:p>
          <a:p>
            <a:pPr eaLnBrk="1" hangingPunct="1">
              <a:buFontTx/>
              <a:buNone/>
            </a:pPr>
            <a:r>
              <a:rPr lang="cs-CZ" sz="2400" dirty="0"/>
              <a:t>	</a:t>
            </a:r>
            <a:r>
              <a:rPr lang="cs-CZ" sz="2400" dirty="0">
                <a:cs typeface="Arial" charset="0"/>
              </a:rPr>
              <a:t>→</a:t>
            </a:r>
            <a:r>
              <a:rPr lang="cs-CZ" sz="2400" dirty="0"/>
              <a:t> sopečná činnost (jižní Itálie) </a:t>
            </a:r>
          </a:p>
          <a:p>
            <a:pPr eaLnBrk="1" hangingPunct="1">
              <a:buFontTx/>
              <a:buNone/>
            </a:pPr>
            <a:r>
              <a:rPr lang="cs-CZ" sz="2400" dirty="0"/>
              <a:t>	=postupný  zánik Středozemního moře</a:t>
            </a:r>
          </a:p>
          <a:p>
            <a:pPr>
              <a:buNone/>
            </a:pPr>
            <a:r>
              <a:rPr lang="cs-CZ" sz="2400" dirty="0"/>
              <a:t>   -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CC0000"/>
                </a:solidFill>
              </a:rPr>
              <a:t>Somálská deska</a:t>
            </a:r>
            <a:r>
              <a:rPr lang="cs-CZ" sz="2400" b="1" dirty="0"/>
              <a:t> </a:t>
            </a:r>
            <a:r>
              <a:rPr lang="cs-CZ" sz="2400" dirty="0"/>
              <a:t>se pohybuje na východ</a:t>
            </a:r>
            <a:r>
              <a:rPr lang="cs-CZ" sz="2400" dirty="0">
                <a:cs typeface="Arial" charset="0"/>
              </a:rPr>
              <a:t> →předpoklad oddělení od africké pevniny</a:t>
            </a:r>
            <a:endParaRPr lang="cs-CZ" sz="2400" dirty="0"/>
          </a:p>
          <a:p>
            <a:pPr eaLnBrk="1" hangingPunct="1">
              <a:buFontTx/>
              <a:buNone/>
            </a:pPr>
            <a:endParaRPr lang="cs-CZ" sz="1000" dirty="0"/>
          </a:p>
          <a:p>
            <a:pPr eaLnBrk="1" hangingPunct="1">
              <a:buFontTx/>
              <a:buNone/>
            </a:pPr>
            <a:r>
              <a:rPr lang="cs-CZ" sz="2400" dirty="0">
                <a:cs typeface="Arial" charset="0"/>
              </a:rPr>
              <a:t>• </a:t>
            </a:r>
            <a:r>
              <a:rPr lang="cs-CZ" sz="2400" dirty="0"/>
              <a:t>základem geologické stavby je starý pevninský </a:t>
            </a:r>
            <a:r>
              <a:rPr lang="cs-CZ" sz="2400" b="1" dirty="0">
                <a:solidFill>
                  <a:srgbClr val="CC0000"/>
                </a:solidFill>
              </a:rPr>
              <a:t>africký </a:t>
            </a: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CC0000"/>
                </a:solidFill>
              </a:rPr>
              <a:t>štít</a:t>
            </a:r>
            <a:r>
              <a:rPr lang="cs-CZ" sz="2400" dirty="0"/>
              <a:t> = prekambrické (předprvohorní) krystalické horniny </a:t>
            </a:r>
          </a:p>
          <a:p>
            <a:pPr eaLnBrk="1" hangingPunct="1">
              <a:buFontTx/>
              <a:buNone/>
            </a:pPr>
            <a:endParaRPr lang="cs-CZ" sz="2400" i="1" dirty="0"/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8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25005</TotalTime>
  <Words>2156</Words>
  <Application>Microsoft Office PowerPoint</Application>
  <PresentationFormat>Předvádění na obrazovce (4:3)</PresentationFormat>
  <Paragraphs>290</Paragraphs>
  <Slides>20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 2</vt:lpstr>
      <vt:lpstr>Cesta</vt:lpstr>
      <vt:lpstr>Afrika – přírodní podmínky 1 </vt:lpstr>
      <vt:lpstr>Prezentace aplikace PowerPoint</vt:lpstr>
      <vt:lpstr>Prezentace aplikace PowerPoint</vt:lpstr>
      <vt:lpstr>Prezentace aplikace PowerPoint</vt:lpstr>
      <vt:lpstr>Tab. 1   Největší africké ostrovy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– přírodní podmínky</dc:title>
  <dc:creator>cap</dc:creator>
  <cp:lastModifiedBy>Jaroslav Cap</cp:lastModifiedBy>
  <cp:revision>78</cp:revision>
  <dcterms:created xsi:type="dcterms:W3CDTF">2014-01-10T20:38:39Z</dcterms:created>
  <dcterms:modified xsi:type="dcterms:W3CDTF">2026-01-13T06:55:46Z</dcterms:modified>
</cp:coreProperties>
</file>