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98" r:id="rId2"/>
    <p:sldId id="301" r:id="rId3"/>
    <p:sldId id="299" r:id="rId4"/>
    <p:sldId id="256" r:id="rId5"/>
    <p:sldId id="295" r:id="rId6"/>
    <p:sldId id="257" r:id="rId7"/>
    <p:sldId id="259" r:id="rId8"/>
    <p:sldId id="287" r:id="rId9"/>
    <p:sldId id="258" r:id="rId10"/>
    <p:sldId id="286" r:id="rId11"/>
    <p:sldId id="260" r:id="rId12"/>
    <p:sldId id="261" r:id="rId13"/>
    <p:sldId id="262" r:id="rId14"/>
    <p:sldId id="263" r:id="rId15"/>
    <p:sldId id="264" r:id="rId16"/>
    <p:sldId id="265" r:id="rId17"/>
    <p:sldId id="266" r:id="rId18"/>
    <p:sldId id="267" r:id="rId19"/>
    <p:sldId id="268" r:id="rId20"/>
    <p:sldId id="300" r:id="rId21"/>
    <p:sldId id="269" r:id="rId22"/>
    <p:sldId id="270" r:id="rId23"/>
    <p:sldId id="272" r:id="rId24"/>
    <p:sldId id="271" r:id="rId25"/>
    <p:sldId id="293" r:id="rId26"/>
    <p:sldId id="294" r:id="rId27"/>
    <p:sldId id="296" r:id="rId28"/>
    <p:sldId id="297" r:id="rId29"/>
    <p:sldId id="291" r:id="rId30"/>
    <p:sldId id="289" r:id="rId31"/>
    <p:sldId id="290" r:id="rId32"/>
    <p:sldId id="284" r:id="rId33"/>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F13D"/>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7" autoAdjust="0"/>
    <p:restoredTop sz="94855" autoAdjust="0"/>
  </p:normalViewPr>
  <p:slideViewPr>
    <p:cSldViewPr>
      <p:cViewPr varScale="1">
        <p:scale>
          <a:sx n="85" d="100"/>
          <a:sy n="85" d="100"/>
        </p:scale>
        <p:origin x="25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2B6846-F0FE-4B5B-9F29-B16A528A01FB}" type="datetimeFigureOut">
              <a:rPr lang="cs-CZ" smtClean="0"/>
              <a:pPr/>
              <a:t>30.10.2023</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F9F249-3684-4DE6-ABD4-09528F0ABB5A}"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K nalezení celého komplexu, který je považován za osmý div světa, došlo náhodným způsobem – v březnu 1974 se rolníci při kopání studny propadli do starověké chodby. Její stěny se začaly hroutit a oni stáli obklíčeni terakotovými vojáky v plné zbroji. </a:t>
            </a:r>
            <a:r>
              <a:rPr lang="cs-CZ" smtClean="0"/>
              <a:t>Archeologové během </a:t>
            </a:r>
            <a:r>
              <a:rPr lang="cs-CZ" dirty="0" smtClean="0"/>
              <a:t>několika hodin naleziště zapečetili.</a:t>
            </a:r>
            <a:endParaRPr lang="cs-CZ" dirty="0"/>
          </a:p>
        </p:txBody>
      </p:sp>
      <p:sp>
        <p:nvSpPr>
          <p:cNvPr id="4" name="Zástupný symbol pro číslo snímku 3"/>
          <p:cNvSpPr>
            <a:spLocks noGrp="1"/>
          </p:cNvSpPr>
          <p:nvPr>
            <p:ph type="sldNum" sz="quarter" idx="10"/>
          </p:nvPr>
        </p:nvSpPr>
        <p:spPr/>
        <p:txBody>
          <a:bodyPr/>
          <a:lstStyle/>
          <a:p>
            <a:fld id="{39F9F249-3684-4DE6-ABD4-09528F0ABB5A}" type="slidenum">
              <a:rPr lang="cs-CZ" smtClean="0"/>
              <a:pPr/>
              <a:t>27</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EC5F6A1B-0A31-4D81-803B-DCCBEE03DB2D}" type="datetimeFigureOut">
              <a:rPr lang="cs-CZ" smtClean="0"/>
              <a:pPr/>
              <a:t>30.10.2023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3216097-3E12-47B9-8908-43892EBCDF5A}"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C5F6A1B-0A31-4D81-803B-DCCBEE03DB2D}" type="datetimeFigureOut">
              <a:rPr lang="cs-CZ" smtClean="0"/>
              <a:pPr/>
              <a:t>30.10.2023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3216097-3E12-47B9-8908-43892EBCDF5A}"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C5F6A1B-0A31-4D81-803B-DCCBEE03DB2D}" type="datetimeFigureOut">
              <a:rPr lang="cs-CZ" smtClean="0"/>
              <a:pPr/>
              <a:t>30.10.2023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3216097-3E12-47B9-8908-43892EBCDF5A}"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C5F6A1B-0A31-4D81-803B-DCCBEE03DB2D}" type="datetimeFigureOut">
              <a:rPr lang="cs-CZ" smtClean="0"/>
              <a:pPr/>
              <a:t>30.10.2023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3216097-3E12-47B9-8908-43892EBCDF5A}"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EC5F6A1B-0A31-4D81-803B-DCCBEE03DB2D}" type="datetimeFigureOut">
              <a:rPr lang="cs-CZ" smtClean="0"/>
              <a:pPr/>
              <a:t>30.10.2023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3216097-3E12-47B9-8908-43892EBCDF5A}"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EC5F6A1B-0A31-4D81-803B-DCCBEE03DB2D}" type="datetimeFigureOut">
              <a:rPr lang="cs-CZ" smtClean="0"/>
              <a:pPr/>
              <a:t>30.10.2023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3216097-3E12-47B9-8908-43892EBCDF5A}"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EC5F6A1B-0A31-4D81-803B-DCCBEE03DB2D}" type="datetimeFigureOut">
              <a:rPr lang="cs-CZ" smtClean="0"/>
              <a:pPr/>
              <a:t>30.10.2023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D3216097-3E12-47B9-8908-43892EBCDF5A}"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EC5F6A1B-0A31-4D81-803B-DCCBEE03DB2D}" type="datetimeFigureOut">
              <a:rPr lang="cs-CZ" smtClean="0"/>
              <a:pPr/>
              <a:t>30.10.2023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D3216097-3E12-47B9-8908-43892EBCDF5A}"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EC5F6A1B-0A31-4D81-803B-DCCBEE03DB2D}" type="datetimeFigureOut">
              <a:rPr lang="cs-CZ" smtClean="0"/>
              <a:pPr/>
              <a:t>30.10.2023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D3216097-3E12-47B9-8908-43892EBCDF5A}"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EC5F6A1B-0A31-4D81-803B-DCCBEE03DB2D}" type="datetimeFigureOut">
              <a:rPr lang="cs-CZ" smtClean="0"/>
              <a:pPr/>
              <a:t>30.10.2023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3216097-3E12-47B9-8908-43892EBCDF5A}"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EC5F6A1B-0A31-4D81-803B-DCCBEE03DB2D}" type="datetimeFigureOut">
              <a:rPr lang="cs-CZ" smtClean="0"/>
              <a:pPr/>
              <a:t>30.10.2023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3216097-3E12-47B9-8908-43892EBCDF5A}"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5F6A1B-0A31-4D81-803B-DCCBEE03DB2D}" type="datetimeFigureOut">
              <a:rPr lang="cs-CZ" smtClean="0"/>
              <a:pPr/>
              <a:t>30.10.2023</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216097-3E12-47B9-8908-43892EBCDF5A}"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youtube.com/watch?v=oYvE6V3O5u0"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gif"/><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cs.wikipedia.org/wiki/%C4%8C%C3%ADnsk%C3%A1_lidov%C3%A1_republika" TargetMode="External"/><Relationship Id="rId7" Type="http://schemas.openxmlformats.org/officeDocument/2006/relationships/image" Target="../media/image39.jpeg"/><Relationship Id="rId2" Type="http://schemas.openxmlformats.org/officeDocument/2006/relationships/hyperlink" Target="http://cs.wikipedia.org/w/index.php?title=Li_Chung-%C4%8D'&amp;action=edit&amp;redlink=1" TargetMode="Externa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hyperlink" Target="http://cs.wikipedia.org/wiki/Taoismus" TargetMode="External"/><Relationship Id="rId4" Type="http://schemas.openxmlformats.org/officeDocument/2006/relationships/hyperlink" Target="http://cs.wikipedia.org/wiki/Buddhismu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www/" TargetMode="External"/><Relationship Id="rId2" Type="http://schemas.openxmlformats.org/officeDocument/2006/relationships/hyperlink" Target="http://www.bedekr.cz/files/staty/mapy/31.jpg"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wmf"/><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627784" y="1578534"/>
            <a:ext cx="3816424" cy="532581"/>
          </a:xfrm>
        </p:spPr>
        <p:style>
          <a:lnRef idx="2">
            <a:schemeClr val="accent1"/>
          </a:lnRef>
          <a:fillRef idx="1">
            <a:schemeClr val="lt1"/>
          </a:fillRef>
          <a:effectRef idx="0">
            <a:schemeClr val="accent1"/>
          </a:effectRef>
          <a:fontRef idx="minor">
            <a:schemeClr val="dk1"/>
          </a:fontRef>
        </p:style>
        <p:txBody>
          <a:bodyPr>
            <a:normAutofit fontScale="85000" lnSpcReduction="10000"/>
          </a:bodyPr>
          <a:lstStyle/>
          <a:p>
            <a:r>
              <a:rPr lang="cs-CZ" dirty="0" smtClean="0"/>
              <a:t>Rozloha: 11,8 mil. km</a:t>
            </a:r>
            <a:r>
              <a:rPr lang="cs-CZ" baseline="30000" dirty="0" smtClean="0"/>
              <a:t>2</a:t>
            </a:r>
          </a:p>
          <a:p>
            <a:pPr marL="0" indent="0">
              <a:buNone/>
            </a:pPr>
            <a:endParaRPr lang="cs-CZ" baseline="30000" dirty="0"/>
          </a:p>
        </p:txBody>
      </p:sp>
      <p:sp>
        <p:nvSpPr>
          <p:cNvPr id="2" name="Nadpis 1"/>
          <p:cNvSpPr>
            <a:spLocks noGrp="1"/>
          </p:cNvSpPr>
          <p:nvPr>
            <p:ph type="title"/>
          </p:nvPr>
        </p:nvSpPr>
        <p:spPr>
          <a:xfrm>
            <a:off x="539552" y="548680"/>
            <a:ext cx="8203990" cy="1054250"/>
          </a:xfrm>
        </p:spPr>
        <p:txBody>
          <a:bodyPr/>
          <a:lstStyle/>
          <a:p>
            <a:r>
              <a:rPr lang="cs-CZ" dirty="0">
                <a:solidFill>
                  <a:schemeClr val="accent6">
                    <a:lumMod val="75000"/>
                  </a:schemeClr>
                </a:solidFill>
              </a:rPr>
              <a:t>Centrální a východní </a:t>
            </a:r>
            <a:r>
              <a:rPr lang="cs-CZ" dirty="0" smtClean="0">
                <a:solidFill>
                  <a:schemeClr val="accent6">
                    <a:lumMod val="75000"/>
                  </a:schemeClr>
                </a:solidFill>
              </a:rPr>
              <a:t>Asie I.</a:t>
            </a:r>
            <a:endParaRPr lang="cs-CZ" dirty="0">
              <a:solidFill>
                <a:schemeClr val="accent6">
                  <a:lumMod val="75000"/>
                </a:schemeClr>
              </a:solidFill>
            </a:endParaRPr>
          </a:p>
        </p:txBody>
      </p:sp>
      <p:graphicFrame>
        <p:nvGraphicFramePr>
          <p:cNvPr id="6" name="Tabulka 5"/>
          <p:cNvGraphicFramePr>
            <a:graphicFrameLocks noGrp="1"/>
          </p:cNvGraphicFramePr>
          <p:nvPr>
            <p:extLst>
              <p:ext uri="{D42A27DB-BD31-4B8C-83A1-F6EECF244321}">
                <p14:modId xmlns:p14="http://schemas.microsoft.com/office/powerpoint/2010/main" val="1900072569"/>
              </p:ext>
            </p:extLst>
          </p:nvPr>
        </p:nvGraphicFramePr>
        <p:xfrm>
          <a:off x="35496" y="2304231"/>
          <a:ext cx="8856984" cy="3383280"/>
        </p:xfrm>
        <a:graphic>
          <a:graphicData uri="http://schemas.openxmlformats.org/drawingml/2006/table">
            <a:tbl>
              <a:tblPr firstRow="1" bandRow="1">
                <a:tableStyleId>{3C2FFA5D-87B4-456A-9821-1D502468CF0F}</a:tableStyleId>
              </a:tblPr>
              <a:tblGrid>
                <a:gridCol w="2160240">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gridCol w="2952328">
                  <a:extLst>
                    <a:ext uri="{9D8B030D-6E8A-4147-A177-3AD203B41FA5}">
                      <a16:colId xmlns:a16="http://schemas.microsoft.com/office/drawing/2014/main" val="20004"/>
                    </a:ext>
                  </a:extLst>
                </a:gridCol>
              </a:tblGrid>
              <a:tr h="648072">
                <a:tc>
                  <a:txBody>
                    <a:bodyPr/>
                    <a:lstStyle/>
                    <a:p>
                      <a:pPr algn="ctr"/>
                      <a:r>
                        <a:rPr lang="cs-CZ" sz="1600" b="1" dirty="0" smtClean="0"/>
                        <a:t>Země</a:t>
                      </a:r>
                      <a:endParaRPr lang="cs-CZ" sz="1600" b="1" dirty="0"/>
                    </a:p>
                  </a:txBody>
                  <a:tcPr anchor="ctr"/>
                </a:tc>
                <a:tc>
                  <a:txBody>
                    <a:bodyPr/>
                    <a:lstStyle/>
                    <a:p>
                      <a:pPr algn="ctr"/>
                      <a:r>
                        <a:rPr lang="cs-CZ" sz="1600" b="1" dirty="0" smtClean="0"/>
                        <a:t>Rozloha (tis.km)</a:t>
                      </a:r>
                      <a:endParaRPr lang="cs-CZ" sz="1600" b="1" dirty="0"/>
                    </a:p>
                  </a:txBody>
                  <a:tcPr anchor="ctr"/>
                </a:tc>
                <a:tc>
                  <a:txBody>
                    <a:bodyPr/>
                    <a:lstStyle/>
                    <a:p>
                      <a:pPr algn="ctr"/>
                      <a:r>
                        <a:rPr lang="cs-CZ" sz="1600" b="1" dirty="0" smtClean="0"/>
                        <a:t>Počet obyvatel</a:t>
                      </a:r>
                      <a:r>
                        <a:rPr lang="cs-CZ" sz="1600" b="1" baseline="0" dirty="0" smtClean="0"/>
                        <a:t> (mil.) r</a:t>
                      </a:r>
                      <a:r>
                        <a:rPr lang="cs-CZ" sz="1100" b="1" baseline="0" dirty="0" smtClean="0"/>
                        <a:t>. </a:t>
                      </a:r>
                      <a:r>
                        <a:rPr lang="cs-CZ" sz="1600" b="1" baseline="0" dirty="0" smtClean="0"/>
                        <a:t>2015 </a:t>
                      </a:r>
                      <a:endParaRPr lang="cs-CZ" sz="1600" b="1" dirty="0"/>
                    </a:p>
                  </a:txBody>
                  <a:tcPr anchor="ctr"/>
                </a:tc>
                <a:tc>
                  <a:txBody>
                    <a:bodyPr/>
                    <a:lstStyle/>
                    <a:p>
                      <a:pPr algn="ctr"/>
                      <a:r>
                        <a:rPr lang="cs-CZ" sz="1600" b="1" dirty="0" smtClean="0"/>
                        <a:t>Hlavní</a:t>
                      </a:r>
                      <a:r>
                        <a:rPr lang="cs-CZ" sz="1600" b="1" baseline="0" dirty="0" smtClean="0"/>
                        <a:t> město</a:t>
                      </a:r>
                      <a:endParaRPr lang="cs-CZ" sz="1600" b="1" dirty="0"/>
                    </a:p>
                  </a:txBody>
                  <a:tcPr anchor="ctr"/>
                </a:tc>
                <a:tc>
                  <a:txBody>
                    <a:bodyPr/>
                    <a:lstStyle/>
                    <a:p>
                      <a:pPr algn="ctr"/>
                      <a:r>
                        <a:rPr lang="cs-CZ" sz="1600" b="1" dirty="0" smtClean="0"/>
                        <a:t>Hlavní vyvážené produkty</a:t>
                      </a:r>
                      <a:endParaRPr lang="cs-CZ" sz="1600" b="1" dirty="0"/>
                    </a:p>
                  </a:txBody>
                  <a:tcPr anchor="ctr"/>
                </a:tc>
                <a:extLst>
                  <a:ext uri="{0D108BD9-81ED-4DB2-BD59-A6C34878D82A}">
                    <a16:rowId xmlns:a16="http://schemas.microsoft.com/office/drawing/2014/main" val="10000"/>
                  </a:ext>
                </a:extLst>
              </a:tr>
              <a:tr h="370840">
                <a:tc>
                  <a:txBody>
                    <a:bodyPr/>
                    <a:lstStyle/>
                    <a:p>
                      <a:r>
                        <a:rPr lang="cs-CZ" sz="1600" dirty="0" smtClean="0"/>
                        <a:t>Čína</a:t>
                      </a:r>
                      <a:endParaRPr lang="cs-CZ" sz="1600" dirty="0"/>
                    </a:p>
                  </a:txBody>
                  <a:tcPr/>
                </a:tc>
                <a:tc>
                  <a:txBody>
                    <a:bodyPr/>
                    <a:lstStyle/>
                    <a:p>
                      <a:pPr algn="r"/>
                      <a:r>
                        <a:rPr lang="cs-CZ" sz="1600" dirty="0" smtClean="0"/>
                        <a:t>9 560,8</a:t>
                      </a:r>
                      <a:endParaRPr lang="cs-CZ" sz="1600" dirty="0"/>
                    </a:p>
                  </a:txBody>
                  <a:tcPr/>
                </a:tc>
                <a:tc>
                  <a:txBody>
                    <a:bodyPr/>
                    <a:lstStyle/>
                    <a:p>
                      <a:r>
                        <a:rPr lang="cs-CZ" sz="1600" dirty="0" smtClean="0"/>
                        <a:t>1 367</a:t>
                      </a:r>
                      <a:endParaRPr lang="cs-CZ" sz="1600" dirty="0"/>
                    </a:p>
                  </a:txBody>
                  <a:tcPr/>
                </a:tc>
                <a:tc>
                  <a:txBody>
                    <a:bodyPr/>
                    <a:lstStyle/>
                    <a:p>
                      <a:r>
                        <a:rPr lang="cs-CZ" sz="1600" dirty="0" smtClean="0"/>
                        <a:t>Peking</a:t>
                      </a:r>
                      <a:endParaRPr lang="cs-CZ" sz="1600" dirty="0"/>
                    </a:p>
                  </a:txBody>
                  <a:tcPr/>
                </a:tc>
                <a:tc>
                  <a:txBody>
                    <a:bodyPr/>
                    <a:lstStyle/>
                    <a:p>
                      <a:r>
                        <a:rPr lang="cs-CZ" sz="1400" dirty="0" smtClean="0"/>
                        <a:t>Zemědělské výrobky, oděvy</a:t>
                      </a:r>
                      <a:endParaRPr lang="cs-CZ" sz="1400" dirty="0"/>
                    </a:p>
                  </a:txBody>
                  <a:tcPr/>
                </a:tc>
                <a:extLst>
                  <a:ext uri="{0D108BD9-81ED-4DB2-BD59-A6C34878D82A}">
                    <a16:rowId xmlns:a16="http://schemas.microsoft.com/office/drawing/2014/main" val="10001"/>
                  </a:ext>
                </a:extLst>
              </a:tr>
              <a:tr h="298936">
                <a:tc>
                  <a:txBody>
                    <a:bodyPr/>
                    <a:lstStyle/>
                    <a:p>
                      <a:r>
                        <a:rPr lang="cs-CZ" sz="1600" dirty="0" smtClean="0"/>
                        <a:t>Japonsko</a:t>
                      </a:r>
                      <a:endParaRPr lang="cs-CZ" sz="1600" dirty="0"/>
                    </a:p>
                  </a:txBody>
                  <a:tcPr/>
                </a:tc>
                <a:tc>
                  <a:txBody>
                    <a:bodyPr/>
                    <a:lstStyle/>
                    <a:p>
                      <a:pPr algn="r"/>
                      <a:r>
                        <a:rPr lang="cs-CZ" sz="1600" dirty="0" smtClean="0"/>
                        <a:t>372,3</a:t>
                      </a:r>
                      <a:endParaRPr lang="cs-CZ" sz="1600" dirty="0"/>
                    </a:p>
                  </a:txBody>
                  <a:tcPr/>
                </a:tc>
                <a:tc>
                  <a:txBody>
                    <a:bodyPr/>
                    <a:lstStyle/>
                    <a:p>
                      <a:r>
                        <a:rPr lang="cs-CZ" sz="1600" dirty="0" smtClean="0"/>
                        <a:t>    127</a:t>
                      </a:r>
                      <a:endParaRPr lang="cs-CZ" sz="1600" dirty="0"/>
                    </a:p>
                  </a:txBody>
                  <a:tcPr/>
                </a:tc>
                <a:tc>
                  <a:txBody>
                    <a:bodyPr/>
                    <a:lstStyle/>
                    <a:p>
                      <a:r>
                        <a:rPr lang="cs-CZ" sz="1600" dirty="0" smtClean="0"/>
                        <a:t>Tokio</a:t>
                      </a:r>
                      <a:endParaRPr lang="cs-CZ" sz="1600" dirty="0"/>
                    </a:p>
                  </a:txBody>
                  <a:tcPr/>
                </a:tc>
                <a:tc>
                  <a:txBody>
                    <a:bodyPr/>
                    <a:lstStyle/>
                    <a:p>
                      <a:r>
                        <a:rPr lang="cs-CZ" sz="1400" dirty="0" smtClean="0"/>
                        <a:t>Stroje,</a:t>
                      </a:r>
                      <a:r>
                        <a:rPr lang="cs-CZ" sz="1400" baseline="0" dirty="0" smtClean="0"/>
                        <a:t> auta, kovy, elektronika</a:t>
                      </a:r>
                      <a:endParaRPr lang="cs-CZ" sz="1400" dirty="0"/>
                    </a:p>
                  </a:txBody>
                  <a:tcPr/>
                </a:tc>
                <a:extLst>
                  <a:ext uri="{0D108BD9-81ED-4DB2-BD59-A6C34878D82A}">
                    <a16:rowId xmlns:a16="http://schemas.microsoft.com/office/drawing/2014/main" val="10002"/>
                  </a:ext>
                </a:extLst>
              </a:tr>
              <a:tr h="370840">
                <a:tc>
                  <a:txBody>
                    <a:bodyPr/>
                    <a:lstStyle/>
                    <a:p>
                      <a:r>
                        <a:rPr lang="cs-CZ" sz="1600" dirty="0" smtClean="0"/>
                        <a:t>Korejská LDR</a:t>
                      </a:r>
                      <a:endParaRPr lang="cs-CZ" sz="1600" dirty="0"/>
                    </a:p>
                  </a:txBody>
                  <a:tcPr/>
                </a:tc>
                <a:tc>
                  <a:txBody>
                    <a:bodyPr/>
                    <a:lstStyle/>
                    <a:p>
                      <a:pPr algn="r"/>
                      <a:r>
                        <a:rPr lang="cs-CZ" sz="1600" dirty="0" smtClean="0"/>
                        <a:t>121,2</a:t>
                      </a:r>
                      <a:endParaRPr lang="cs-CZ" sz="1600" dirty="0"/>
                    </a:p>
                  </a:txBody>
                  <a:tcPr/>
                </a:tc>
                <a:tc>
                  <a:txBody>
                    <a:bodyPr/>
                    <a:lstStyle/>
                    <a:p>
                      <a:r>
                        <a:rPr lang="cs-CZ" sz="1600" dirty="0" smtClean="0"/>
                        <a:t>      25</a:t>
                      </a:r>
                      <a:endParaRPr lang="cs-CZ" sz="1600" dirty="0"/>
                    </a:p>
                  </a:txBody>
                  <a:tcPr/>
                </a:tc>
                <a:tc>
                  <a:txBody>
                    <a:bodyPr/>
                    <a:lstStyle/>
                    <a:p>
                      <a:r>
                        <a:rPr lang="cs-CZ" sz="1600" dirty="0" smtClean="0"/>
                        <a:t>Pchjongjang</a:t>
                      </a:r>
                      <a:endParaRPr lang="cs-CZ" sz="1600" dirty="0"/>
                    </a:p>
                  </a:txBody>
                  <a:tcPr/>
                </a:tc>
                <a:tc>
                  <a:txBody>
                    <a:bodyPr/>
                    <a:lstStyle/>
                    <a:p>
                      <a:r>
                        <a:rPr lang="cs-CZ" sz="1400" dirty="0" smtClean="0"/>
                        <a:t>Nerostné suroviny, kovoprůmysl</a:t>
                      </a:r>
                      <a:endParaRPr lang="cs-CZ" sz="1400" dirty="0"/>
                    </a:p>
                  </a:txBody>
                  <a:tcPr/>
                </a:tc>
                <a:extLst>
                  <a:ext uri="{0D108BD9-81ED-4DB2-BD59-A6C34878D82A}">
                    <a16:rowId xmlns:a16="http://schemas.microsoft.com/office/drawing/2014/main" val="10003"/>
                  </a:ext>
                </a:extLst>
              </a:tr>
              <a:tr h="370840">
                <a:tc>
                  <a:txBody>
                    <a:bodyPr/>
                    <a:lstStyle/>
                    <a:p>
                      <a:r>
                        <a:rPr lang="cs-CZ" sz="1600" dirty="0" smtClean="0"/>
                        <a:t>Korejská republika</a:t>
                      </a:r>
                      <a:endParaRPr lang="cs-CZ" sz="1600" dirty="0"/>
                    </a:p>
                  </a:txBody>
                  <a:tcPr/>
                </a:tc>
                <a:tc>
                  <a:txBody>
                    <a:bodyPr/>
                    <a:lstStyle/>
                    <a:p>
                      <a:pPr algn="r"/>
                      <a:r>
                        <a:rPr lang="cs-CZ" sz="1600" dirty="0" smtClean="0"/>
                        <a:t>98,5</a:t>
                      </a:r>
                      <a:endParaRPr lang="cs-CZ" sz="1600" dirty="0"/>
                    </a:p>
                  </a:txBody>
                  <a:tcPr/>
                </a:tc>
                <a:tc>
                  <a:txBody>
                    <a:bodyPr/>
                    <a:lstStyle/>
                    <a:p>
                      <a:r>
                        <a:rPr lang="cs-CZ" sz="1600" dirty="0" smtClean="0"/>
                        <a:t>      49</a:t>
                      </a:r>
                      <a:endParaRPr lang="cs-CZ" sz="1600" dirty="0"/>
                    </a:p>
                  </a:txBody>
                  <a:tcPr/>
                </a:tc>
                <a:tc>
                  <a:txBody>
                    <a:bodyPr/>
                    <a:lstStyle/>
                    <a:p>
                      <a:r>
                        <a:rPr lang="cs-CZ" sz="1600" dirty="0" smtClean="0"/>
                        <a:t>Soul</a:t>
                      </a:r>
                      <a:endParaRPr lang="cs-CZ" sz="1600" dirty="0"/>
                    </a:p>
                  </a:txBody>
                  <a:tcPr/>
                </a:tc>
                <a:tc>
                  <a:txBody>
                    <a:bodyPr/>
                    <a:lstStyle/>
                    <a:p>
                      <a:r>
                        <a:rPr lang="cs-CZ" sz="1400" dirty="0" smtClean="0"/>
                        <a:t>Auta, obuv, textil, elektronika</a:t>
                      </a:r>
                      <a:endParaRPr lang="cs-CZ" sz="1400" dirty="0"/>
                    </a:p>
                  </a:txBody>
                  <a:tcPr/>
                </a:tc>
                <a:extLst>
                  <a:ext uri="{0D108BD9-81ED-4DB2-BD59-A6C34878D82A}">
                    <a16:rowId xmlns:a16="http://schemas.microsoft.com/office/drawing/2014/main" val="10004"/>
                  </a:ext>
                </a:extLst>
              </a:tr>
              <a:tr h="370840">
                <a:tc>
                  <a:txBody>
                    <a:bodyPr/>
                    <a:lstStyle/>
                    <a:p>
                      <a:r>
                        <a:rPr lang="cs-CZ" sz="1600" dirty="0" smtClean="0"/>
                        <a:t>Mongolsko</a:t>
                      </a:r>
                      <a:endParaRPr lang="cs-CZ" sz="1600" dirty="0"/>
                    </a:p>
                  </a:txBody>
                  <a:tcPr/>
                </a:tc>
                <a:tc>
                  <a:txBody>
                    <a:bodyPr/>
                    <a:lstStyle/>
                    <a:p>
                      <a:pPr algn="r"/>
                      <a:r>
                        <a:rPr lang="cs-CZ" sz="1600" dirty="0" smtClean="0"/>
                        <a:t>1</a:t>
                      </a:r>
                      <a:r>
                        <a:rPr lang="cs-CZ" sz="1600" baseline="0" dirty="0" smtClean="0"/>
                        <a:t> 566,5</a:t>
                      </a:r>
                      <a:endParaRPr lang="cs-CZ" sz="1600" dirty="0"/>
                    </a:p>
                  </a:txBody>
                  <a:tcPr/>
                </a:tc>
                <a:tc>
                  <a:txBody>
                    <a:bodyPr/>
                    <a:lstStyle/>
                    <a:p>
                      <a:r>
                        <a:rPr lang="cs-CZ" sz="1600" dirty="0" smtClean="0"/>
                        <a:t>        3</a:t>
                      </a:r>
                      <a:endParaRPr lang="cs-CZ" sz="1600" dirty="0"/>
                    </a:p>
                  </a:txBody>
                  <a:tcPr/>
                </a:tc>
                <a:tc>
                  <a:txBody>
                    <a:bodyPr/>
                    <a:lstStyle/>
                    <a:p>
                      <a:r>
                        <a:rPr lang="cs-CZ" sz="1600" dirty="0" smtClean="0"/>
                        <a:t>Ulánbátar</a:t>
                      </a:r>
                      <a:endParaRPr lang="cs-CZ" sz="1600" dirty="0"/>
                    </a:p>
                  </a:txBody>
                  <a:tcPr/>
                </a:tc>
                <a:tc>
                  <a:txBody>
                    <a:bodyPr/>
                    <a:lstStyle/>
                    <a:p>
                      <a:r>
                        <a:rPr lang="cs-CZ" sz="1400" dirty="0" smtClean="0"/>
                        <a:t>Vlna,</a:t>
                      </a:r>
                      <a:r>
                        <a:rPr lang="cs-CZ" sz="1400" baseline="0" dirty="0" smtClean="0"/>
                        <a:t> </a:t>
                      </a:r>
                      <a:r>
                        <a:rPr lang="cs-CZ" sz="1400" dirty="0" smtClean="0"/>
                        <a:t>maso, koncentráty rud</a:t>
                      </a:r>
                      <a:endParaRPr lang="cs-CZ" sz="1400" dirty="0"/>
                    </a:p>
                  </a:txBody>
                  <a:tcPr/>
                </a:tc>
                <a:extLst>
                  <a:ext uri="{0D108BD9-81ED-4DB2-BD59-A6C34878D82A}">
                    <a16:rowId xmlns:a16="http://schemas.microsoft.com/office/drawing/2014/main" val="10005"/>
                  </a:ext>
                </a:extLst>
              </a:tr>
              <a:tr h="370840">
                <a:tc>
                  <a:txBody>
                    <a:bodyPr/>
                    <a:lstStyle/>
                    <a:p>
                      <a:r>
                        <a:rPr lang="cs-CZ" sz="1600" dirty="0" smtClean="0"/>
                        <a:t>Tchaj-wan</a:t>
                      </a:r>
                      <a:endParaRPr lang="cs-CZ" sz="1600" dirty="0"/>
                    </a:p>
                  </a:txBody>
                  <a:tcPr/>
                </a:tc>
                <a:tc>
                  <a:txBody>
                    <a:bodyPr/>
                    <a:lstStyle/>
                    <a:p>
                      <a:pPr algn="r"/>
                      <a:r>
                        <a:rPr lang="cs-CZ" sz="1600" dirty="0" smtClean="0"/>
                        <a:t>36,1</a:t>
                      </a:r>
                      <a:endParaRPr lang="cs-CZ" sz="1600" dirty="0"/>
                    </a:p>
                  </a:txBody>
                  <a:tcPr/>
                </a:tc>
                <a:tc>
                  <a:txBody>
                    <a:bodyPr/>
                    <a:lstStyle/>
                    <a:p>
                      <a:r>
                        <a:rPr lang="cs-CZ" sz="1600" dirty="0" smtClean="0"/>
                        <a:t>     23,4</a:t>
                      </a:r>
                      <a:endParaRPr lang="cs-CZ" sz="1600" dirty="0"/>
                    </a:p>
                  </a:txBody>
                  <a:tcPr/>
                </a:tc>
                <a:tc>
                  <a:txBody>
                    <a:bodyPr/>
                    <a:lstStyle/>
                    <a:p>
                      <a:r>
                        <a:rPr lang="cs-CZ" sz="1600" dirty="0" err="1" smtClean="0"/>
                        <a:t>Tchaj-pej</a:t>
                      </a:r>
                      <a:endParaRPr lang="cs-CZ" sz="1600" dirty="0"/>
                    </a:p>
                  </a:txBody>
                  <a:tcPr/>
                </a:tc>
                <a:tc>
                  <a:txBody>
                    <a:bodyPr/>
                    <a:lstStyle/>
                    <a:p>
                      <a:r>
                        <a:rPr lang="cs-CZ" sz="1400" dirty="0" smtClean="0"/>
                        <a:t>Počítače, televize, rádia, textil</a:t>
                      </a:r>
                      <a:endParaRPr lang="cs-CZ" sz="1400" dirty="0"/>
                    </a:p>
                  </a:txBody>
                  <a:tcPr/>
                </a:tc>
                <a:extLst>
                  <a:ext uri="{0D108BD9-81ED-4DB2-BD59-A6C34878D82A}">
                    <a16:rowId xmlns:a16="http://schemas.microsoft.com/office/drawing/2014/main" val="10006"/>
                  </a:ext>
                </a:extLst>
              </a:tr>
              <a:tr h="370840">
                <a:tc>
                  <a:txBody>
                    <a:bodyPr/>
                    <a:lstStyle/>
                    <a:p>
                      <a:endParaRPr lang="cs-CZ" sz="1600" dirty="0"/>
                    </a:p>
                  </a:txBody>
                  <a:tcPr/>
                </a:tc>
                <a:tc>
                  <a:txBody>
                    <a:bodyPr/>
                    <a:lstStyle/>
                    <a:p>
                      <a:pPr algn="r"/>
                      <a:endParaRPr lang="cs-CZ" sz="1600" dirty="0"/>
                    </a:p>
                  </a:txBody>
                  <a:tcPr/>
                </a:tc>
                <a:tc>
                  <a:txBody>
                    <a:bodyPr/>
                    <a:lstStyle/>
                    <a:p>
                      <a:r>
                        <a:rPr lang="cs-CZ" sz="1600" b="1" dirty="0" smtClean="0">
                          <a:solidFill>
                            <a:srgbClr val="FF0000"/>
                          </a:solidFill>
                        </a:rPr>
                        <a:t>1 594,4 mil.</a:t>
                      </a:r>
                      <a:endParaRPr lang="cs-CZ" sz="1600" b="1" dirty="0">
                        <a:solidFill>
                          <a:srgbClr val="FF0000"/>
                        </a:solidFill>
                      </a:endParaRPr>
                    </a:p>
                  </a:txBody>
                  <a:tcPr/>
                </a:tc>
                <a:tc>
                  <a:txBody>
                    <a:bodyPr/>
                    <a:lstStyle/>
                    <a:p>
                      <a:endParaRPr lang="cs-CZ" sz="1600" dirty="0"/>
                    </a:p>
                  </a:txBody>
                  <a:tcPr/>
                </a:tc>
                <a:tc>
                  <a:txBody>
                    <a:bodyPr/>
                    <a:lstStyle/>
                    <a:p>
                      <a:endParaRPr lang="cs-CZ" sz="1400" dirty="0"/>
                    </a:p>
                  </a:txBody>
                  <a:tcPr/>
                </a:tc>
                <a:extLst>
                  <a:ext uri="{0D108BD9-81ED-4DB2-BD59-A6C34878D82A}">
                    <a16:rowId xmlns:a16="http://schemas.microsoft.com/office/drawing/2014/main" val="2288225254"/>
                  </a:ext>
                </a:extLst>
              </a:tr>
            </a:tbl>
          </a:graphicData>
        </a:graphic>
      </p:graphicFrame>
      <p:sp>
        <p:nvSpPr>
          <p:cNvPr id="7" name="Osmiúhelník 6"/>
          <p:cNvSpPr/>
          <p:nvPr/>
        </p:nvSpPr>
        <p:spPr>
          <a:xfrm>
            <a:off x="8388424" y="260648"/>
            <a:ext cx="504056" cy="504056"/>
          </a:xfrm>
          <a:prstGeom prst="oct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solidFill>
                <a:schemeClr val="tx1"/>
              </a:solidFill>
            </a:endParaRPr>
          </a:p>
        </p:txBody>
      </p:sp>
      <p:sp>
        <p:nvSpPr>
          <p:cNvPr id="4" name="Obdélník 3"/>
          <p:cNvSpPr/>
          <p:nvPr/>
        </p:nvSpPr>
        <p:spPr>
          <a:xfrm>
            <a:off x="539552" y="5880627"/>
            <a:ext cx="5442917" cy="646331"/>
          </a:xfrm>
          <a:prstGeom prst="rect">
            <a:avLst/>
          </a:prstGeom>
          <a:solidFill>
            <a:srgbClr val="FFFF00"/>
          </a:solidFill>
          <a:ln w="28575">
            <a:solidFill>
              <a:srgbClr val="FF0000"/>
            </a:solidFill>
          </a:ln>
        </p:spPr>
        <p:txBody>
          <a:bodyPr wrap="square">
            <a:spAutoFit/>
          </a:bodyPr>
          <a:lstStyle/>
          <a:p>
            <a:r>
              <a:rPr lang="cs-CZ" dirty="0">
                <a:hlinkClick r:id="rId2"/>
              </a:rPr>
              <a:t>https://</a:t>
            </a:r>
            <a:r>
              <a:rPr lang="cs-CZ" dirty="0" smtClean="0">
                <a:hlinkClick r:id="rId2"/>
              </a:rPr>
              <a:t>www.youtube.com/watch?v=oYvE6V3O5u0</a:t>
            </a:r>
            <a:endParaRPr lang="cs-CZ" dirty="0" smtClean="0"/>
          </a:p>
          <a:p>
            <a:r>
              <a:rPr lang="cs-CZ" dirty="0" smtClean="0"/>
              <a:t>Tři soutěsky – film / 50 min. /</a:t>
            </a:r>
            <a:endParaRPr lang="cs-CZ" dirty="0"/>
          </a:p>
        </p:txBody>
      </p:sp>
    </p:spTree>
    <p:extLst>
      <p:ext uri="{BB962C8B-B14F-4D97-AF65-F5344CB8AC3E}">
        <p14:creationId xmlns:p14="http://schemas.microsoft.com/office/powerpoint/2010/main" val="28358463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www.bedekr.cz/files/staty/mapy/31.jpg"/>
          <p:cNvPicPr>
            <a:picLocks noChangeAspect="1" noChangeArrowheads="1"/>
          </p:cNvPicPr>
          <p:nvPr/>
        </p:nvPicPr>
        <p:blipFill>
          <a:blip r:embed="rId2" cstate="print"/>
          <a:srcRect/>
          <a:stretch>
            <a:fillRect/>
          </a:stretch>
        </p:blipFill>
        <p:spPr bwMode="auto">
          <a:xfrm>
            <a:off x="323528" y="1556792"/>
            <a:ext cx="6840760" cy="5112568"/>
          </a:xfrm>
          <a:prstGeom prst="rect">
            <a:avLst/>
          </a:prstGeom>
          <a:noFill/>
        </p:spPr>
      </p:pic>
      <p:sp>
        <p:nvSpPr>
          <p:cNvPr id="3" name="Obdélník 2"/>
          <p:cNvSpPr/>
          <p:nvPr/>
        </p:nvSpPr>
        <p:spPr>
          <a:xfrm>
            <a:off x="251520" y="188640"/>
            <a:ext cx="8352928" cy="1200329"/>
          </a:xfrm>
          <a:prstGeom prst="rect">
            <a:avLst/>
          </a:prstGeom>
          <a:solidFill>
            <a:srgbClr val="FF0000"/>
          </a:solidFill>
        </p:spPr>
        <p:txBody>
          <a:bodyPr wrap="square">
            <a:spAutoFit/>
          </a:bodyPr>
          <a:lstStyle/>
          <a:p>
            <a:r>
              <a:rPr lang="cs-CZ" b="1" dirty="0" smtClean="0">
                <a:solidFill>
                  <a:schemeClr val="bg1"/>
                </a:solidFill>
              </a:rPr>
              <a:t>I. S kolika státy má ČLR pevninskou hranici?</a:t>
            </a:r>
          </a:p>
          <a:p>
            <a:r>
              <a:rPr lang="cs-CZ" b="1" dirty="0" smtClean="0">
                <a:solidFill>
                  <a:schemeClr val="bg1"/>
                </a:solidFill>
              </a:rPr>
              <a:t>II. Najdi tyto sousední země a u každého zapiš pomocí zeměpisných směrů,</a:t>
            </a:r>
          </a:p>
          <a:p>
            <a:r>
              <a:rPr lang="cs-CZ" b="1" dirty="0" smtClean="0">
                <a:solidFill>
                  <a:schemeClr val="bg1"/>
                </a:solidFill>
              </a:rPr>
              <a:t>   jak je tato hranice orientována vůči čínské metropoli/=Pekingu/. (</a:t>
            </a:r>
            <a:r>
              <a:rPr lang="cs-CZ" b="1" dirty="0" err="1" smtClean="0">
                <a:solidFill>
                  <a:schemeClr val="bg1"/>
                </a:solidFill>
              </a:rPr>
              <a:t>např.Bhútán</a:t>
            </a:r>
            <a:r>
              <a:rPr lang="cs-CZ" b="1" dirty="0" smtClean="0">
                <a:solidFill>
                  <a:schemeClr val="bg1"/>
                </a:solidFill>
              </a:rPr>
              <a:t>=JZ)</a:t>
            </a:r>
          </a:p>
          <a:p>
            <a:r>
              <a:rPr lang="cs-CZ" b="1" dirty="0" smtClean="0">
                <a:solidFill>
                  <a:schemeClr val="bg1"/>
                </a:solidFill>
              </a:rPr>
              <a:t>III. Který ze sousedních států ČLR  na této mapce má neplatný název?</a:t>
            </a:r>
          </a:p>
        </p:txBody>
      </p:sp>
      <p:sp>
        <p:nvSpPr>
          <p:cNvPr id="5" name="Osmiúhelník 4"/>
          <p:cNvSpPr/>
          <p:nvPr/>
        </p:nvSpPr>
        <p:spPr>
          <a:xfrm>
            <a:off x="8388424" y="260648"/>
            <a:ext cx="504056" cy="504056"/>
          </a:xfrm>
          <a:prstGeom prst="oct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solidFill>
                <a:schemeClr val="tx1"/>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fade">
                                      <p:cBhvr>
                                        <p:cTn id="7" dur="50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0" y="1124744"/>
            <a:ext cx="9144000" cy="2448272"/>
          </a:xfrm>
        </p:spPr>
        <p:style>
          <a:lnRef idx="1">
            <a:schemeClr val="accent2"/>
          </a:lnRef>
          <a:fillRef idx="2">
            <a:schemeClr val="accent2"/>
          </a:fillRef>
          <a:effectRef idx="1">
            <a:schemeClr val="accent2"/>
          </a:effectRef>
          <a:fontRef idx="minor">
            <a:schemeClr val="dk1"/>
          </a:fontRef>
        </p:style>
        <p:txBody>
          <a:bodyPr>
            <a:normAutofit lnSpcReduction="10000"/>
          </a:bodyPr>
          <a:lstStyle/>
          <a:p>
            <a:r>
              <a:rPr lang="cs-CZ" dirty="0" smtClean="0"/>
              <a:t>Středem V Číny pohoří </a:t>
            </a:r>
            <a:r>
              <a:rPr lang="cs-CZ" dirty="0" err="1" smtClean="0"/>
              <a:t>Čchin</a:t>
            </a:r>
            <a:r>
              <a:rPr lang="cs-CZ" dirty="0" smtClean="0"/>
              <a:t>-lin-</a:t>
            </a:r>
            <a:r>
              <a:rPr lang="cs-CZ" dirty="0" err="1" smtClean="0"/>
              <a:t>šan</a:t>
            </a:r>
            <a:endParaRPr lang="cs-CZ" dirty="0"/>
          </a:p>
          <a:p>
            <a:pPr marL="0" indent="0">
              <a:buNone/>
            </a:pPr>
            <a:r>
              <a:rPr lang="cs-CZ" dirty="0" smtClean="0">
                <a:effectLst>
                  <a:outerShdw blurRad="38100" dist="38100" dir="2700000" algn="tl">
                    <a:srgbClr val="000000">
                      <a:alpha val="43137"/>
                    </a:srgbClr>
                  </a:outerShdw>
                </a:effectLst>
              </a:rPr>
              <a:t>      …významný klimatický předěl!</a:t>
            </a:r>
          </a:p>
          <a:p>
            <a:r>
              <a:rPr lang="cs-CZ" dirty="0" smtClean="0"/>
              <a:t>3 podnebné pásy: mírný, subtropický, tropický</a:t>
            </a:r>
          </a:p>
          <a:p>
            <a:r>
              <a:rPr lang="cs-CZ" dirty="0" smtClean="0"/>
              <a:t>Vegetace různorodá </a:t>
            </a:r>
          </a:p>
          <a:p>
            <a:pPr marL="0" indent="0">
              <a:buNone/>
            </a:pPr>
            <a:r>
              <a:rPr lang="cs-CZ" sz="1800" dirty="0" smtClean="0"/>
              <a:t>(pouštní a stepní rostlinstvo, tajga, lesy mírného pásu, subtrop. a trop. vegetace)</a:t>
            </a:r>
          </a:p>
          <a:p>
            <a:pPr marL="0" indent="0">
              <a:buNone/>
            </a:pPr>
            <a:endParaRPr lang="cs-CZ" sz="1800" dirty="0"/>
          </a:p>
        </p:txBody>
      </p:sp>
      <p:pic>
        <p:nvPicPr>
          <p:cNvPr id="4098" name="Picture 2" descr="http://upload.wikimedia.org/wikipedia/commons/thumb/2/2d/Vasyugan.jpg/300px-Vasyug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3977921"/>
            <a:ext cx="4320480" cy="2592288"/>
          </a:xfrm>
          <a:prstGeom prst="rect">
            <a:avLst/>
          </a:prstGeom>
        </p:spPr>
        <p:style>
          <a:lnRef idx="1">
            <a:schemeClr val="accent1"/>
          </a:lnRef>
          <a:fillRef idx="3">
            <a:schemeClr val="accent1"/>
          </a:fillRef>
          <a:effectRef idx="2">
            <a:schemeClr val="accent1"/>
          </a:effectRef>
          <a:fontRef idx="minor">
            <a:schemeClr val="lt1"/>
          </a:fontRef>
        </p:style>
      </p:pic>
      <p:sp>
        <p:nvSpPr>
          <p:cNvPr id="5" name="Osmiúhelník 4"/>
          <p:cNvSpPr/>
          <p:nvPr/>
        </p:nvSpPr>
        <p:spPr>
          <a:xfrm>
            <a:off x="8388424" y="260648"/>
            <a:ext cx="504056" cy="504056"/>
          </a:xfrm>
          <a:prstGeom prst="oct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solidFill>
                <a:schemeClr val="tx1"/>
              </a:solidFill>
            </a:endParaRPr>
          </a:p>
        </p:txBody>
      </p:sp>
    </p:spTree>
    <p:extLst>
      <p:ext uri="{BB962C8B-B14F-4D97-AF65-F5344CB8AC3E}">
        <p14:creationId xmlns:p14="http://schemas.microsoft.com/office/powerpoint/2010/main" val="2561125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8" y="2564904"/>
            <a:ext cx="7745505" cy="2088232"/>
          </a:xfrm>
        </p:spPr>
        <p:style>
          <a:lnRef idx="2">
            <a:schemeClr val="accent2">
              <a:shade val="50000"/>
            </a:schemeClr>
          </a:lnRef>
          <a:fillRef idx="1">
            <a:schemeClr val="accent2"/>
          </a:fillRef>
          <a:effectRef idx="0">
            <a:schemeClr val="accent2"/>
          </a:effectRef>
          <a:fontRef idx="minor">
            <a:schemeClr val="lt1"/>
          </a:fontRef>
        </p:style>
        <p:txBody>
          <a:bodyPr>
            <a:normAutofit fontScale="92500" lnSpcReduction="10000"/>
          </a:bodyPr>
          <a:lstStyle/>
          <a:p>
            <a:r>
              <a:rPr lang="cs-CZ" dirty="0" smtClean="0"/>
              <a:t>Nerovnoměrně vyvinutá</a:t>
            </a:r>
          </a:p>
          <a:p>
            <a:r>
              <a:rPr lang="cs-CZ" dirty="0" smtClean="0"/>
              <a:t>Na Z bezodtokové oblasti</a:t>
            </a:r>
          </a:p>
          <a:p>
            <a:r>
              <a:rPr lang="cs-CZ" dirty="0" smtClean="0"/>
              <a:t>V území odvodňováno do Pacifiku</a:t>
            </a:r>
          </a:p>
          <a:p>
            <a:r>
              <a:rPr lang="cs-CZ" dirty="0" smtClean="0"/>
              <a:t>Nejdelší řekou </a:t>
            </a:r>
            <a:r>
              <a:rPr lang="cs-CZ" dirty="0" err="1" smtClean="0"/>
              <a:t>Chang</a:t>
            </a:r>
            <a:r>
              <a:rPr lang="cs-CZ" dirty="0" smtClean="0"/>
              <a:t> </a:t>
            </a:r>
            <a:r>
              <a:rPr lang="cs-CZ" dirty="0" err="1" smtClean="0"/>
              <a:t>Jiang</a:t>
            </a:r>
            <a:r>
              <a:rPr lang="cs-CZ" dirty="0" smtClean="0"/>
              <a:t>, poté </a:t>
            </a:r>
            <a:r>
              <a:rPr lang="cs-CZ" dirty="0" err="1" smtClean="0"/>
              <a:t>Huang</a:t>
            </a:r>
            <a:r>
              <a:rPr lang="cs-CZ" dirty="0" smtClean="0"/>
              <a:t> He</a:t>
            </a:r>
            <a:endParaRPr lang="cs-CZ" dirty="0"/>
          </a:p>
        </p:txBody>
      </p:sp>
      <p:sp>
        <p:nvSpPr>
          <p:cNvPr id="3" name="Nadpis 2"/>
          <p:cNvSpPr>
            <a:spLocks noGrp="1"/>
          </p:cNvSpPr>
          <p:nvPr>
            <p:ph type="title"/>
          </p:nvPr>
        </p:nvSpPr>
        <p:spPr>
          <a:xfrm>
            <a:off x="-540568" y="548680"/>
            <a:ext cx="7756263" cy="1054250"/>
          </a:xfrm>
        </p:spPr>
        <p:txBody>
          <a:bodyPr/>
          <a:lstStyle/>
          <a:p>
            <a:r>
              <a:rPr lang="cs-CZ" dirty="0" smtClean="0"/>
              <a:t>Říční síť</a:t>
            </a:r>
            <a:endParaRPr lang="cs-CZ" dirty="0"/>
          </a:p>
        </p:txBody>
      </p:sp>
      <p:pic>
        <p:nvPicPr>
          <p:cNvPr id="5122" name="Picture 2" descr="http://www.aperfectworld.org/clipart/nature/river02.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188640"/>
            <a:ext cx="2971923" cy="2916668"/>
          </a:xfrm>
          <a:prstGeom prst="rect">
            <a:avLst/>
          </a:prstGeom>
          <a:noFill/>
          <a:extLst>
            <a:ext uri="{909E8E84-426E-40DD-AFC4-6F175D3DCCD1}">
              <a14:hiddenFill xmlns:a14="http://schemas.microsoft.com/office/drawing/2010/main">
                <a:solidFill>
                  <a:srgbClr val="FFFFFF"/>
                </a:solidFill>
              </a14:hiddenFill>
            </a:ext>
          </a:extLst>
        </p:spPr>
      </p:pic>
      <p:sp>
        <p:nvSpPr>
          <p:cNvPr id="6" name="Osmiúhelník 5"/>
          <p:cNvSpPr/>
          <p:nvPr/>
        </p:nvSpPr>
        <p:spPr>
          <a:xfrm>
            <a:off x="8388424" y="260648"/>
            <a:ext cx="504056" cy="504056"/>
          </a:xfrm>
          <a:prstGeom prst="oct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solidFill>
                <a:schemeClr val="tx1"/>
              </a:solidFill>
            </a:endParaRPr>
          </a:p>
        </p:txBody>
      </p:sp>
    </p:spTree>
    <p:extLst>
      <p:ext uri="{BB962C8B-B14F-4D97-AF65-F5344CB8AC3E}">
        <p14:creationId xmlns:p14="http://schemas.microsoft.com/office/powerpoint/2010/main" val="14922201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C:\Users\Petra\AppData\Local\Microsoft\Windows\Temporary Internet Files\Content.IE5\ZJFST89Y\MP90043923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3149431">
            <a:off x="3443405" y="1002527"/>
            <a:ext cx="4581128" cy="4581128"/>
          </a:xfrm>
          <a:prstGeom prst="rect">
            <a:avLst/>
          </a:prstGeom>
          <a:noFill/>
          <a:extLst>
            <a:ext uri="{909E8E84-426E-40DD-AFC4-6F175D3DCCD1}">
              <a14:hiddenFill xmlns:a14="http://schemas.microsoft.com/office/drawing/2010/main">
                <a:solidFill>
                  <a:srgbClr val="FFFFFF"/>
                </a:solidFill>
              </a14:hiddenFill>
            </a:ext>
          </a:extLst>
        </p:spPr>
      </p:pic>
      <p:sp>
        <p:nvSpPr>
          <p:cNvPr id="4" name="Nadpis 3"/>
          <p:cNvSpPr>
            <a:spLocks noGrp="1"/>
          </p:cNvSpPr>
          <p:nvPr>
            <p:ph type="title"/>
          </p:nvPr>
        </p:nvSpPr>
        <p:spPr/>
        <p:txBody>
          <a:bodyPr/>
          <a:lstStyle/>
          <a:p>
            <a:r>
              <a:rPr lang="cs-CZ" b="1" dirty="0" smtClean="0"/>
              <a:t>Žlutá řeka</a:t>
            </a:r>
            <a:endParaRPr lang="cs-CZ" b="1" dirty="0"/>
          </a:p>
        </p:txBody>
      </p:sp>
      <p:pic>
        <p:nvPicPr>
          <p:cNvPr id="6146" name="Picture 2" descr="http://ehsworldstudiesjackoboice.wikispaces.com/file/view/yellow_river.jpg/159009235/yellow_riv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2060848"/>
            <a:ext cx="3533378" cy="4395524"/>
          </a:xfrm>
          <a:prstGeom prst="rect">
            <a:avLst/>
          </a:prstGeom>
          <a:noFill/>
          <a:extLst>
            <a:ext uri="{909E8E84-426E-40DD-AFC4-6F175D3DCCD1}">
              <a14:hiddenFill xmlns:a14="http://schemas.microsoft.com/office/drawing/2010/main">
                <a:solidFill>
                  <a:srgbClr val="FFFFFF"/>
                </a:solidFill>
              </a14:hiddenFill>
            </a:ext>
          </a:extLst>
        </p:spPr>
      </p:pic>
      <p:sp>
        <p:nvSpPr>
          <p:cNvPr id="8" name="Zástupný symbol pro obsah 7"/>
          <p:cNvSpPr>
            <a:spLocks noGrp="1"/>
          </p:cNvSpPr>
          <p:nvPr>
            <p:ph sz="quarter" idx="4"/>
          </p:nvPr>
        </p:nvSpPr>
        <p:spPr>
          <a:xfrm>
            <a:off x="179512" y="6240348"/>
            <a:ext cx="5112568" cy="432048"/>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cs-CZ" sz="1600" dirty="0" smtClean="0"/>
              <a:t>Zbarvení způsobeno sprašovými  plaveninami</a:t>
            </a:r>
            <a:endParaRPr lang="cs-CZ" sz="1600" dirty="0"/>
          </a:p>
        </p:txBody>
      </p:sp>
      <p:pic>
        <p:nvPicPr>
          <p:cNvPr id="6148" name="Picture 4" descr="http://www.justchina.org/china/images/explorechina/explore-huanghe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98825" y="2075803"/>
            <a:ext cx="3246107" cy="2434580"/>
          </a:xfrm>
          <a:prstGeom prst="rect">
            <a:avLst/>
          </a:prstGeom>
          <a:noFill/>
          <a:extLst>
            <a:ext uri="{909E8E84-426E-40DD-AFC4-6F175D3DCCD1}">
              <a14:hiddenFill xmlns:a14="http://schemas.microsoft.com/office/drawing/2010/main">
                <a:solidFill>
                  <a:srgbClr val="FFFFFF"/>
                </a:solidFill>
              </a14:hiddenFill>
            </a:ext>
          </a:extLst>
        </p:spPr>
      </p:pic>
      <p:sp>
        <p:nvSpPr>
          <p:cNvPr id="9" name="Osmiúhelník 8"/>
          <p:cNvSpPr/>
          <p:nvPr/>
        </p:nvSpPr>
        <p:spPr>
          <a:xfrm>
            <a:off x="8388424" y="260648"/>
            <a:ext cx="504056" cy="504056"/>
          </a:xfrm>
          <a:prstGeom prst="oct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solidFill>
                <a:schemeClr val="tx1"/>
              </a:solidFill>
            </a:endParaRPr>
          </a:p>
        </p:txBody>
      </p:sp>
    </p:spTree>
    <p:extLst>
      <p:ext uri="{BB962C8B-B14F-4D97-AF65-F5344CB8AC3E}">
        <p14:creationId xmlns:p14="http://schemas.microsoft.com/office/powerpoint/2010/main" val="30847531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idx="4294967295"/>
          </p:nvPr>
        </p:nvSpPr>
        <p:spPr>
          <a:xfrm>
            <a:off x="0" y="274638"/>
            <a:ext cx="8229600" cy="1143000"/>
          </a:xfrm>
        </p:spPr>
        <p:txBody>
          <a:bodyPr/>
          <a:lstStyle/>
          <a:p>
            <a:r>
              <a:rPr lang="cs-CZ" dirty="0" smtClean="0"/>
              <a:t>Nerostné bohatství</a:t>
            </a:r>
            <a:endParaRPr lang="cs-CZ" dirty="0"/>
          </a:p>
        </p:txBody>
      </p:sp>
      <p:sp>
        <p:nvSpPr>
          <p:cNvPr id="8" name="Zástupný symbol pro obsah 7"/>
          <p:cNvSpPr>
            <a:spLocks noGrp="1"/>
          </p:cNvSpPr>
          <p:nvPr>
            <p:ph idx="4294967295"/>
          </p:nvPr>
        </p:nvSpPr>
        <p:spPr>
          <a:xfrm>
            <a:off x="0" y="1628775"/>
            <a:ext cx="8496300" cy="2305050"/>
          </a:xfrm>
        </p:spPr>
        <p:txBody>
          <a:bodyPr>
            <a:normAutofit fontScale="92500" lnSpcReduction="20000"/>
          </a:bodyPr>
          <a:lstStyle/>
          <a:p>
            <a:r>
              <a:rPr lang="cs-CZ" dirty="0" smtClean="0"/>
              <a:t>Černé uhlí = *</a:t>
            </a:r>
          </a:p>
          <a:p>
            <a:r>
              <a:rPr lang="cs-CZ" dirty="0" smtClean="0"/>
              <a:t>Ropa a zemní plyn</a:t>
            </a:r>
          </a:p>
          <a:p>
            <a:r>
              <a:rPr lang="cs-CZ" dirty="0" smtClean="0"/>
              <a:t>Ložiska železné rudy</a:t>
            </a:r>
          </a:p>
          <a:p>
            <a:r>
              <a:rPr lang="cs-CZ" dirty="0" smtClean="0"/>
              <a:t>Ložiska rud wolframu, antimonu , manganu,cínu,</a:t>
            </a:r>
          </a:p>
          <a:p>
            <a:r>
              <a:rPr lang="cs-CZ" dirty="0" smtClean="0"/>
              <a:t>rtuti,bauxitu …..      </a:t>
            </a:r>
          </a:p>
          <a:p>
            <a:endParaRPr lang="cs-CZ" dirty="0" smtClean="0"/>
          </a:p>
          <a:p>
            <a:endParaRPr lang="cs-CZ" dirty="0" smtClean="0"/>
          </a:p>
        </p:txBody>
      </p:sp>
      <p:pic>
        <p:nvPicPr>
          <p:cNvPr id="7172" name="Picture 4" descr="C:\Users\Petra\AppData\Local\Microsoft\Windows\Temporary Internet Files\Content.IE5\28CUJ3X1\MC900353230[1].wmf"/>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3419872" y="3573016"/>
            <a:ext cx="2245759" cy="2210261"/>
          </a:xfrm>
          <a:prstGeom prst="rect">
            <a:avLst/>
          </a:prstGeom>
          <a:noFill/>
          <a:extLst>
            <a:ext uri="{909E8E84-426E-40DD-AFC4-6F175D3DCCD1}">
              <a14:hiddenFill xmlns:a14="http://schemas.microsoft.com/office/drawing/2010/main">
                <a:solidFill>
                  <a:srgbClr val="FFFFFF"/>
                </a:solidFill>
              </a14:hiddenFill>
            </a:ext>
          </a:extLst>
        </p:spPr>
      </p:pic>
      <p:sp>
        <p:nvSpPr>
          <p:cNvPr id="5" name="Vývojový diagram: spojka 4"/>
          <p:cNvSpPr/>
          <p:nvPr/>
        </p:nvSpPr>
        <p:spPr>
          <a:xfrm>
            <a:off x="2915816" y="1628800"/>
            <a:ext cx="457200" cy="4572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11" name="TextovéPole 10"/>
          <p:cNvSpPr txBox="1"/>
          <p:nvPr/>
        </p:nvSpPr>
        <p:spPr>
          <a:xfrm>
            <a:off x="323528" y="4653136"/>
            <a:ext cx="2667653" cy="523220"/>
          </a:xfrm>
          <a:prstGeom prst="rect">
            <a:avLst/>
          </a:prstGeom>
          <a:noFill/>
        </p:spPr>
        <p:txBody>
          <a:bodyPr wrap="none" rtlCol="0">
            <a:spAutoFit/>
          </a:bodyPr>
          <a:lstStyle/>
          <a:p>
            <a:r>
              <a:rPr lang="cs-CZ" sz="2800" dirty="0" smtClean="0"/>
              <a:t>*</a:t>
            </a:r>
            <a:r>
              <a:rPr lang="cs-CZ" sz="2000" dirty="0" smtClean="0"/>
              <a:t>celosvětově 1. místo =</a:t>
            </a:r>
            <a:endParaRPr lang="cs-CZ" sz="2800" dirty="0"/>
          </a:p>
        </p:txBody>
      </p:sp>
      <p:sp>
        <p:nvSpPr>
          <p:cNvPr id="12" name="Vývojový diagram: spojka 11"/>
          <p:cNvSpPr/>
          <p:nvPr/>
        </p:nvSpPr>
        <p:spPr>
          <a:xfrm>
            <a:off x="2987824" y="4725144"/>
            <a:ext cx="457200" cy="4572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13" name="TextovéPole 12"/>
          <p:cNvSpPr txBox="1"/>
          <p:nvPr/>
        </p:nvSpPr>
        <p:spPr>
          <a:xfrm>
            <a:off x="179512" y="6021288"/>
            <a:ext cx="8656152" cy="646331"/>
          </a:xfrm>
          <a:prstGeom prst="rect">
            <a:avLst/>
          </a:prstGeom>
          <a:solidFill>
            <a:srgbClr val="FF0000"/>
          </a:solidFill>
        </p:spPr>
        <p:txBody>
          <a:bodyPr wrap="none" rtlCol="0">
            <a:spAutoFit/>
          </a:bodyPr>
          <a:lstStyle/>
          <a:p>
            <a:r>
              <a:rPr lang="cs-CZ" b="1" dirty="0" smtClean="0">
                <a:solidFill>
                  <a:schemeClr val="bg1"/>
                </a:solidFill>
              </a:rPr>
              <a:t>I. Zjisti v tabulce</a:t>
            </a:r>
            <a:r>
              <a:rPr lang="cs-CZ" b="1" dirty="0" smtClean="0">
                <a:solidFill>
                  <a:schemeClr val="bg1"/>
                </a:solidFill>
              </a:rPr>
              <a:t>, kterých </a:t>
            </a:r>
            <a:r>
              <a:rPr lang="cs-CZ" b="1" dirty="0" smtClean="0">
                <a:solidFill>
                  <a:schemeClr val="bg1"/>
                </a:solidFill>
              </a:rPr>
              <a:t>dalších surovin těží Čína nejvíce na světě a doplň u nich symbol.</a:t>
            </a:r>
          </a:p>
          <a:p>
            <a:r>
              <a:rPr lang="cs-CZ" b="1" dirty="0" smtClean="0">
                <a:solidFill>
                  <a:schemeClr val="bg1"/>
                </a:solidFill>
              </a:rPr>
              <a:t>II. U rud kovů zapiš chemické značky prvků</a:t>
            </a:r>
            <a:r>
              <a:rPr lang="cs-CZ" b="1" dirty="0" smtClean="0">
                <a:solidFill>
                  <a:schemeClr val="bg1"/>
                </a:solidFill>
              </a:rPr>
              <a:t>, kvůli </a:t>
            </a:r>
            <a:r>
              <a:rPr lang="cs-CZ" b="1" dirty="0" smtClean="0">
                <a:solidFill>
                  <a:schemeClr val="bg1"/>
                </a:solidFill>
              </a:rPr>
              <a:t>kterým jsou rudy těženy.</a:t>
            </a:r>
            <a:endParaRPr lang="cs-CZ" b="1" dirty="0">
              <a:solidFill>
                <a:schemeClr val="bg1"/>
              </a:solidFill>
            </a:endParaRPr>
          </a:p>
        </p:txBody>
      </p:sp>
      <p:sp>
        <p:nvSpPr>
          <p:cNvPr id="10" name="Osmiúhelník 9"/>
          <p:cNvSpPr/>
          <p:nvPr/>
        </p:nvSpPr>
        <p:spPr>
          <a:xfrm>
            <a:off x="8388424" y="260648"/>
            <a:ext cx="504056" cy="504056"/>
          </a:xfrm>
          <a:prstGeom prst="oct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solidFill>
                <a:schemeClr val="tx1"/>
              </a:solidFill>
            </a:endParaRPr>
          </a:p>
        </p:txBody>
      </p:sp>
    </p:spTree>
    <p:extLst>
      <p:ext uri="{BB962C8B-B14F-4D97-AF65-F5344CB8AC3E}">
        <p14:creationId xmlns:p14="http://schemas.microsoft.com/office/powerpoint/2010/main" val="28129193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755576" y="2420888"/>
            <a:ext cx="7745505" cy="2404789"/>
          </a:xfrm>
        </p:spPr>
        <p:txBody>
          <a:bodyPr>
            <a:normAutofit fontScale="70000" lnSpcReduction="20000"/>
          </a:bodyPr>
          <a:lstStyle/>
          <a:p>
            <a:r>
              <a:rPr lang="cs-CZ" dirty="0" smtClean="0"/>
              <a:t>Číňané (</a:t>
            </a:r>
            <a:r>
              <a:rPr lang="cs-CZ" dirty="0" err="1" smtClean="0"/>
              <a:t>Chanové</a:t>
            </a:r>
            <a:r>
              <a:rPr lang="cs-CZ" dirty="0" smtClean="0"/>
              <a:t>*) 92%  obyvatel státu</a:t>
            </a:r>
          </a:p>
          <a:p>
            <a:pPr marL="0" indent="0">
              <a:buNone/>
            </a:pPr>
            <a:r>
              <a:rPr lang="cs-CZ" dirty="0" smtClean="0"/>
              <a:t>(čínština má mnoho dialektů, ale stejné znakové písmo)</a:t>
            </a:r>
          </a:p>
          <a:p>
            <a:r>
              <a:rPr lang="cs-CZ" dirty="0" smtClean="0"/>
              <a:t>55 menšinových etnik (Mongolové, Tibeťané…)</a:t>
            </a:r>
          </a:p>
          <a:p>
            <a:r>
              <a:rPr lang="cs-CZ" dirty="0" smtClean="0"/>
              <a:t>Velké přírůstky obyvatelstva v minulých desetiletích! </a:t>
            </a:r>
            <a:r>
              <a:rPr lang="cs-CZ" sz="3400" b="1" dirty="0" smtClean="0"/>
              <a:t>(snaha o snížení porodnosti)  V současnosti nedostatek obyvatel, schopných pracovat.  </a:t>
            </a:r>
            <a:endParaRPr lang="cs-CZ" sz="1800" b="1" dirty="0" smtClean="0"/>
          </a:p>
          <a:p>
            <a:r>
              <a:rPr lang="cs-CZ" dirty="0" smtClean="0"/>
              <a:t>Hlavním náboženstvím taoismus a konfucianismus</a:t>
            </a:r>
          </a:p>
        </p:txBody>
      </p:sp>
      <p:sp>
        <p:nvSpPr>
          <p:cNvPr id="3" name="Nadpis 2"/>
          <p:cNvSpPr>
            <a:spLocks noGrp="1"/>
          </p:cNvSpPr>
          <p:nvPr>
            <p:ph type="title"/>
          </p:nvPr>
        </p:nvSpPr>
        <p:spPr/>
        <p:txBody>
          <a:bodyPr/>
          <a:lstStyle/>
          <a:p>
            <a:r>
              <a:rPr lang="cs-CZ" dirty="0" smtClean="0"/>
              <a:t>Obyvatelstvo</a:t>
            </a:r>
            <a:endParaRPr lang="cs-CZ" dirty="0"/>
          </a:p>
        </p:txBody>
      </p:sp>
      <p:pic>
        <p:nvPicPr>
          <p:cNvPr id="8196" name="Picture 4" descr="http://news.xinhuanet.com/english/2008-09/26/xin_07209052606181097454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964208" cy="1772816"/>
          </a:xfrm>
          <a:prstGeom prst="rect">
            <a:avLst/>
          </a:prstGeom>
        </p:spPr>
        <p:style>
          <a:lnRef idx="2">
            <a:schemeClr val="accent1"/>
          </a:lnRef>
          <a:fillRef idx="1">
            <a:schemeClr val="lt1"/>
          </a:fillRef>
          <a:effectRef idx="0">
            <a:schemeClr val="accent1"/>
          </a:effectRef>
          <a:fontRef idx="minor">
            <a:schemeClr val="dk1"/>
          </a:fontRef>
        </p:style>
      </p:pic>
      <p:sp>
        <p:nvSpPr>
          <p:cNvPr id="4" name="AutoShape 6" descr="http://openclipart.org/people/netalloy/1293155427.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5" name="AutoShape 8" descr="http://openclipart.org/people/netalloy/1293155427.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6" name="AutoShape 10" descr="http://openclipart.org/people/netalloy/1293155427.sv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12" descr="http://openclipart.org/people/netalloy/1293155427.sv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8206" name="Picture 14" descr="http://cf.ltkcdn.net/feng-shui/images/std/102078-285x174-Greenblue_dragon.jpg"/>
          <p:cNvPicPr>
            <a:picLocks noChangeAspect="1" noChangeArrowheads="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788024" y="620688"/>
            <a:ext cx="2714625" cy="1657351"/>
          </a:xfrm>
          <a:prstGeom prst="rect">
            <a:avLst/>
          </a:prstGeom>
          <a:noFill/>
          <a:extLst>
            <a:ext uri="{909E8E84-426E-40DD-AFC4-6F175D3DCCD1}">
              <a14:hiddenFill xmlns:a14="http://schemas.microsoft.com/office/drawing/2010/main">
                <a:solidFill>
                  <a:srgbClr val="FFFFFF"/>
                </a:solidFill>
              </a14:hiddenFill>
            </a:ext>
          </a:extLst>
        </p:spPr>
      </p:pic>
      <p:sp>
        <p:nvSpPr>
          <p:cNvPr id="10" name="TextovéPole 9"/>
          <p:cNvSpPr txBox="1"/>
          <p:nvPr/>
        </p:nvSpPr>
        <p:spPr>
          <a:xfrm>
            <a:off x="251520" y="5157192"/>
            <a:ext cx="8604448" cy="1477328"/>
          </a:xfrm>
          <a:prstGeom prst="rect">
            <a:avLst/>
          </a:prstGeom>
          <a:solidFill>
            <a:srgbClr val="FFFF00"/>
          </a:solidFill>
        </p:spPr>
        <p:txBody>
          <a:bodyPr wrap="square" rtlCol="0">
            <a:spAutoFit/>
          </a:bodyPr>
          <a:lstStyle/>
          <a:p>
            <a:r>
              <a:rPr lang="cs-CZ" dirty="0" smtClean="0"/>
              <a:t>*Počet </a:t>
            </a:r>
            <a:r>
              <a:rPr lang="cs-CZ" dirty="0" err="1" smtClean="0"/>
              <a:t>Chanů</a:t>
            </a:r>
            <a:r>
              <a:rPr lang="cs-CZ" dirty="0" smtClean="0"/>
              <a:t> přesahuje 1 300 000 </a:t>
            </a:r>
            <a:r>
              <a:rPr lang="cs-CZ" dirty="0" err="1" smtClean="0"/>
              <a:t>000.</a:t>
            </a:r>
            <a:r>
              <a:rPr lang="cs-CZ" dirty="0" smtClean="0"/>
              <a:t> </a:t>
            </a:r>
            <a:r>
              <a:rPr lang="cs-CZ" dirty="0" err="1" smtClean="0"/>
              <a:t>Chanové</a:t>
            </a:r>
            <a:r>
              <a:rPr lang="cs-CZ" dirty="0" smtClean="0"/>
              <a:t> žijí převážně na území dnešní  ČLR, kde tvoří asi 92 % obyvatelstva, ale i v mnoha dalších částech světa. Na  Tchaj-wanu čili v Čínské republice tvoří </a:t>
            </a:r>
            <a:r>
              <a:rPr lang="cs-CZ" dirty="0" err="1" smtClean="0"/>
              <a:t>Chanové</a:t>
            </a:r>
            <a:r>
              <a:rPr lang="cs-CZ" dirty="0" smtClean="0"/>
              <a:t> 98 % obyvatelstva, v  Singapuru  75 % a </a:t>
            </a:r>
            <a:r>
              <a:rPr lang="cs-CZ" b="1" dirty="0" smtClean="0"/>
              <a:t>celosvětově to je asi 19 %</a:t>
            </a:r>
            <a:r>
              <a:rPr lang="cs-CZ" dirty="0" smtClean="0"/>
              <a:t>.</a:t>
            </a:r>
          </a:p>
          <a:p>
            <a:r>
              <a:rPr lang="cs-CZ" dirty="0" smtClean="0"/>
              <a:t>Historickým centrem </a:t>
            </a:r>
            <a:r>
              <a:rPr lang="cs-CZ" dirty="0" err="1" smtClean="0"/>
              <a:t>chanského</a:t>
            </a:r>
            <a:r>
              <a:rPr lang="cs-CZ" dirty="0" smtClean="0"/>
              <a:t> osídlení je povodí  Žluté řeky, kde se kolem roku  2500 </a:t>
            </a:r>
            <a:r>
              <a:rPr lang="cs-CZ" dirty="0" err="1" smtClean="0"/>
              <a:t>p.n.l</a:t>
            </a:r>
            <a:r>
              <a:rPr lang="cs-CZ" dirty="0" smtClean="0"/>
              <a:t>. objevila usedlá vesnická zemědělská společenství.</a:t>
            </a:r>
            <a:endParaRPr lang="cs-CZ" dirty="0"/>
          </a:p>
        </p:txBody>
      </p:sp>
      <p:sp>
        <p:nvSpPr>
          <p:cNvPr id="12" name="Osmiúhelník 11"/>
          <p:cNvSpPr/>
          <p:nvPr/>
        </p:nvSpPr>
        <p:spPr>
          <a:xfrm>
            <a:off x="8388424" y="260648"/>
            <a:ext cx="504056" cy="504056"/>
          </a:xfrm>
          <a:prstGeom prst="oct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solidFill>
                <a:schemeClr val="tx1"/>
              </a:solidFill>
            </a:endParaRPr>
          </a:p>
        </p:txBody>
      </p:sp>
    </p:spTree>
    <p:extLst>
      <p:ext uri="{BB962C8B-B14F-4D97-AF65-F5344CB8AC3E}">
        <p14:creationId xmlns:p14="http://schemas.microsoft.com/office/powerpoint/2010/main" val="14654010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endParaRPr lang="cs-CZ"/>
          </a:p>
        </p:txBody>
      </p:sp>
      <p:sp>
        <p:nvSpPr>
          <p:cNvPr id="2" name="Nadpis 1"/>
          <p:cNvSpPr>
            <a:spLocks noGrp="1"/>
          </p:cNvSpPr>
          <p:nvPr>
            <p:ph type="title"/>
          </p:nvPr>
        </p:nvSpPr>
        <p:spPr/>
        <p:txBody>
          <a:bodyPr/>
          <a:lstStyle/>
          <a:p>
            <a:endParaRPr lang="cs-CZ"/>
          </a:p>
        </p:txBody>
      </p:sp>
      <p:pic>
        <p:nvPicPr>
          <p:cNvPr id="9218" name="Picture 2" descr="C:\Users\Petra\AppData\Local\Microsoft\Windows\Temporary Internet Files\Content.IE5\28CUJ3X1\MP90040175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9791841"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Osmiúhelník 5"/>
          <p:cNvSpPr/>
          <p:nvPr/>
        </p:nvSpPr>
        <p:spPr>
          <a:xfrm>
            <a:off x="8388424" y="260648"/>
            <a:ext cx="504056" cy="504056"/>
          </a:xfrm>
          <a:prstGeom prst="oct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solidFill>
                <a:schemeClr val="tx1"/>
              </a:solidFill>
            </a:endParaRPr>
          </a:p>
        </p:txBody>
      </p:sp>
    </p:spTree>
    <p:extLst>
      <p:ext uri="{BB962C8B-B14F-4D97-AF65-F5344CB8AC3E}">
        <p14:creationId xmlns:p14="http://schemas.microsoft.com/office/powerpoint/2010/main" val="14991264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55576" y="1700808"/>
            <a:ext cx="7745505" cy="3877815"/>
          </a:xfrm>
        </p:spPr>
        <p:txBody>
          <a:bodyPr>
            <a:normAutofit fontScale="85000" lnSpcReduction="10000"/>
          </a:bodyPr>
          <a:lstStyle/>
          <a:p>
            <a:r>
              <a:rPr lang="cs-CZ" dirty="0" smtClean="0"/>
              <a:t>Velké místní rozdíly</a:t>
            </a:r>
          </a:p>
          <a:p>
            <a:r>
              <a:rPr lang="cs-CZ" dirty="0" smtClean="0"/>
              <a:t>Zemědělství zaměstnává 66% obyvatel státu</a:t>
            </a:r>
          </a:p>
          <a:p>
            <a:r>
              <a:rPr lang="cs-CZ" dirty="0" smtClean="0"/>
              <a:t>Dominuje rostlinná výroba (obiloviny)</a:t>
            </a:r>
          </a:p>
          <a:p>
            <a:pPr marL="0" indent="0">
              <a:buNone/>
            </a:pPr>
            <a:r>
              <a:rPr lang="cs-CZ" dirty="0" smtClean="0"/>
              <a:t>(rýže, pšenice, kukuřice)</a:t>
            </a:r>
            <a:endParaRPr lang="cs-CZ" dirty="0"/>
          </a:p>
          <a:p>
            <a:r>
              <a:rPr lang="cs-CZ" dirty="0" smtClean="0"/>
              <a:t>Další významné plodiny: brambory, tabák, ovoce…</a:t>
            </a:r>
          </a:p>
          <a:p>
            <a:r>
              <a:rPr lang="cs-CZ" dirty="0" smtClean="0"/>
              <a:t>Živočišná výroba: chov prasat, drůbeže</a:t>
            </a:r>
          </a:p>
          <a:p>
            <a:r>
              <a:rPr lang="cs-CZ" dirty="0" smtClean="0"/>
              <a:t>Pastevectví ovcí, koní, velbloudů, v Tibetu </a:t>
            </a:r>
            <a:r>
              <a:rPr lang="cs-CZ" dirty="0" err="1" smtClean="0"/>
              <a:t>jaků</a:t>
            </a:r>
            <a:endParaRPr lang="cs-CZ" dirty="0" smtClean="0"/>
          </a:p>
          <a:p>
            <a:r>
              <a:rPr lang="cs-CZ" dirty="0" smtClean="0"/>
              <a:t>Největší rybolov na světě!</a:t>
            </a:r>
            <a:endParaRPr lang="cs-CZ" dirty="0"/>
          </a:p>
        </p:txBody>
      </p:sp>
      <p:sp>
        <p:nvSpPr>
          <p:cNvPr id="2" name="Nadpis 1"/>
          <p:cNvSpPr>
            <a:spLocks noGrp="1"/>
          </p:cNvSpPr>
          <p:nvPr>
            <p:ph type="title"/>
          </p:nvPr>
        </p:nvSpPr>
        <p:spPr/>
        <p:txBody>
          <a:bodyPr/>
          <a:lstStyle/>
          <a:p>
            <a:r>
              <a:rPr lang="cs-CZ" dirty="0" smtClean="0"/>
              <a:t>Hospodářství</a:t>
            </a:r>
            <a:endParaRPr lang="cs-CZ" dirty="0"/>
          </a:p>
        </p:txBody>
      </p:sp>
      <p:pic>
        <p:nvPicPr>
          <p:cNvPr id="10242" name="Picture 2" descr="C:\Users\Petra\AppData\Local\Microsoft\Windows\Temporary Internet Files\Content.IE5\UQ0VD2E9\MC90032647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908720"/>
            <a:ext cx="1857146" cy="1358798"/>
          </a:xfrm>
          <a:prstGeom prst="rect">
            <a:avLst/>
          </a:prstGeom>
          <a:noFill/>
          <a:extLst>
            <a:ext uri="{909E8E84-426E-40DD-AFC4-6F175D3DCCD1}">
              <a14:hiddenFill xmlns:a14="http://schemas.microsoft.com/office/drawing/2010/main">
                <a:solidFill>
                  <a:srgbClr val="FFFFFF"/>
                </a:solidFill>
              </a14:hiddenFill>
            </a:ext>
          </a:extLst>
        </p:spPr>
      </p:pic>
      <p:sp>
        <p:nvSpPr>
          <p:cNvPr id="5" name="Vývojový diagram: spojka 4"/>
          <p:cNvSpPr/>
          <p:nvPr/>
        </p:nvSpPr>
        <p:spPr>
          <a:xfrm>
            <a:off x="4860032" y="4869160"/>
            <a:ext cx="457200" cy="4572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6" name="TextovéPole 5"/>
          <p:cNvSpPr txBox="1"/>
          <p:nvPr/>
        </p:nvSpPr>
        <p:spPr>
          <a:xfrm>
            <a:off x="467544" y="5805264"/>
            <a:ext cx="8352543" cy="369332"/>
          </a:xfrm>
          <a:prstGeom prst="rect">
            <a:avLst/>
          </a:prstGeom>
          <a:solidFill>
            <a:srgbClr val="FF0000"/>
          </a:solidFill>
        </p:spPr>
        <p:txBody>
          <a:bodyPr wrap="none" rtlCol="0">
            <a:spAutoFit/>
          </a:bodyPr>
          <a:lstStyle/>
          <a:p>
            <a:r>
              <a:rPr lang="cs-CZ" b="1" dirty="0" smtClean="0">
                <a:solidFill>
                  <a:schemeClr val="bg1"/>
                </a:solidFill>
              </a:rPr>
              <a:t>Vyhledej a zapiš, u kterých dalších zemědělských produktů má Čína světové prvenství.</a:t>
            </a:r>
            <a:endParaRPr lang="cs-CZ" b="1" dirty="0">
              <a:solidFill>
                <a:schemeClr val="bg1"/>
              </a:solidFill>
            </a:endParaRPr>
          </a:p>
        </p:txBody>
      </p:sp>
      <p:sp>
        <p:nvSpPr>
          <p:cNvPr id="8" name="Osmiúhelník 7"/>
          <p:cNvSpPr/>
          <p:nvPr/>
        </p:nvSpPr>
        <p:spPr>
          <a:xfrm>
            <a:off x="8388424" y="260648"/>
            <a:ext cx="504056" cy="504056"/>
          </a:xfrm>
          <a:prstGeom prst="oct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solidFill>
                <a:schemeClr val="tx1"/>
              </a:solidFill>
            </a:endParaRPr>
          </a:p>
        </p:txBody>
      </p:sp>
    </p:spTree>
    <p:extLst>
      <p:ext uri="{BB962C8B-B14F-4D97-AF65-F5344CB8AC3E}">
        <p14:creationId xmlns:p14="http://schemas.microsoft.com/office/powerpoint/2010/main" val="32888227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endParaRPr lang="cs-CZ"/>
          </a:p>
        </p:txBody>
      </p:sp>
      <p:sp>
        <p:nvSpPr>
          <p:cNvPr id="3" name="Nadpis 2"/>
          <p:cNvSpPr>
            <a:spLocks noGrp="1"/>
          </p:cNvSpPr>
          <p:nvPr>
            <p:ph type="title"/>
          </p:nvPr>
        </p:nvSpPr>
        <p:spPr/>
        <p:txBody>
          <a:bodyPr/>
          <a:lstStyle/>
          <a:p>
            <a:endParaRPr lang="cs-CZ"/>
          </a:p>
        </p:txBody>
      </p:sp>
      <p:pic>
        <p:nvPicPr>
          <p:cNvPr id="11266" name="Picture 2" descr="http://www.sherwoodinstitute.org/wp-content/uploads/2010/09/China_rice_paddies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3998" cy="7029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395536" y="0"/>
            <a:ext cx="8464368" cy="369332"/>
          </a:xfrm>
          <a:prstGeom prst="rect">
            <a:avLst/>
          </a:prstGeom>
          <a:solidFill>
            <a:srgbClr val="FF0000"/>
          </a:solidFill>
        </p:spPr>
        <p:txBody>
          <a:bodyPr wrap="none" rtlCol="0">
            <a:spAutoFit/>
          </a:bodyPr>
          <a:lstStyle/>
          <a:p>
            <a:r>
              <a:rPr lang="cs-CZ" b="1" dirty="0" smtClean="0">
                <a:solidFill>
                  <a:schemeClr val="bg1"/>
                </a:solidFill>
              </a:rPr>
              <a:t>Pojmenuj zobrazený typ polí a  napiš  2 největší přednosti  tohoto typu  svahových polí.</a:t>
            </a:r>
            <a:endParaRPr lang="cs-CZ" b="1" dirty="0">
              <a:solidFill>
                <a:schemeClr val="bg1"/>
              </a:solidFill>
            </a:endParaRPr>
          </a:p>
        </p:txBody>
      </p:sp>
      <p:sp>
        <p:nvSpPr>
          <p:cNvPr id="7" name="Osmiúhelník 6"/>
          <p:cNvSpPr/>
          <p:nvPr/>
        </p:nvSpPr>
        <p:spPr>
          <a:xfrm>
            <a:off x="8388424" y="260648"/>
            <a:ext cx="504056" cy="504056"/>
          </a:xfrm>
          <a:prstGeom prst="oct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solidFill>
                <a:schemeClr val="tx1"/>
              </a:solidFill>
            </a:endParaRPr>
          </a:p>
        </p:txBody>
      </p:sp>
    </p:spTree>
    <p:extLst>
      <p:ext uri="{BB962C8B-B14F-4D97-AF65-F5344CB8AC3E}">
        <p14:creationId xmlns:p14="http://schemas.microsoft.com/office/powerpoint/2010/main" val="29673165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827584" y="1484784"/>
            <a:ext cx="7745505" cy="1180653"/>
          </a:xfrm>
        </p:spPr>
        <p:txBody>
          <a:bodyPr>
            <a:normAutofit lnSpcReduction="10000"/>
          </a:bodyPr>
          <a:lstStyle/>
          <a:p>
            <a:r>
              <a:rPr lang="cs-CZ" dirty="0" smtClean="0"/>
              <a:t>Nejvíce rozvinut těžký průmysl</a:t>
            </a:r>
          </a:p>
          <a:p>
            <a:pPr marL="0" indent="0">
              <a:buNone/>
            </a:pPr>
            <a:r>
              <a:rPr lang="cs-CZ" sz="1800" dirty="0" smtClean="0"/>
              <a:t>(průmysl těžební, hutnictví, strojírenství, chemický, elektrotechnický+ průmysl potravinářský, textilní)</a:t>
            </a:r>
          </a:p>
        </p:txBody>
      </p:sp>
      <p:sp>
        <p:nvSpPr>
          <p:cNvPr id="3" name="Nadpis 2"/>
          <p:cNvSpPr>
            <a:spLocks noGrp="1"/>
          </p:cNvSpPr>
          <p:nvPr>
            <p:ph type="title"/>
          </p:nvPr>
        </p:nvSpPr>
        <p:spPr/>
        <p:txBody>
          <a:bodyPr/>
          <a:lstStyle/>
          <a:p>
            <a:r>
              <a:rPr lang="cs-CZ" dirty="0" smtClean="0"/>
              <a:t>Průmysl</a:t>
            </a:r>
            <a:endParaRPr lang="cs-CZ" dirty="0"/>
          </a:p>
        </p:txBody>
      </p:sp>
      <p:pic>
        <p:nvPicPr>
          <p:cNvPr id="12290" name="Picture 2" descr="http://www.impactlab.com/wp-content/uploads/2008/04/china-textile-industr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21140" y="3523874"/>
            <a:ext cx="4474468" cy="3096333"/>
          </a:xfrm>
          <a:prstGeom prst="rect">
            <a:avLst/>
          </a:prstGeom>
        </p:spPr>
        <p:style>
          <a:lnRef idx="2">
            <a:schemeClr val="accent1"/>
          </a:lnRef>
          <a:fillRef idx="1">
            <a:schemeClr val="lt1"/>
          </a:fillRef>
          <a:effectRef idx="0">
            <a:schemeClr val="accent1"/>
          </a:effectRef>
          <a:fontRef idx="minor">
            <a:schemeClr val="dk1"/>
          </a:fontRef>
        </p:style>
      </p:pic>
      <p:sp>
        <p:nvSpPr>
          <p:cNvPr id="6" name="Osmiúhelník 5"/>
          <p:cNvSpPr/>
          <p:nvPr/>
        </p:nvSpPr>
        <p:spPr>
          <a:xfrm>
            <a:off x="8388424" y="260648"/>
            <a:ext cx="504056" cy="504056"/>
          </a:xfrm>
          <a:prstGeom prst="oct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solidFill>
                <a:schemeClr val="tx1"/>
              </a:solidFill>
            </a:endParaRPr>
          </a:p>
        </p:txBody>
      </p:sp>
    </p:spTree>
    <p:extLst>
      <p:ext uri="{BB962C8B-B14F-4D97-AF65-F5344CB8AC3E}">
        <p14:creationId xmlns:p14="http://schemas.microsoft.com/office/powerpoint/2010/main" val="34370171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Čína – Říše středu</a:t>
            </a:r>
            <a:endParaRPr lang="cs-CZ" dirty="0"/>
          </a:p>
        </p:txBody>
      </p:sp>
      <p:pic>
        <p:nvPicPr>
          <p:cNvPr id="1026" name="Picture 2" descr="Václav Malý: V Číně vládne perzekuce nejistoty. Represe se v posledních  letech prohloubila | Dvojk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193371"/>
            <a:ext cx="8496944" cy="5664629"/>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683568" y="1417638"/>
            <a:ext cx="2540696" cy="369332"/>
          </a:xfrm>
          <a:prstGeom prst="rect">
            <a:avLst/>
          </a:prstGeom>
          <a:solidFill>
            <a:srgbClr val="FFFF00"/>
          </a:solidFill>
          <a:ln>
            <a:solidFill>
              <a:schemeClr val="tx1"/>
            </a:solidFill>
          </a:ln>
        </p:spPr>
        <p:txBody>
          <a:bodyPr wrap="none">
            <a:spAutoFit/>
          </a:bodyPr>
          <a:lstStyle/>
          <a:p>
            <a:r>
              <a:rPr lang="cs-CZ" dirty="0"/>
              <a:t>Náměstí nebeského klidu</a:t>
            </a:r>
          </a:p>
        </p:txBody>
      </p:sp>
      <p:sp>
        <p:nvSpPr>
          <p:cNvPr id="6" name="TextovéPole 5"/>
          <p:cNvSpPr txBox="1"/>
          <p:nvPr/>
        </p:nvSpPr>
        <p:spPr>
          <a:xfrm>
            <a:off x="6628351" y="1390298"/>
            <a:ext cx="2058449" cy="369332"/>
          </a:xfrm>
          <a:prstGeom prst="rect">
            <a:avLst/>
          </a:prstGeom>
          <a:noFill/>
          <a:ln>
            <a:solidFill>
              <a:schemeClr val="tx1"/>
            </a:solidFill>
          </a:ln>
        </p:spPr>
        <p:txBody>
          <a:bodyPr wrap="none" rtlCol="0">
            <a:spAutoFit/>
          </a:bodyPr>
          <a:lstStyle/>
          <a:p>
            <a:r>
              <a:rPr lang="cs-CZ" dirty="0" smtClean="0"/>
              <a:t>učebnice str. 46 - 47</a:t>
            </a:r>
            <a:endParaRPr lang="cs-CZ" dirty="0"/>
          </a:p>
        </p:txBody>
      </p:sp>
    </p:spTree>
    <p:extLst>
      <p:ext uri="{BB962C8B-B14F-4D97-AF65-F5344CB8AC3E}">
        <p14:creationId xmlns:p14="http://schemas.microsoft.com/office/powerpoint/2010/main" val="26224886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řehrada Tři soutěsky, 2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79539"/>
            <a:ext cx="6552728" cy="407846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upload.wikimedia.org/wikipedia/commons/4/4c/Threegor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82780" cy="2179020"/>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31612" y="2277137"/>
            <a:ext cx="4086503" cy="369332"/>
          </a:xfrm>
          <a:prstGeom prst="rect">
            <a:avLst/>
          </a:prstGeom>
          <a:solidFill>
            <a:srgbClr val="FF0000"/>
          </a:solidFill>
        </p:spPr>
        <p:txBody>
          <a:bodyPr wrap="none" rtlCol="0">
            <a:spAutoFit/>
          </a:bodyPr>
          <a:lstStyle/>
          <a:p>
            <a:r>
              <a:rPr lang="cs-CZ" b="1" dirty="0" smtClean="0">
                <a:solidFill>
                  <a:schemeClr val="bg1"/>
                </a:solidFill>
              </a:rPr>
              <a:t>Zjisti a zapiš vše  o zobrazeném objektu . </a:t>
            </a:r>
            <a:endParaRPr lang="cs-CZ" b="1" dirty="0">
              <a:solidFill>
                <a:schemeClr val="bg1"/>
              </a:solidFill>
            </a:endParaRPr>
          </a:p>
        </p:txBody>
      </p:sp>
      <p:sp>
        <p:nvSpPr>
          <p:cNvPr id="7" name="Osmiúhelník 6"/>
          <p:cNvSpPr/>
          <p:nvPr/>
        </p:nvSpPr>
        <p:spPr>
          <a:xfrm>
            <a:off x="8388424" y="260648"/>
            <a:ext cx="504056" cy="504056"/>
          </a:xfrm>
          <a:prstGeom prst="oct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solidFill>
                <a:schemeClr val="tx1"/>
              </a:solidFill>
            </a:endParaRPr>
          </a:p>
        </p:txBody>
      </p:sp>
    </p:spTree>
    <p:extLst>
      <p:ext uri="{BB962C8B-B14F-4D97-AF65-F5344CB8AC3E}">
        <p14:creationId xmlns:p14="http://schemas.microsoft.com/office/powerpoint/2010/main" val="3512063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technode.com/wp-content/uploads/2012/02/photo_lg_chin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520" y="-315416"/>
            <a:ext cx="9975335" cy="8044625"/>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107504" y="188640"/>
            <a:ext cx="230425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cs-CZ" b="1" dirty="0" smtClean="0"/>
              <a:t>Velká čínská zeď</a:t>
            </a:r>
          </a:p>
        </p:txBody>
      </p:sp>
      <p:sp>
        <p:nvSpPr>
          <p:cNvPr id="5" name="Osmiúhelník 4"/>
          <p:cNvSpPr/>
          <p:nvPr/>
        </p:nvSpPr>
        <p:spPr>
          <a:xfrm>
            <a:off x="8388424" y="260648"/>
            <a:ext cx="504056" cy="504056"/>
          </a:xfrm>
          <a:prstGeom prst="oct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solidFill>
                <a:schemeClr val="tx1"/>
              </a:solidFill>
            </a:endParaRPr>
          </a:p>
        </p:txBody>
      </p:sp>
    </p:spTree>
    <p:extLst>
      <p:ext uri="{BB962C8B-B14F-4D97-AF65-F5344CB8AC3E}">
        <p14:creationId xmlns:p14="http://schemas.microsoft.com/office/powerpoint/2010/main" val="28161911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Petra\AppData\Local\Microsoft\Windows\Temporary Internet Files\Content.IE5\UQ0VD2E9\MP90042439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04664"/>
            <a:ext cx="9144000" cy="6086475"/>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395536" y="476672"/>
            <a:ext cx="5273175" cy="369332"/>
          </a:xfrm>
          <a:prstGeom prst="rect">
            <a:avLst/>
          </a:prstGeom>
          <a:solidFill>
            <a:srgbClr val="FF0000"/>
          </a:solidFill>
        </p:spPr>
        <p:txBody>
          <a:bodyPr wrap="none" rtlCol="0">
            <a:spAutoFit/>
          </a:bodyPr>
          <a:lstStyle/>
          <a:p>
            <a:r>
              <a:rPr lang="cs-CZ" b="1" dirty="0" smtClean="0">
                <a:solidFill>
                  <a:schemeClr val="bg1"/>
                </a:solidFill>
              </a:rPr>
              <a:t>Pojmenuj tohoto  obyvatele Číny a napiš, čím se živí.  </a:t>
            </a:r>
            <a:endParaRPr lang="cs-CZ" b="1" dirty="0">
              <a:solidFill>
                <a:schemeClr val="bg1"/>
              </a:solidFill>
            </a:endParaRPr>
          </a:p>
        </p:txBody>
      </p:sp>
      <p:sp>
        <p:nvSpPr>
          <p:cNvPr id="5" name="Osmiúhelník 4"/>
          <p:cNvSpPr/>
          <p:nvPr/>
        </p:nvSpPr>
        <p:spPr>
          <a:xfrm>
            <a:off x="8388424" y="260648"/>
            <a:ext cx="504056" cy="504056"/>
          </a:xfrm>
          <a:prstGeom prst="oct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solidFill>
                <a:schemeClr val="tx1"/>
              </a:solidFill>
            </a:endParaRPr>
          </a:p>
        </p:txBody>
      </p:sp>
    </p:spTree>
    <p:extLst>
      <p:ext uri="{BB962C8B-B14F-4D97-AF65-F5344CB8AC3E}">
        <p14:creationId xmlns:p14="http://schemas.microsoft.com/office/powerpoint/2010/main" val="19410210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endParaRPr lang="cs-CZ"/>
          </a:p>
        </p:txBody>
      </p:sp>
      <p:sp>
        <p:nvSpPr>
          <p:cNvPr id="2" name="Nadpis 1"/>
          <p:cNvSpPr>
            <a:spLocks noGrp="1"/>
          </p:cNvSpPr>
          <p:nvPr>
            <p:ph type="title"/>
          </p:nvPr>
        </p:nvSpPr>
        <p:spPr/>
        <p:txBody>
          <a:bodyPr/>
          <a:lstStyle/>
          <a:p>
            <a:endParaRPr lang="cs-CZ"/>
          </a:p>
        </p:txBody>
      </p:sp>
      <p:pic>
        <p:nvPicPr>
          <p:cNvPr id="14338" name="Picture 2" descr="http://i.idnes.cz/10/071/gal/JB342d85_Z_profimedia_003803639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8640" y="-28810"/>
            <a:ext cx="10826874" cy="7202225"/>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0" y="1094472"/>
            <a:ext cx="5027402" cy="646331"/>
          </a:xfrm>
          <a:prstGeom prst="rect">
            <a:avLst/>
          </a:prstGeom>
          <a:solidFill>
            <a:srgbClr val="FF0000"/>
          </a:solidFill>
        </p:spPr>
        <p:txBody>
          <a:bodyPr wrap="none" rtlCol="0">
            <a:spAutoFit/>
          </a:bodyPr>
          <a:lstStyle/>
          <a:p>
            <a:r>
              <a:rPr lang="cs-CZ" b="1" dirty="0" smtClean="0">
                <a:solidFill>
                  <a:schemeClr val="bg1"/>
                </a:solidFill>
              </a:rPr>
              <a:t>II. Která země poskytla azyl nejen dalajlámovi, ale i</a:t>
            </a:r>
          </a:p>
          <a:p>
            <a:r>
              <a:rPr lang="cs-CZ" b="1" dirty="0" smtClean="0">
                <a:solidFill>
                  <a:schemeClr val="bg1"/>
                </a:solidFill>
              </a:rPr>
              <a:t>tisícům dalších pronásledovaných Tibeťanů?</a:t>
            </a:r>
            <a:endParaRPr lang="cs-CZ" b="1" dirty="0">
              <a:solidFill>
                <a:schemeClr val="bg1"/>
              </a:solidFill>
            </a:endParaRPr>
          </a:p>
        </p:txBody>
      </p:sp>
      <p:sp>
        <p:nvSpPr>
          <p:cNvPr id="6" name="TextovéPole 5"/>
          <p:cNvSpPr txBox="1"/>
          <p:nvPr/>
        </p:nvSpPr>
        <p:spPr>
          <a:xfrm>
            <a:off x="251520" y="476672"/>
            <a:ext cx="2232248" cy="523220"/>
          </a:xfrm>
          <a:prstGeom prst="rect">
            <a:avLst/>
          </a:prstGeom>
          <a:solidFill>
            <a:srgbClr val="FF0000"/>
          </a:solidFill>
        </p:spPr>
        <p:txBody>
          <a:bodyPr wrap="square" rtlCol="0">
            <a:spAutoFit/>
          </a:bodyPr>
          <a:lstStyle/>
          <a:p>
            <a:r>
              <a:rPr lang="cs-CZ" sz="2800" b="1" dirty="0" smtClean="0">
                <a:solidFill>
                  <a:schemeClr val="bg1"/>
                </a:solidFill>
              </a:rPr>
              <a:t>I. Kdo to je ?</a:t>
            </a:r>
            <a:endParaRPr lang="cs-CZ" sz="2800" b="1" dirty="0">
              <a:solidFill>
                <a:schemeClr val="bg1"/>
              </a:solidFill>
            </a:endParaRPr>
          </a:p>
        </p:txBody>
      </p:sp>
      <p:sp>
        <p:nvSpPr>
          <p:cNvPr id="8" name="Osmiúhelník 7"/>
          <p:cNvSpPr/>
          <p:nvPr/>
        </p:nvSpPr>
        <p:spPr>
          <a:xfrm>
            <a:off x="8388424" y="260648"/>
            <a:ext cx="504056" cy="504056"/>
          </a:xfrm>
          <a:prstGeom prst="oct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solidFill>
                <a:schemeClr val="tx1"/>
              </a:solidFill>
            </a:endParaRPr>
          </a:p>
        </p:txBody>
      </p:sp>
    </p:spTree>
    <p:extLst>
      <p:ext uri="{BB962C8B-B14F-4D97-AF65-F5344CB8AC3E}">
        <p14:creationId xmlns:p14="http://schemas.microsoft.com/office/powerpoint/2010/main" val="414329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0" fill="hold"/>
                                        <p:tgtEl>
                                          <p:spTgt spid="5"/>
                                        </p:tgtEl>
                                        <p:attrNameLst>
                                          <p:attrName>ppt_x</p:attrName>
                                        </p:attrNameLst>
                                      </p:cBhvr>
                                      <p:tavLst>
                                        <p:tav tm="0">
                                          <p:val>
                                            <p:strVal val="#ppt_x"/>
                                          </p:val>
                                        </p:tav>
                                        <p:tav tm="100000">
                                          <p:val>
                                            <p:strVal val="#ppt_x"/>
                                          </p:val>
                                        </p:tav>
                                      </p:tavLst>
                                    </p:anim>
                                    <p:anim calcmode="lin" valueType="num">
                                      <p:cBhvr additive="base">
                                        <p:cTn id="14"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8" y="1988840"/>
            <a:ext cx="7745505" cy="2188765"/>
          </a:xfrm>
          <a:solidFill>
            <a:srgbClr val="FFFF00"/>
          </a:solidFill>
        </p:spPr>
        <p:txBody>
          <a:bodyPr>
            <a:normAutofit fontScale="85000" lnSpcReduction="10000"/>
          </a:bodyPr>
          <a:lstStyle/>
          <a:p>
            <a:pPr algn="just"/>
            <a:r>
              <a:rPr lang="cs-CZ" dirty="0" smtClean="0"/>
              <a:t>V roce 1951 Čína obsadila Tibet (stal se autonomní oblastí Číny) – od té doby Tibet bojuje za samostatnost. V r.1959 v Tibetu vypuklo rozsáhlé povstání, které bylo krvavě potlačeno. Nejvyšší tibetský představitel, dalajláma, odešel do exilu. </a:t>
            </a:r>
            <a:endParaRPr lang="cs-CZ" dirty="0"/>
          </a:p>
        </p:txBody>
      </p:sp>
      <p:sp>
        <p:nvSpPr>
          <p:cNvPr id="3" name="Nadpis 2"/>
          <p:cNvSpPr>
            <a:spLocks noGrp="1"/>
          </p:cNvSpPr>
          <p:nvPr>
            <p:ph type="title"/>
          </p:nvPr>
        </p:nvSpPr>
        <p:spPr/>
        <p:txBody>
          <a:bodyPr/>
          <a:lstStyle/>
          <a:p>
            <a:r>
              <a:rPr lang="cs-CZ" dirty="0" smtClean="0"/>
              <a:t>Tibet</a:t>
            </a:r>
            <a:endParaRPr lang="cs-CZ" dirty="0"/>
          </a:p>
        </p:txBody>
      </p:sp>
      <p:pic>
        <p:nvPicPr>
          <p:cNvPr id="13314" name="Picture 2" descr="C:\Users\Petra\AppData\Local\Microsoft\Windows\Temporary Internet Files\Content.IE5\UQ0VD2E9\MC90019555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16632"/>
            <a:ext cx="2325541" cy="1744156"/>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www.prirodni-matrace.cz/files/image/Gympl/201003102128_tibet_flag_4816e045179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800" y="4293096"/>
            <a:ext cx="3407940" cy="2354214"/>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http://upload.wikimedia.org/wikipedia/commons/9/9d/China_Tibet.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5" name="AutoShape 8" descr="http://upload.wikimedia.org/wikipedia/commons/9/9d/China_Tibet.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6" name="AutoShape 10" descr="http://upload.wikimedia.org/wikipedia/commons/9/9d/China_Tibet.sv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Obdélníkový popisek 8"/>
          <p:cNvSpPr/>
          <p:nvPr/>
        </p:nvSpPr>
        <p:spPr>
          <a:xfrm>
            <a:off x="4860032" y="1196752"/>
            <a:ext cx="3240360" cy="612648"/>
          </a:xfrm>
          <a:prstGeom prst="wedgeRectCallout">
            <a:avLst>
              <a:gd name="adj1" fmla="val -127891"/>
              <a:gd name="adj2" fmla="val -3329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smtClean="0"/>
              <a:t>Co zachycuje obrázek?</a:t>
            </a:r>
            <a:endParaRPr lang="cs-CZ" b="1" dirty="0"/>
          </a:p>
        </p:txBody>
      </p:sp>
      <p:sp>
        <p:nvSpPr>
          <p:cNvPr id="11" name="Osmiúhelník 10"/>
          <p:cNvSpPr/>
          <p:nvPr/>
        </p:nvSpPr>
        <p:spPr>
          <a:xfrm>
            <a:off x="8388424" y="260648"/>
            <a:ext cx="504056" cy="504056"/>
          </a:xfrm>
          <a:prstGeom prst="oct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solidFill>
                <a:schemeClr val="tx1"/>
              </a:solidFill>
            </a:endParaRPr>
          </a:p>
        </p:txBody>
      </p:sp>
    </p:spTree>
    <p:extLst>
      <p:ext uri="{BB962C8B-B14F-4D97-AF65-F5344CB8AC3E}">
        <p14:creationId xmlns:p14="http://schemas.microsoft.com/office/powerpoint/2010/main" val="2495220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ppt_x"/>
                                          </p:val>
                                        </p:tav>
                                        <p:tav tm="100000">
                                          <p:val>
                                            <p:strVal val="#ppt_x"/>
                                          </p:val>
                                        </p:tav>
                                      </p:tavLst>
                                    </p:anim>
                                    <p:anim calcmode="lin" valueType="num">
                                      <p:cBhvr additive="base">
                                        <p:cTn id="8"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bg/>
                                          </p:spTgt>
                                        </p:tgtEl>
                                        <p:attrNameLst>
                                          <p:attrName>style.visibility</p:attrName>
                                        </p:attrNameLst>
                                      </p:cBhvr>
                                      <p:to>
                                        <p:strVal val="visible"/>
                                      </p:to>
                                    </p:set>
                                    <p:anim calcmode="lin" valueType="num">
                                      <p:cBhvr additive="base">
                                        <p:cTn id="13" dur="2000" fill="hold"/>
                                        <p:tgtEl>
                                          <p:spTgt spid="2">
                                            <p:bg/>
                                          </p:spTgt>
                                        </p:tgtEl>
                                        <p:attrNameLst>
                                          <p:attrName>ppt_x</p:attrName>
                                        </p:attrNameLst>
                                      </p:cBhvr>
                                      <p:tavLst>
                                        <p:tav tm="0">
                                          <p:val>
                                            <p:strVal val="#ppt_x"/>
                                          </p:val>
                                        </p:tav>
                                        <p:tav tm="100000">
                                          <p:val>
                                            <p:strVal val="#ppt_x"/>
                                          </p:val>
                                        </p:tav>
                                      </p:tavLst>
                                    </p:anim>
                                    <p:anim calcmode="lin" valueType="num">
                                      <p:cBhvr additive="base">
                                        <p:cTn id="14" dur="2000" fill="hold"/>
                                        <p:tgtEl>
                                          <p:spTgt spid="2">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467544" y="332656"/>
            <a:ext cx="1988173" cy="461665"/>
          </a:xfrm>
          <a:prstGeom prst="rect">
            <a:avLst/>
          </a:prstGeom>
          <a:noFill/>
        </p:spPr>
        <p:txBody>
          <a:bodyPr wrap="none" rtlCol="0">
            <a:spAutoFit/>
          </a:bodyPr>
          <a:lstStyle/>
          <a:p>
            <a:r>
              <a:rPr lang="cs-CZ" sz="2400" b="1" dirty="0" smtClean="0"/>
              <a:t>Čínská kultura</a:t>
            </a:r>
            <a:endParaRPr lang="cs-CZ" sz="2400" b="1" dirty="0"/>
          </a:p>
        </p:txBody>
      </p:sp>
      <p:pic>
        <p:nvPicPr>
          <p:cNvPr id="3074" name="Picture 2"/>
          <p:cNvPicPr>
            <a:picLocks noChangeAspect="1" noChangeArrowheads="1"/>
          </p:cNvPicPr>
          <p:nvPr/>
        </p:nvPicPr>
        <p:blipFill>
          <a:blip r:embed="rId2" cstate="print"/>
          <a:srcRect/>
          <a:stretch>
            <a:fillRect/>
          </a:stretch>
        </p:blipFill>
        <p:spPr bwMode="auto">
          <a:xfrm>
            <a:off x="539552" y="1628800"/>
            <a:ext cx="4267200" cy="1581150"/>
          </a:xfrm>
          <a:prstGeom prst="rect">
            <a:avLst/>
          </a:prstGeom>
          <a:noFill/>
          <a:ln w="9525">
            <a:noFill/>
            <a:miter lim="800000"/>
            <a:headEnd/>
            <a:tailEnd/>
          </a:ln>
        </p:spPr>
      </p:pic>
      <p:sp>
        <p:nvSpPr>
          <p:cNvPr id="7" name="Obdélník 6"/>
          <p:cNvSpPr/>
          <p:nvPr/>
        </p:nvSpPr>
        <p:spPr>
          <a:xfrm>
            <a:off x="5148064" y="2204864"/>
            <a:ext cx="2464906" cy="369332"/>
          </a:xfrm>
          <a:prstGeom prst="rect">
            <a:avLst/>
          </a:prstGeom>
          <a:solidFill>
            <a:srgbClr val="FFFF00"/>
          </a:solidFill>
        </p:spPr>
        <p:txBody>
          <a:bodyPr wrap="none">
            <a:spAutoFit/>
          </a:bodyPr>
          <a:lstStyle/>
          <a:p>
            <a:r>
              <a:rPr lang="cs-CZ" dirty="0" smtClean="0"/>
              <a:t>Nápis „Vyrobeno v Číně“</a:t>
            </a:r>
            <a:endParaRPr lang="cs-CZ" dirty="0"/>
          </a:p>
        </p:txBody>
      </p:sp>
      <p:sp>
        <p:nvSpPr>
          <p:cNvPr id="8" name="Obdélník 7"/>
          <p:cNvSpPr/>
          <p:nvPr/>
        </p:nvSpPr>
        <p:spPr>
          <a:xfrm>
            <a:off x="323528" y="836712"/>
            <a:ext cx="8640960" cy="646331"/>
          </a:xfrm>
          <a:prstGeom prst="rect">
            <a:avLst/>
          </a:prstGeom>
          <a:solidFill>
            <a:srgbClr val="FFFF00"/>
          </a:solidFill>
        </p:spPr>
        <p:txBody>
          <a:bodyPr wrap="square">
            <a:spAutoFit/>
          </a:bodyPr>
          <a:lstStyle/>
          <a:p>
            <a:r>
              <a:rPr lang="cs-CZ" b="1" dirty="0" smtClean="0"/>
              <a:t>Čínské písmo </a:t>
            </a:r>
            <a:r>
              <a:rPr lang="cs-CZ" dirty="0" smtClean="0"/>
              <a:t>patří mezi  starověká písma a jde o </a:t>
            </a:r>
            <a:r>
              <a:rPr lang="cs-CZ" b="1" dirty="0" smtClean="0"/>
              <a:t>nejdéle soustavně používané písmo na světě.</a:t>
            </a:r>
            <a:r>
              <a:rPr lang="pl-PL" dirty="0" smtClean="0"/>
              <a:t> Vznik okolo roku 2650 p.n.l.</a:t>
            </a:r>
            <a:endParaRPr lang="cs-CZ" b="1" dirty="0"/>
          </a:p>
        </p:txBody>
      </p:sp>
      <p:sp>
        <p:nvSpPr>
          <p:cNvPr id="9" name="Obdélník 8"/>
          <p:cNvSpPr/>
          <p:nvPr/>
        </p:nvSpPr>
        <p:spPr>
          <a:xfrm>
            <a:off x="467544" y="3212976"/>
            <a:ext cx="8352928" cy="1754326"/>
          </a:xfrm>
          <a:prstGeom prst="rect">
            <a:avLst/>
          </a:prstGeom>
        </p:spPr>
        <p:txBody>
          <a:bodyPr wrap="square">
            <a:spAutoFit/>
          </a:bodyPr>
          <a:lstStyle/>
          <a:p>
            <a:r>
              <a:rPr lang="cs-CZ" b="1" dirty="0" smtClean="0"/>
              <a:t>Směr písma</a:t>
            </a:r>
          </a:p>
          <a:p>
            <a:r>
              <a:rPr lang="cs-CZ" dirty="0" smtClean="0"/>
              <a:t>Tradičně se znaky kladly do sloupce shora dolů, sloupce se řadily zprava doleva. V moderních textech je běžné totéž řazení jako v latince, tedy do řádků zleva doprava, řádky přibývají shora dolů.</a:t>
            </a:r>
          </a:p>
          <a:p>
            <a:r>
              <a:rPr lang="cs-CZ" dirty="0" smtClean="0"/>
              <a:t>Bez ohledu na složitost znaku se všechny grafické složky v jednom znaku musí vejít do čtverce o jednotné velikosti.</a:t>
            </a:r>
            <a:endParaRPr lang="cs-CZ" b="1" dirty="0"/>
          </a:p>
        </p:txBody>
      </p:sp>
      <p:sp>
        <p:nvSpPr>
          <p:cNvPr id="10" name="Obdélník 9"/>
          <p:cNvSpPr/>
          <p:nvPr/>
        </p:nvSpPr>
        <p:spPr>
          <a:xfrm>
            <a:off x="467544" y="5103674"/>
            <a:ext cx="8208912" cy="1754326"/>
          </a:xfrm>
          <a:prstGeom prst="rect">
            <a:avLst/>
          </a:prstGeom>
        </p:spPr>
        <p:txBody>
          <a:bodyPr wrap="square">
            <a:spAutoFit/>
          </a:bodyPr>
          <a:lstStyle/>
          <a:p>
            <a:r>
              <a:rPr lang="cs-CZ" b="1" dirty="0" smtClean="0"/>
              <a:t>V jedné době je v užívání přibližně 5000–6000 znaků.</a:t>
            </a:r>
            <a:r>
              <a:rPr lang="cs-CZ" dirty="0" smtClean="0"/>
              <a:t> Největší slovníky obsahují kolem 80 000 znaků, drtivá většina z nich je však dávno nepoužívána.</a:t>
            </a:r>
          </a:p>
          <a:p>
            <a:r>
              <a:rPr lang="cs-CZ" dirty="0" smtClean="0"/>
              <a:t>V jazykově roztříštěné Číně se spousta vzájemně nesrozumitelných (byť příbuzných) jazyků a dialektů píše těmi samými čínskými znaky. Mluvčí </a:t>
            </a:r>
            <a:r>
              <a:rPr lang="cs-CZ" dirty="0" err="1" smtClean="0"/>
              <a:t>kantonštiny</a:t>
            </a:r>
            <a:r>
              <a:rPr lang="cs-CZ" dirty="0" smtClean="0"/>
              <a:t> se nedomluví s mluvčím standardní čínštiny, ale pokud jsou oba gramotní, mohou si psát.</a:t>
            </a:r>
          </a:p>
          <a:p>
            <a:endParaRPr lang="cs-CZ" dirty="0"/>
          </a:p>
        </p:txBody>
      </p:sp>
      <p:sp>
        <p:nvSpPr>
          <p:cNvPr id="12" name="Osmiúhelník 11"/>
          <p:cNvSpPr/>
          <p:nvPr/>
        </p:nvSpPr>
        <p:spPr>
          <a:xfrm>
            <a:off x="8388424" y="260648"/>
            <a:ext cx="504056" cy="504056"/>
          </a:xfrm>
          <a:prstGeom prst="oct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solidFill>
                <a:schemeClr val="tx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683568" y="620688"/>
            <a:ext cx="7920880" cy="923330"/>
          </a:xfrm>
          <a:prstGeom prst="rect">
            <a:avLst/>
          </a:prstGeom>
        </p:spPr>
        <p:txBody>
          <a:bodyPr wrap="square">
            <a:spAutoFit/>
          </a:bodyPr>
          <a:lstStyle/>
          <a:p>
            <a:r>
              <a:rPr lang="cs-CZ" dirty="0" smtClean="0"/>
              <a:t>Jistě už víte, že za spoustou čínských znaků se </a:t>
            </a:r>
            <a:r>
              <a:rPr lang="cs-CZ" b="1" dirty="0" smtClean="0"/>
              <a:t>skrývá nějaký příběh</a:t>
            </a:r>
            <a:r>
              <a:rPr lang="cs-CZ" dirty="0" smtClean="0"/>
              <a:t>. U některých z nich lze i dnes jejich původ odhadnout podle toho, jak vypadají, za to u jiných i když člověk ví, co hledat, nevidí žádnou podobnost s tím, co znak znamená.</a:t>
            </a:r>
            <a:endParaRPr lang="cs-CZ" dirty="0"/>
          </a:p>
        </p:txBody>
      </p:sp>
      <p:pic>
        <p:nvPicPr>
          <p:cNvPr id="53250" name="Picture 2" descr="http://www.zemedraka.cz/wp-content/uploads/znak-muz-500x271.gif"/>
          <p:cNvPicPr>
            <a:picLocks noChangeAspect="1" noChangeArrowheads="1"/>
          </p:cNvPicPr>
          <p:nvPr/>
        </p:nvPicPr>
        <p:blipFill>
          <a:blip r:embed="rId2" cstate="print"/>
          <a:srcRect/>
          <a:stretch>
            <a:fillRect/>
          </a:stretch>
        </p:blipFill>
        <p:spPr bwMode="auto">
          <a:xfrm>
            <a:off x="467544" y="1700808"/>
            <a:ext cx="2664296" cy="1584176"/>
          </a:xfrm>
          <a:prstGeom prst="rect">
            <a:avLst/>
          </a:prstGeom>
          <a:noFill/>
        </p:spPr>
      </p:pic>
      <p:sp>
        <p:nvSpPr>
          <p:cNvPr id="4" name="Obdélník 3"/>
          <p:cNvSpPr/>
          <p:nvPr/>
        </p:nvSpPr>
        <p:spPr>
          <a:xfrm>
            <a:off x="2699792" y="2420888"/>
            <a:ext cx="1351652" cy="369332"/>
          </a:xfrm>
          <a:prstGeom prst="rect">
            <a:avLst/>
          </a:prstGeom>
        </p:spPr>
        <p:txBody>
          <a:bodyPr wrap="none">
            <a:spAutoFit/>
          </a:bodyPr>
          <a:lstStyle/>
          <a:p>
            <a:r>
              <a:rPr lang="cs-CZ" b="1" dirty="0" smtClean="0"/>
              <a:t>= Muž – nán</a:t>
            </a:r>
            <a:endParaRPr lang="cs-CZ" b="1" dirty="0"/>
          </a:p>
        </p:txBody>
      </p:sp>
      <p:sp>
        <p:nvSpPr>
          <p:cNvPr id="5" name="Obdélník 4"/>
          <p:cNvSpPr/>
          <p:nvPr/>
        </p:nvSpPr>
        <p:spPr>
          <a:xfrm>
            <a:off x="2339752" y="3717032"/>
            <a:ext cx="5436096" cy="369332"/>
          </a:xfrm>
          <a:prstGeom prst="rect">
            <a:avLst/>
          </a:prstGeom>
        </p:spPr>
        <p:txBody>
          <a:bodyPr wrap="square">
            <a:spAutoFit/>
          </a:bodyPr>
          <a:lstStyle/>
          <a:p>
            <a:r>
              <a:rPr lang="cs-CZ" dirty="0" smtClean="0"/>
              <a:t>Znak pro slovo muž se skládá ze znaků: </a:t>
            </a:r>
            <a:r>
              <a:rPr lang="cs-CZ" b="1" dirty="0" smtClean="0"/>
              <a:t>pole</a:t>
            </a:r>
            <a:r>
              <a:rPr lang="cs-CZ" dirty="0" smtClean="0"/>
              <a:t> </a:t>
            </a:r>
            <a:r>
              <a:rPr lang="cs-CZ" dirty="0" err="1" smtClean="0"/>
              <a:t>tián</a:t>
            </a:r>
            <a:r>
              <a:rPr lang="cs-CZ" dirty="0" smtClean="0"/>
              <a:t> </a:t>
            </a:r>
            <a:endParaRPr lang="cs-CZ" dirty="0"/>
          </a:p>
        </p:txBody>
      </p:sp>
      <p:pic>
        <p:nvPicPr>
          <p:cNvPr id="53252" name="Picture 4" descr="http://www.zemedraka.cz/wp-content/uploads/znak-pole.png"/>
          <p:cNvPicPr>
            <a:picLocks noChangeAspect="1" noChangeArrowheads="1"/>
          </p:cNvPicPr>
          <p:nvPr/>
        </p:nvPicPr>
        <p:blipFill>
          <a:blip r:embed="rId3" cstate="print"/>
          <a:srcRect/>
          <a:stretch>
            <a:fillRect/>
          </a:stretch>
        </p:blipFill>
        <p:spPr bwMode="auto">
          <a:xfrm>
            <a:off x="1043608" y="3429000"/>
            <a:ext cx="952500" cy="952500"/>
          </a:xfrm>
          <a:prstGeom prst="rect">
            <a:avLst/>
          </a:prstGeom>
          <a:noFill/>
        </p:spPr>
      </p:pic>
      <p:pic>
        <p:nvPicPr>
          <p:cNvPr id="53254" name="Picture 6" descr="https://encrypted-tbn2.gstatic.com/images?q=tbn:ANd9GcR8zFOSy5TrdTCJHITeHU3dt4vf66KNsbN-HuhMLoZmgKkzF9u7"/>
          <p:cNvPicPr>
            <a:picLocks noChangeAspect="1" noChangeArrowheads="1"/>
          </p:cNvPicPr>
          <p:nvPr/>
        </p:nvPicPr>
        <p:blipFill>
          <a:blip r:embed="rId4" cstate="print"/>
          <a:srcRect/>
          <a:stretch>
            <a:fillRect/>
          </a:stretch>
        </p:blipFill>
        <p:spPr bwMode="auto">
          <a:xfrm>
            <a:off x="899592" y="4581128"/>
            <a:ext cx="1224136" cy="1080120"/>
          </a:xfrm>
          <a:prstGeom prst="rect">
            <a:avLst/>
          </a:prstGeom>
          <a:noFill/>
        </p:spPr>
      </p:pic>
      <p:sp>
        <p:nvSpPr>
          <p:cNvPr id="8" name="Obdélník 7"/>
          <p:cNvSpPr/>
          <p:nvPr/>
        </p:nvSpPr>
        <p:spPr>
          <a:xfrm>
            <a:off x="2123728" y="4725144"/>
            <a:ext cx="4572000" cy="369332"/>
          </a:xfrm>
          <a:prstGeom prst="rect">
            <a:avLst/>
          </a:prstGeom>
        </p:spPr>
        <p:txBody>
          <a:bodyPr>
            <a:spAutoFit/>
          </a:bodyPr>
          <a:lstStyle/>
          <a:p>
            <a:r>
              <a:rPr lang="cs-CZ" dirty="0" smtClean="0"/>
              <a:t>a </a:t>
            </a:r>
            <a:r>
              <a:rPr lang="cs-CZ" b="1" dirty="0" smtClean="0"/>
              <a:t>síla</a:t>
            </a:r>
            <a:r>
              <a:rPr lang="cs-CZ" dirty="0" smtClean="0"/>
              <a:t> </a:t>
            </a:r>
            <a:r>
              <a:rPr lang="cs-CZ" dirty="0" err="1" smtClean="0"/>
              <a:t>lì</a:t>
            </a:r>
            <a:r>
              <a:rPr lang="cs-CZ" dirty="0" smtClean="0"/>
              <a:t> </a:t>
            </a:r>
            <a:endParaRPr lang="cs-CZ" dirty="0"/>
          </a:p>
        </p:txBody>
      </p:sp>
      <p:sp>
        <p:nvSpPr>
          <p:cNvPr id="9" name="Obdélník 8"/>
          <p:cNvSpPr/>
          <p:nvPr/>
        </p:nvSpPr>
        <p:spPr>
          <a:xfrm>
            <a:off x="755576" y="5661248"/>
            <a:ext cx="7920880" cy="646331"/>
          </a:xfrm>
          <a:prstGeom prst="rect">
            <a:avLst/>
          </a:prstGeom>
        </p:spPr>
        <p:txBody>
          <a:bodyPr wrap="square">
            <a:spAutoFit/>
          </a:bodyPr>
          <a:lstStyle/>
          <a:p>
            <a:r>
              <a:rPr lang="cs-CZ" dirty="0" smtClean="0"/>
              <a:t>Z čehož vyplývá, že </a:t>
            </a:r>
            <a:r>
              <a:rPr lang="cs-CZ" b="1" dirty="0" smtClean="0"/>
              <a:t>muž byl ten, kdo na poli používal sílu</a:t>
            </a:r>
            <a:r>
              <a:rPr lang="cs-CZ" dirty="0" smtClean="0"/>
              <a:t>. Což pokud vezmeme v úvahu, že tradiční povolání mnoha mužů v Číně, je rolník, pak to dává smysl.</a:t>
            </a:r>
            <a:endParaRPr lang="cs-CZ" dirty="0"/>
          </a:p>
        </p:txBody>
      </p:sp>
      <p:sp>
        <p:nvSpPr>
          <p:cNvPr id="11" name="Osmiúhelník 10"/>
          <p:cNvSpPr/>
          <p:nvPr/>
        </p:nvSpPr>
        <p:spPr>
          <a:xfrm>
            <a:off x="8388424" y="260648"/>
            <a:ext cx="504056" cy="504056"/>
          </a:xfrm>
          <a:prstGeom prst="oct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solidFill>
                <a:schemeClr val="tx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ina.yin.cz/draci/cinsky-drak.jpg"/>
          <p:cNvPicPr>
            <a:picLocks noChangeAspect="1" noChangeArrowheads="1"/>
          </p:cNvPicPr>
          <p:nvPr/>
        </p:nvPicPr>
        <p:blipFill>
          <a:blip r:embed="rId3" cstate="print"/>
          <a:srcRect/>
          <a:stretch>
            <a:fillRect/>
          </a:stretch>
        </p:blipFill>
        <p:spPr bwMode="auto">
          <a:xfrm>
            <a:off x="251520" y="4149080"/>
            <a:ext cx="2143125" cy="2133601"/>
          </a:xfrm>
          <a:prstGeom prst="rect">
            <a:avLst/>
          </a:prstGeom>
          <a:noFill/>
        </p:spPr>
      </p:pic>
      <p:sp>
        <p:nvSpPr>
          <p:cNvPr id="3" name="Obdélník 2"/>
          <p:cNvSpPr/>
          <p:nvPr/>
        </p:nvSpPr>
        <p:spPr>
          <a:xfrm>
            <a:off x="467544" y="6381328"/>
            <a:ext cx="6264696" cy="369332"/>
          </a:xfrm>
          <a:prstGeom prst="rect">
            <a:avLst/>
          </a:prstGeom>
          <a:solidFill>
            <a:srgbClr val="FFFF00"/>
          </a:solidFill>
        </p:spPr>
        <p:txBody>
          <a:bodyPr wrap="square">
            <a:spAutoFit/>
          </a:bodyPr>
          <a:lstStyle/>
          <a:p>
            <a:r>
              <a:rPr lang="cs-CZ" dirty="0" smtClean="0"/>
              <a:t>Draci jsou v čínské kultuře většinou dobré a ochranitelské bytosti.</a:t>
            </a:r>
            <a:endParaRPr lang="cs-CZ" dirty="0"/>
          </a:p>
        </p:txBody>
      </p:sp>
      <p:pic>
        <p:nvPicPr>
          <p:cNvPr id="1026" name="Picture 2"/>
          <p:cNvPicPr>
            <a:picLocks noChangeAspect="1" noChangeArrowheads="1"/>
          </p:cNvPicPr>
          <p:nvPr/>
        </p:nvPicPr>
        <p:blipFill>
          <a:blip r:embed="rId4" cstate="print"/>
          <a:srcRect/>
          <a:stretch>
            <a:fillRect/>
          </a:stretch>
        </p:blipFill>
        <p:spPr bwMode="auto">
          <a:xfrm>
            <a:off x="762000" y="260648"/>
            <a:ext cx="5898232" cy="3888432"/>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6444208" y="2348880"/>
            <a:ext cx="2575173" cy="3600400"/>
          </a:xfrm>
          <a:prstGeom prst="rect">
            <a:avLst/>
          </a:prstGeom>
          <a:noFill/>
          <a:ln w="9525">
            <a:noFill/>
            <a:miter lim="800000"/>
            <a:headEnd/>
            <a:tailEnd/>
          </a:ln>
        </p:spPr>
      </p:pic>
      <p:sp>
        <p:nvSpPr>
          <p:cNvPr id="6" name="Obdélníkový popisek 5"/>
          <p:cNvSpPr/>
          <p:nvPr/>
        </p:nvSpPr>
        <p:spPr>
          <a:xfrm>
            <a:off x="2555776" y="5013176"/>
            <a:ext cx="2664296" cy="1080120"/>
          </a:xfrm>
          <a:prstGeom prst="wedgeRectCallout">
            <a:avLst>
              <a:gd name="adj1" fmla="val 93554"/>
              <a:gd name="adj2" fmla="val -13961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b="1" dirty="0" smtClean="0"/>
              <a:t>Terakotová armáda</a:t>
            </a:r>
          </a:p>
          <a:p>
            <a:r>
              <a:rPr lang="cs-CZ" b="1" dirty="0" smtClean="0"/>
              <a:t>II. Co to je?</a:t>
            </a:r>
          </a:p>
          <a:p>
            <a:r>
              <a:rPr lang="cs-CZ" b="1" dirty="0" smtClean="0"/>
              <a:t>III. Kde to je?</a:t>
            </a:r>
            <a:endParaRPr lang="cs-CZ" b="1" dirty="0"/>
          </a:p>
        </p:txBody>
      </p:sp>
      <p:sp>
        <p:nvSpPr>
          <p:cNvPr id="9" name="TextovéPole 8"/>
          <p:cNvSpPr txBox="1"/>
          <p:nvPr/>
        </p:nvSpPr>
        <p:spPr>
          <a:xfrm>
            <a:off x="6570120" y="1426035"/>
            <a:ext cx="2475358" cy="461665"/>
          </a:xfrm>
          <a:prstGeom prst="rect">
            <a:avLst/>
          </a:prstGeom>
          <a:solidFill>
            <a:srgbClr val="FF0000"/>
          </a:solidFill>
        </p:spPr>
        <p:txBody>
          <a:bodyPr wrap="none" rtlCol="0">
            <a:spAutoFit/>
          </a:bodyPr>
          <a:lstStyle/>
          <a:p>
            <a:r>
              <a:rPr lang="cs-CZ" sz="2400" b="1" dirty="0" smtClean="0">
                <a:solidFill>
                  <a:schemeClr val="bg1"/>
                </a:solidFill>
              </a:rPr>
              <a:t>I. Co je sinologie</a:t>
            </a:r>
            <a:r>
              <a:rPr lang="cs-CZ" sz="2400" dirty="0" smtClean="0">
                <a:solidFill>
                  <a:schemeClr val="bg1"/>
                </a:solidFill>
              </a:rPr>
              <a:t> ?</a:t>
            </a:r>
            <a:endParaRPr lang="cs-CZ" sz="2400" dirty="0">
              <a:solidFill>
                <a:schemeClr val="bg1"/>
              </a:solidFill>
            </a:endParaRPr>
          </a:p>
        </p:txBody>
      </p:sp>
      <p:sp>
        <p:nvSpPr>
          <p:cNvPr id="10" name="Osmiúhelník 9"/>
          <p:cNvSpPr/>
          <p:nvPr/>
        </p:nvSpPr>
        <p:spPr>
          <a:xfrm>
            <a:off x="8388424" y="260648"/>
            <a:ext cx="504056" cy="504056"/>
          </a:xfrm>
          <a:prstGeom prst="oct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395536" y="692696"/>
            <a:ext cx="3063467" cy="369332"/>
          </a:xfrm>
          <a:prstGeom prst="rect">
            <a:avLst/>
          </a:prstGeom>
          <a:solidFill>
            <a:schemeClr val="accent2">
              <a:lumMod val="60000"/>
              <a:lumOff val="40000"/>
            </a:schemeClr>
          </a:solidFill>
        </p:spPr>
        <p:txBody>
          <a:bodyPr wrap="none" rtlCol="0">
            <a:spAutoFit/>
          </a:bodyPr>
          <a:lstStyle/>
          <a:p>
            <a:r>
              <a:rPr lang="cs-CZ" b="1" dirty="0" smtClean="0">
                <a:solidFill>
                  <a:schemeClr val="bg1"/>
                </a:solidFill>
              </a:rPr>
              <a:t>Odkaz čínské civilizace lidstvu.</a:t>
            </a:r>
            <a:endParaRPr lang="cs-CZ" b="1" dirty="0">
              <a:solidFill>
                <a:schemeClr val="bg1"/>
              </a:solidFill>
            </a:endParaRPr>
          </a:p>
        </p:txBody>
      </p:sp>
      <p:sp>
        <p:nvSpPr>
          <p:cNvPr id="3" name="TextovéPole 2"/>
          <p:cNvSpPr txBox="1"/>
          <p:nvPr/>
        </p:nvSpPr>
        <p:spPr>
          <a:xfrm>
            <a:off x="539552" y="1484784"/>
            <a:ext cx="5628657" cy="2862322"/>
          </a:xfrm>
          <a:prstGeom prst="rect">
            <a:avLst/>
          </a:prstGeom>
          <a:solidFill>
            <a:srgbClr val="FFFF00"/>
          </a:solidFill>
        </p:spPr>
        <p:txBody>
          <a:bodyPr wrap="none" rtlCol="0">
            <a:spAutoFit/>
          </a:bodyPr>
          <a:lstStyle/>
          <a:p>
            <a:r>
              <a:rPr lang="cs-CZ" b="1" dirty="0" smtClean="0"/>
              <a:t>Náměty na  samostatnou práci studentů:</a:t>
            </a:r>
          </a:p>
          <a:p>
            <a:r>
              <a:rPr lang="cs-CZ" dirty="0" smtClean="0"/>
              <a:t>Vynálezy staré Číny.</a:t>
            </a:r>
          </a:p>
          <a:p>
            <a:r>
              <a:rPr lang="cs-CZ" dirty="0" smtClean="0"/>
              <a:t>Čína – jaderná velmoc.</a:t>
            </a:r>
          </a:p>
          <a:p>
            <a:r>
              <a:rPr lang="cs-CZ" dirty="0" smtClean="0"/>
              <a:t>Čína a výzkum kosmu.</a:t>
            </a:r>
          </a:p>
          <a:p>
            <a:r>
              <a:rPr lang="cs-CZ" dirty="0" smtClean="0"/>
              <a:t>Čína a lidská práva</a:t>
            </a:r>
          </a:p>
          <a:p>
            <a:r>
              <a:rPr lang="cs-CZ" dirty="0" smtClean="0"/>
              <a:t>Technické  „ zázraky“ Číny. </a:t>
            </a:r>
          </a:p>
          <a:p>
            <a:r>
              <a:rPr lang="cs-CZ" dirty="0" smtClean="0"/>
              <a:t>Čína – pořadatel olympijských her.</a:t>
            </a:r>
          </a:p>
          <a:p>
            <a:r>
              <a:rPr lang="cs-CZ" dirty="0" smtClean="0"/>
              <a:t>Dějiny Číny druhé poloviny 20</a:t>
            </a:r>
            <a:r>
              <a:rPr lang="cs-CZ" dirty="0" smtClean="0"/>
              <a:t>. století </a:t>
            </a:r>
            <a:r>
              <a:rPr lang="cs-CZ" dirty="0" smtClean="0"/>
              <a:t>(Maoismus,</a:t>
            </a:r>
          </a:p>
          <a:p>
            <a:r>
              <a:rPr lang="cs-CZ" dirty="0" smtClean="0"/>
              <a:t> strategie“Velkého skoku“, strategie regulace porodnosti,</a:t>
            </a:r>
          </a:p>
          <a:p>
            <a:r>
              <a:rPr lang="cs-CZ" dirty="0" smtClean="0"/>
              <a:t>   „Velká kulturní socialistická revoluce“ ,</a:t>
            </a:r>
            <a:r>
              <a:rPr lang="cs-CZ" dirty="0" err="1" smtClean="0"/>
              <a:t>apod</a:t>
            </a:r>
            <a:r>
              <a:rPr lang="cs-CZ" dirty="0" smtClean="0"/>
              <a:t>…)</a:t>
            </a:r>
            <a:endParaRPr lang="cs-CZ" dirty="0"/>
          </a:p>
        </p:txBody>
      </p:sp>
      <p:sp>
        <p:nvSpPr>
          <p:cNvPr id="5" name="Osmiúhelník 4"/>
          <p:cNvSpPr/>
          <p:nvPr/>
        </p:nvSpPr>
        <p:spPr>
          <a:xfrm>
            <a:off x="8388424" y="260648"/>
            <a:ext cx="504056" cy="504056"/>
          </a:xfrm>
          <a:prstGeom prst="oct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solidFill>
                <a:schemeClr val="tx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467544" y="4797152"/>
            <a:ext cx="8352928" cy="1846659"/>
          </a:xfrm>
          <a:prstGeom prst="rect">
            <a:avLst/>
          </a:prstGeom>
        </p:spPr>
        <p:txBody>
          <a:bodyPr wrap="square">
            <a:spAutoFit/>
          </a:bodyPr>
          <a:lstStyle/>
          <a:p>
            <a:r>
              <a:rPr lang="cs-CZ" sz="2400" b="1" dirty="0" err="1" smtClean="0"/>
              <a:t>Falun</a:t>
            </a:r>
            <a:r>
              <a:rPr lang="cs-CZ" sz="2400" b="1" dirty="0" smtClean="0"/>
              <a:t> Gong</a:t>
            </a:r>
            <a:r>
              <a:rPr lang="cs-CZ" sz="2400" dirty="0" smtClean="0"/>
              <a:t>  </a:t>
            </a:r>
            <a:r>
              <a:rPr lang="cs-CZ" b="1" dirty="0" smtClean="0"/>
              <a:t>je duchovní cesta zušlechťování neboli kultivace těla a mysli založená roku 1992 </a:t>
            </a:r>
            <a:r>
              <a:rPr lang="cs-CZ" b="1" dirty="0" smtClean="0">
                <a:hlinkClick r:id="rId2" tooltip="Li Chung-č' (stránka neexistuje)"/>
              </a:rPr>
              <a:t>Li </a:t>
            </a:r>
            <a:r>
              <a:rPr lang="cs-CZ" b="1" dirty="0" err="1" smtClean="0">
                <a:hlinkClick r:id="rId2" tooltip="Li Chung-č' (stránka neexistuje)"/>
              </a:rPr>
              <a:t>Chung</a:t>
            </a:r>
            <a:r>
              <a:rPr lang="cs-CZ" b="1" dirty="0" smtClean="0">
                <a:hlinkClick r:id="rId2" tooltip="Li Chung-č' (stránka neexistuje)"/>
              </a:rPr>
              <a:t>-č'</a:t>
            </a:r>
            <a:r>
              <a:rPr lang="cs-CZ" b="1" dirty="0" smtClean="0"/>
              <a:t> (Li </a:t>
            </a:r>
            <a:r>
              <a:rPr lang="cs-CZ" b="1" dirty="0" err="1" smtClean="0"/>
              <a:t>Hongzhi</a:t>
            </a:r>
            <a:r>
              <a:rPr lang="cs-CZ" b="1" dirty="0" smtClean="0"/>
              <a:t>) v </a:t>
            </a:r>
            <a:r>
              <a:rPr lang="cs-CZ" b="1" dirty="0" smtClean="0">
                <a:hlinkClick r:id="rId3" tooltip="Čínská lidová republika"/>
              </a:rPr>
              <a:t>Číně</a:t>
            </a:r>
            <a:r>
              <a:rPr lang="cs-CZ" dirty="0" smtClean="0"/>
              <a:t>. Obsahuje principy </a:t>
            </a:r>
            <a:r>
              <a:rPr lang="cs-CZ" dirty="0" smtClean="0">
                <a:hlinkClick r:id="rId4" tooltip="Buddhismus"/>
              </a:rPr>
              <a:t>buddhismu</a:t>
            </a:r>
            <a:r>
              <a:rPr lang="cs-CZ" dirty="0" smtClean="0"/>
              <a:t> a </a:t>
            </a:r>
            <a:r>
              <a:rPr lang="cs-CZ" dirty="0" smtClean="0">
                <a:hlinkClick r:id="rId5" tooltip="Taoismus"/>
              </a:rPr>
              <a:t>taoismu</a:t>
            </a:r>
            <a:r>
              <a:rPr lang="cs-CZ" dirty="0" smtClean="0"/>
              <a:t> následujíc principy </a:t>
            </a:r>
            <a:r>
              <a:rPr lang="cs-CZ" b="1" dirty="0" smtClean="0"/>
              <a:t>Pravdivosti </a:t>
            </a:r>
            <a:r>
              <a:rPr lang="cs-CZ" dirty="0" smtClean="0"/>
              <a:t>(</a:t>
            </a:r>
            <a:r>
              <a:rPr lang="cs-CZ" dirty="0" err="1" smtClean="0"/>
              <a:t>Čen</a:t>
            </a:r>
            <a:r>
              <a:rPr lang="cs-CZ" dirty="0" smtClean="0"/>
              <a:t>) </a:t>
            </a:r>
            <a:r>
              <a:rPr lang="cs-CZ" b="1" dirty="0" smtClean="0"/>
              <a:t>Soucitu </a:t>
            </a:r>
            <a:r>
              <a:rPr lang="cs-CZ" dirty="0" smtClean="0"/>
              <a:t>(</a:t>
            </a:r>
            <a:r>
              <a:rPr lang="cs-CZ" dirty="0" err="1" smtClean="0"/>
              <a:t>Šan</a:t>
            </a:r>
            <a:r>
              <a:rPr lang="cs-CZ" dirty="0" smtClean="0"/>
              <a:t>) </a:t>
            </a:r>
            <a:r>
              <a:rPr lang="cs-CZ" b="1" dirty="0" smtClean="0"/>
              <a:t>a Snášenlivosti </a:t>
            </a:r>
            <a:r>
              <a:rPr lang="cs-CZ" dirty="0" smtClean="0"/>
              <a:t>(Žen)</a:t>
            </a:r>
            <a:r>
              <a:rPr lang="cs-CZ" b="1" dirty="0" smtClean="0"/>
              <a:t>.</a:t>
            </a:r>
            <a:r>
              <a:rPr lang="cs-CZ" dirty="0" smtClean="0"/>
              <a:t> Někteří označují </a:t>
            </a:r>
            <a:r>
              <a:rPr lang="cs-CZ" dirty="0" err="1" smtClean="0"/>
              <a:t>Falun</a:t>
            </a:r>
            <a:r>
              <a:rPr lang="cs-CZ" dirty="0" smtClean="0"/>
              <a:t> Gong jako "duchovní hnutí", ovšem samotný zakladatel praxe o ní hovoří jako o "pokročilé kultivační metodě školy buddhismu". </a:t>
            </a:r>
            <a:r>
              <a:rPr lang="cs-CZ" dirty="0" err="1" smtClean="0"/>
              <a:t>Falun</a:t>
            </a:r>
            <a:r>
              <a:rPr lang="cs-CZ" dirty="0" smtClean="0"/>
              <a:t> Gong ve své praxi využívá čínská duchovní energetická meditační cvičení, která slouží ke kultivaci těla.</a:t>
            </a:r>
            <a:endParaRPr lang="cs-CZ" dirty="0"/>
          </a:p>
        </p:txBody>
      </p:sp>
      <p:pic>
        <p:nvPicPr>
          <p:cNvPr id="50178" name="Picture 2" descr="Soubor:Falun Gong Logo.svg"/>
          <p:cNvPicPr>
            <a:picLocks noChangeAspect="1" noChangeArrowheads="1"/>
          </p:cNvPicPr>
          <p:nvPr/>
        </p:nvPicPr>
        <p:blipFill>
          <a:blip r:embed="rId6" cstate="print"/>
          <a:srcRect/>
          <a:stretch>
            <a:fillRect/>
          </a:stretch>
        </p:blipFill>
        <p:spPr bwMode="auto">
          <a:xfrm>
            <a:off x="4716016" y="692696"/>
            <a:ext cx="3076575" cy="3067050"/>
          </a:xfrm>
          <a:prstGeom prst="rect">
            <a:avLst/>
          </a:prstGeom>
          <a:noFill/>
        </p:spPr>
      </p:pic>
      <p:sp>
        <p:nvSpPr>
          <p:cNvPr id="6" name="Obdélník 5"/>
          <p:cNvSpPr/>
          <p:nvPr/>
        </p:nvSpPr>
        <p:spPr>
          <a:xfrm>
            <a:off x="395536" y="3933056"/>
            <a:ext cx="8424936" cy="923330"/>
          </a:xfrm>
          <a:prstGeom prst="rect">
            <a:avLst/>
          </a:prstGeom>
          <a:solidFill>
            <a:srgbClr val="FFFF00"/>
          </a:solidFill>
        </p:spPr>
        <p:txBody>
          <a:bodyPr wrap="square">
            <a:spAutoFit/>
          </a:bodyPr>
          <a:lstStyle/>
          <a:p>
            <a:r>
              <a:rPr lang="cs-CZ" dirty="0" smtClean="0"/>
              <a:t>Symbolem </a:t>
            </a:r>
            <a:r>
              <a:rPr lang="cs-CZ" b="1" dirty="0" smtClean="0"/>
              <a:t>školy </a:t>
            </a:r>
            <a:r>
              <a:rPr lang="cs-CZ" b="1" dirty="0" err="1" smtClean="0"/>
              <a:t>Falun</a:t>
            </a:r>
            <a:r>
              <a:rPr lang="cs-CZ" b="1" dirty="0" smtClean="0"/>
              <a:t> Gong </a:t>
            </a:r>
            <a:r>
              <a:rPr lang="cs-CZ" dirty="0" smtClean="0"/>
              <a:t>je takzvané „kolo zákona“, které se skládá z pěti svastik (symbolů </a:t>
            </a:r>
            <a:r>
              <a:rPr lang="cs-CZ" dirty="0" err="1" smtClean="0"/>
              <a:t>buddhy</a:t>
            </a:r>
            <a:r>
              <a:rPr lang="cs-CZ" dirty="0" smtClean="0"/>
              <a:t> </a:t>
            </a:r>
            <a:r>
              <a:rPr lang="cs-CZ" b="1" dirty="0" smtClean="0"/>
              <a:t>z náboženství buddhismu</a:t>
            </a:r>
            <a:r>
              <a:rPr lang="cs-CZ" dirty="0" smtClean="0"/>
              <a:t>), a čtyř monád (znaků jin-jang symbolů ze školy </a:t>
            </a:r>
            <a:r>
              <a:rPr lang="cs-CZ" b="1" dirty="0" smtClean="0"/>
              <a:t>taoismu)</a:t>
            </a:r>
            <a:endParaRPr lang="cs-CZ" b="1" dirty="0"/>
          </a:p>
        </p:txBody>
      </p:sp>
      <p:pic>
        <p:nvPicPr>
          <p:cNvPr id="50180" name="Picture 4" descr="http://upload.wikimedia.org/wikipedia/commons/9/9c/Falun_Dafa_fifth_meditation_exercise.jpg"/>
          <p:cNvPicPr>
            <a:picLocks noChangeAspect="1" noChangeArrowheads="1"/>
          </p:cNvPicPr>
          <p:nvPr/>
        </p:nvPicPr>
        <p:blipFill>
          <a:blip r:embed="rId7" cstate="print"/>
          <a:srcRect/>
          <a:stretch>
            <a:fillRect/>
          </a:stretch>
        </p:blipFill>
        <p:spPr bwMode="auto">
          <a:xfrm>
            <a:off x="683568" y="0"/>
            <a:ext cx="2486025" cy="3743325"/>
          </a:xfrm>
          <a:prstGeom prst="rect">
            <a:avLst/>
          </a:prstGeom>
          <a:noFill/>
        </p:spPr>
      </p:pic>
      <p:sp>
        <p:nvSpPr>
          <p:cNvPr id="8" name="Osmiúhelník 7"/>
          <p:cNvSpPr/>
          <p:nvPr/>
        </p:nvSpPr>
        <p:spPr>
          <a:xfrm>
            <a:off x="8388424" y="260648"/>
            <a:ext cx="504056" cy="504056"/>
          </a:xfrm>
          <a:prstGeom prst="oct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ina : free map, free blank map, free outline map, free base map : outline, hydrography, main cities, names (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9650"/>
            <a:ext cx="9144000" cy="6398350"/>
          </a:xfrm>
          <a:prstGeom prst="rect">
            <a:avLst/>
          </a:prstGeom>
          <a:noFill/>
          <a:extLst>
            <a:ext uri="{909E8E84-426E-40DD-AFC4-6F175D3DCCD1}">
              <a14:hiddenFill xmlns:a14="http://schemas.microsoft.com/office/drawing/2010/main">
                <a:solidFill>
                  <a:srgbClr val="FFFFFF"/>
                </a:solidFill>
              </a14:hiddenFill>
            </a:ext>
          </a:extLst>
        </p:spPr>
      </p:pic>
      <p:sp>
        <p:nvSpPr>
          <p:cNvPr id="3" name="Osmiúhelník 2"/>
          <p:cNvSpPr/>
          <p:nvPr/>
        </p:nvSpPr>
        <p:spPr>
          <a:xfrm>
            <a:off x="8388424" y="260648"/>
            <a:ext cx="504056" cy="504056"/>
          </a:xfrm>
          <a:prstGeom prst="oct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solidFill>
                <a:schemeClr val="tx1"/>
              </a:solidFill>
            </a:endParaRPr>
          </a:p>
        </p:txBody>
      </p:sp>
      <p:sp>
        <p:nvSpPr>
          <p:cNvPr id="4" name="Ovál 3"/>
          <p:cNvSpPr/>
          <p:nvPr/>
        </p:nvSpPr>
        <p:spPr>
          <a:xfrm>
            <a:off x="5868144" y="6021288"/>
            <a:ext cx="288032" cy="288032"/>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vál 4"/>
          <p:cNvSpPr/>
          <p:nvPr/>
        </p:nvSpPr>
        <p:spPr>
          <a:xfrm>
            <a:off x="5724128" y="5733256"/>
            <a:ext cx="288032" cy="288032"/>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vál 5"/>
          <p:cNvSpPr/>
          <p:nvPr/>
        </p:nvSpPr>
        <p:spPr>
          <a:xfrm>
            <a:off x="5868144" y="4752528"/>
            <a:ext cx="288032" cy="288032"/>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vál 6"/>
          <p:cNvSpPr/>
          <p:nvPr/>
        </p:nvSpPr>
        <p:spPr>
          <a:xfrm>
            <a:off x="6876256" y="4608512"/>
            <a:ext cx="288032" cy="288032"/>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vál 7"/>
          <p:cNvSpPr/>
          <p:nvPr/>
        </p:nvSpPr>
        <p:spPr>
          <a:xfrm>
            <a:off x="2790056" y="4862718"/>
            <a:ext cx="288032" cy="288032"/>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vál 8"/>
          <p:cNvSpPr/>
          <p:nvPr/>
        </p:nvSpPr>
        <p:spPr>
          <a:xfrm>
            <a:off x="5076056" y="5952292"/>
            <a:ext cx="288032" cy="288032"/>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vál 9"/>
          <p:cNvSpPr/>
          <p:nvPr/>
        </p:nvSpPr>
        <p:spPr>
          <a:xfrm>
            <a:off x="6156176" y="3140968"/>
            <a:ext cx="288032" cy="288032"/>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Zaoblený obdélníkový popisek 15"/>
          <p:cNvSpPr/>
          <p:nvPr/>
        </p:nvSpPr>
        <p:spPr>
          <a:xfrm>
            <a:off x="4320381" y="3284984"/>
            <a:ext cx="503237" cy="288925"/>
          </a:xfrm>
          <a:prstGeom prst="wedgeRoundRectCallout">
            <a:avLst>
              <a:gd name="adj1" fmla="val 94122"/>
              <a:gd name="adj2" fmla="val -75945"/>
              <a:gd name="adj3" fmla="val 16667"/>
            </a:avLst>
          </a:prstGeom>
          <a:solidFill>
            <a:srgbClr val="FFFF00"/>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sz="1400" b="1" dirty="0" smtClean="0">
                <a:solidFill>
                  <a:schemeClr val="tx1"/>
                </a:solidFill>
              </a:rPr>
              <a:t>1</a:t>
            </a:r>
            <a:endParaRPr lang="cs-CZ" sz="1400" b="1" dirty="0">
              <a:solidFill>
                <a:schemeClr val="tx1"/>
              </a:solidFill>
            </a:endParaRPr>
          </a:p>
        </p:txBody>
      </p:sp>
      <p:sp>
        <p:nvSpPr>
          <p:cNvPr id="13" name="Zaoblený obdélníkový popisek 15"/>
          <p:cNvSpPr/>
          <p:nvPr/>
        </p:nvSpPr>
        <p:spPr>
          <a:xfrm>
            <a:off x="3969878" y="5098005"/>
            <a:ext cx="503237" cy="288925"/>
          </a:xfrm>
          <a:prstGeom prst="wedgeRoundRectCallout">
            <a:avLst>
              <a:gd name="adj1" fmla="val 108099"/>
              <a:gd name="adj2" fmla="val -27255"/>
              <a:gd name="adj3" fmla="val 16667"/>
            </a:avLst>
          </a:prstGeom>
          <a:solidFill>
            <a:srgbClr val="FFFF00"/>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sz="1400" b="1" dirty="0" smtClean="0">
                <a:solidFill>
                  <a:schemeClr val="tx1"/>
                </a:solidFill>
              </a:rPr>
              <a:t>2</a:t>
            </a:r>
            <a:endParaRPr lang="cs-CZ" sz="1400" b="1" dirty="0">
              <a:solidFill>
                <a:schemeClr val="tx1"/>
              </a:solidFill>
            </a:endParaRPr>
          </a:p>
        </p:txBody>
      </p:sp>
      <p:sp>
        <p:nvSpPr>
          <p:cNvPr id="14" name="Ovál 13"/>
          <p:cNvSpPr/>
          <p:nvPr/>
        </p:nvSpPr>
        <p:spPr>
          <a:xfrm>
            <a:off x="4860032" y="4862718"/>
            <a:ext cx="288032" cy="288032"/>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Zaoblený obdélníkový popisek 15"/>
          <p:cNvSpPr/>
          <p:nvPr/>
        </p:nvSpPr>
        <p:spPr>
          <a:xfrm>
            <a:off x="4968453" y="5527594"/>
            <a:ext cx="503237" cy="231322"/>
          </a:xfrm>
          <a:prstGeom prst="wedgeRoundRectCallout">
            <a:avLst>
              <a:gd name="adj1" fmla="val 62672"/>
              <a:gd name="adj2" fmla="val 119381"/>
              <a:gd name="adj3" fmla="val 16667"/>
            </a:avLst>
          </a:prstGeom>
          <a:solidFill>
            <a:srgbClr val="FFFF00"/>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sz="1400" b="1" dirty="0" smtClean="0">
                <a:solidFill>
                  <a:schemeClr val="tx1"/>
                </a:solidFill>
              </a:rPr>
              <a:t>3</a:t>
            </a:r>
            <a:endParaRPr lang="cs-CZ" sz="1400" b="1" dirty="0">
              <a:solidFill>
                <a:schemeClr val="tx1"/>
              </a:solidFill>
            </a:endParaRPr>
          </a:p>
        </p:txBody>
      </p:sp>
      <p:sp>
        <p:nvSpPr>
          <p:cNvPr id="2" name="TextovéPole 1"/>
          <p:cNvSpPr txBox="1"/>
          <p:nvPr/>
        </p:nvSpPr>
        <p:spPr>
          <a:xfrm>
            <a:off x="897085" y="596475"/>
            <a:ext cx="4368888" cy="369332"/>
          </a:xfrm>
          <a:prstGeom prst="rect">
            <a:avLst/>
          </a:prstGeom>
          <a:solidFill>
            <a:srgbClr val="FF0000"/>
          </a:solidFill>
        </p:spPr>
        <p:txBody>
          <a:bodyPr wrap="none" rtlCol="0">
            <a:spAutoFit/>
          </a:bodyPr>
          <a:lstStyle/>
          <a:p>
            <a:r>
              <a:rPr lang="cs-CZ" b="1" dirty="0" smtClean="0">
                <a:solidFill>
                  <a:schemeClr val="bg1"/>
                </a:solidFill>
              </a:rPr>
              <a:t>Zapiš a zapamatuj si označená města a řeky.</a:t>
            </a:r>
            <a:endParaRPr lang="cs-CZ" b="1" dirty="0">
              <a:solidFill>
                <a:schemeClr val="bg1"/>
              </a:solidFill>
            </a:endParaRPr>
          </a:p>
        </p:txBody>
      </p:sp>
      <p:sp>
        <p:nvSpPr>
          <p:cNvPr id="18" name="Zaoblený obdélníkový popisek 15"/>
          <p:cNvSpPr/>
          <p:nvPr/>
        </p:nvSpPr>
        <p:spPr>
          <a:xfrm>
            <a:off x="1721337" y="5151285"/>
            <a:ext cx="502903" cy="326250"/>
          </a:xfrm>
          <a:prstGeom prst="wedgeRoundRectCallout">
            <a:avLst>
              <a:gd name="adj1" fmla="val 143075"/>
              <a:gd name="adj2" fmla="val -97505"/>
              <a:gd name="adj3" fmla="val 16667"/>
            </a:avLst>
          </a:prstGeom>
          <a:solidFill>
            <a:srgbClr val="FFFF00"/>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sz="1400" b="1" dirty="0" smtClean="0">
                <a:solidFill>
                  <a:schemeClr val="tx1"/>
                </a:solidFill>
              </a:rPr>
              <a:t>4</a:t>
            </a:r>
            <a:endParaRPr lang="cs-CZ" sz="1400" b="1" dirty="0">
              <a:solidFill>
                <a:schemeClr val="tx1"/>
              </a:solidFill>
            </a:endParaRPr>
          </a:p>
        </p:txBody>
      </p:sp>
      <p:sp>
        <p:nvSpPr>
          <p:cNvPr id="19" name="Zaoblený obdélníkový popisek 15"/>
          <p:cNvSpPr/>
          <p:nvPr/>
        </p:nvSpPr>
        <p:spPr>
          <a:xfrm>
            <a:off x="3347864" y="5843079"/>
            <a:ext cx="503237" cy="288925"/>
          </a:xfrm>
          <a:prstGeom prst="wedgeRoundRectCallout">
            <a:avLst>
              <a:gd name="adj1" fmla="val 94122"/>
              <a:gd name="adj2" fmla="val -75945"/>
              <a:gd name="adj3" fmla="val 16667"/>
            </a:avLst>
          </a:prstGeom>
          <a:solidFill>
            <a:srgbClr val="FFFF00"/>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sz="1400" b="1" dirty="0" smtClean="0">
                <a:solidFill>
                  <a:schemeClr val="tx1"/>
                </a:solidFill>
              </a:rPr>
              <a:t>5</a:t>
            </a:r>
            <a:endParaRPr lang="cs-CZ" sz="1400" b="1" dirty="0">
              <a:solidFill>
                <a:schemeClr val="tx1"/>
              </a:solidFill>
            </a:endParaRPr>
          </a:p>
        </p:txBody>
      </p:sp>
    </p:spTree>
    <p:extLst>
      <p:ext uri="{BB962C8B-B14F-4D97-AF65-F5344CB8AC3E}">
        <p14:creationId xmlns:p14="http://schemas.microsoft.com/office/powerpoint/2010/main" val="42121999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Soubor:Falun Dafa, stop the persecution parade New York 2007.jpg"/>
          <p:cNvPicPr>
            <a:picLocks noChangeAspect="1" noChangeArrowheads="1"/>
          </p:cNvPicPr>
          <p:nvPr/>
        </p:nvPicPr>
        <p:blipFill>
          <a:blip r:embed="rId2" cstate="print"/>
          <a:srcRect/>
          <a:stretch>
            <a:fillRect/>
          </a:stretch>
        </p:blipFill>
        <p:spPr bwMode="auto">
          <a:xfrm>
            <a:off x="251520" y="1052736"/>
            <a:ext cx="3171825" cy="4762500"/>
          </a:xfrm>
          <a:prstGeom prst="rect">
            <a:avLst/>
          </a:prstGeom>
          <a:noFill/>
        </p:spPr>
      </p:pic>
      <p:sp>
        <p:nvSpPr>
          <p:cNvPr id="5" name="Obdélník 4"/>
          <p:cNvSpPr/>
          <p:nvPr/>
        </p:nvSpPr>
        <p:spPr>
          <a:xfrm>
            <a:off x="179512" y="5949280"/>
            <a:ext cx="4572000" cy="646331"/>
          </a:xfrm>
          <a:prstGeom prst="rect">
            <a:avLst/>
          </a:prstGeom>
        </p:spPr>
        <p:txBody>
          <a:bodyPr>
            <a:spAutoFit/>
          </a:bodyPr>
          <a:lstStyle/>
          <a:p>
            <a:r>
              <a:rPr lang="cs-CZ" b="1" dirty="0" smtClean="0"/>
              <a:t>Čínská dívka držící nápis "Zastavte genocidu" na protestní akci v New Yorku, 2007</a:t>
            </a:r>
            <a:endParaRPr lang="cs-CZ" b="1" dirty="0"/>
          </a:p>
        </p:txBody>
      </p:sp>
      <p:sp>
        <p:nvSpPr>
          <p:cNvPr id="6" name="TextovéPole 5"/>
          <p:cNvSpPr txBox="1"/>
          <p:nvPr/>
        </p:nvSpPr>
        <p:spPr>
          <a:xfrm>
            <a:off x="179512" y="260648"/>
            <a:ext cx="4942828" cy="461665"/>
          </a:xfrm>
          <a:prstGeom prst="rect">
            <a:avLst/>
          </a:prstGeom>
          <a:solidFill>
            <a:srgbClr val="FFFF00"/>
          </a:solidFill>
        </p:spPr>
        <p:txBody>
          <a:bodyPr wrap="none" rtlCol="0">
            <a:spAutoFit/>
          </a:bodyPr>
          <a:lstStyle/>
          <a:p>
            <a:r>
              <a:rPr lang="cs-CZ" sz="2400" b="1" dirty="0" smtClean="0"/>
              <a:t>Jsou v Číně dodržována lidská práva ?</a:t>
            </a:r>
            <a:endParaRPr lang="cs-CZ" sz="2400" b="1" dirty="0"/>
          </a:p>
        </p:txBody>
      </p:sp>
      <p:sp>
        <p:nvSpPr>
          <p:cNvPr id="8" name="Obdélník 7"/>
          <p:cNvSpPr/>
          <p:nvPr/>
        </p:nvSpPr>
        <p:spPr>
          <a:xfrm>
            <a:off x="4067944" y="1628800"/>
            <a:ext cx="4572000" cy="646331"/>
          </a:xfrm>
          <a:prstGeom prst="rect">
            <a:avLst/>
          </a:prstGeom>
          <a:solidFill>
            <a:srgbClr val="FFFF00"/>
          </a:solidFill>
        </p:spPr>
        <p:txBody>
          <a:bodyPr>
            <a:spAutoFit/>
          </a:bodyPr>
          <a:lstStyle/>
          <a:p>
            <a:r>
              <a:rPr lang="cs-CZ" b="1" dirty="0" smtClean="0"/>
              <a:t>Násilné odebírání tělních orgánů </a:t>
            </a:r>
          </a:p>
          <a:p>
            <a:r>
              <a:rPr lang="cs-CZ" b="1" dirty="0" smtClean="0"/>
              <a:t>pro transplantace.</a:t>
            </a:r>
            <a:endParaRPr lang="cs-CZ" b="1" dirty="0"/>
          </a:p>
        </p:txBody>
      </p:sp>
      <p:sp>
        <p:nvSpPr>
          <p:cNvPr id="9" name="Osmiúhelník 8"/>
          <p:cNvSpPr/>
          <p:nvPr/>
        </p:nvSpPr>
        <p:spPr>
          <a:xfrm>
            <a:off x="8388424" y="260648"/>
            <a:ext cx="504056" cy="504056"/>
          </a:xfrm>
          <a:prstGeom prst="oct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solidFill>
                <a:schemeClr val="tx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32048" y="3718679"/>
            <a:ext cx="8711952" cy="3139321"/>
          </a:xfrm>
          <a:prstGeom prst="rect">
            <a:avLst/>
          </a:prstGeom>
          <a:solidFill>
            <a:srgbClr val="FFFF00"/>
          </a:solidFill>
        </p:spPr>
        <p:txBody>
          <a:bodyPr wrap="square">
            <a:spAutoFit/>
          </a:bodyPr>
          <a:lstStyle/>
          <a:p>
            <a:r>
              <a:rPr lang="cs-CZ" dirty="0" smtClean="0"/>
              <a:t>11. prosince 2009- Bývalý příslušník veřejné bezpečnosti v provincii </a:t>
            </a:r>
            <a:r>
              <a:rPr lang="cs-CZ" dirty="0" err="1" smtClean="0"/>
              <a:t>Liao</a:t>
            </a:r>
            <a:r>
              <a:rPr lang="cs-CZ" dirty="0" smtClean="0"/>
              <a:t>-</a:t>
            </a:r>
            <a:r>
              <a:rPr lang="cs-CZ" dirty="0" err="1" smtClean="0"/>
              <a:t>ning</a:t>
            </a:r>
            <a:r>
              <a:rPr lang="cs-CZ" dirty="0" smtClean="0"/>
              <a:t> podal Světové organizaci pro vyšetřování pronásledování </a:t>
            </a:r>
            <a:r>
              <a:rPr lang="cs-CZ" dirty="0" err="1" smtClean="0"/>
              <a:t>Falun</a:t>
            </a:r>
            <a:r>
              <a:rPr lang="cs-CZ" dirty="0" smtClean="0"/>
              <a:t> Gongu (WOIPFG), sídlící v New Yorku, výpověď o svém očitém svědectví. 9. dubna 2002. Podle jeho výpovědi přišli dva vojenští lékaři, kteří odvedli jednu vězněnou ženu, která byla následovnicí </a:t>
            </a:r>
            <a:r>
              <a:rPr lang="cs-CZ" dirty="0" err="1" smtClean="0"/>
              <a:t>Falun</a:t>
            </a:r>
            <a:r>
              <a:rPr lang="cs-CZ" dirty="0" smtClean="0"/>
              <a:t> Gongu, do nemocnice. Svědek vyprávěl, že byl v pokoji nemocnice na stráži a byl při tom, když chirurgové zaživa otevřeli ženě hruď, aniž by použili anestetika. </a:t>
            </a:r>
            <a:r>
              <a:rPr lang="cs-CZ" i="1" dirty="0" smtClean="0"/>
              <a:t>„Nejdříve jí vyřezali srdce, pak ledviny. Když jí nůžkami přestřihli srdeční tepny, začala sebou škubat. Bylo to něco strašného. Můžu napodobit její hlas, ale dost dobře to neumím, znělo to jako když se něco trhá a ona pokračovala [v křiku]. Potom už jí zůstala jen doširoka otevřená ústa a obě oči byly široce otevřené."</a:t>
            </a:r>
            <a:r>
              <a:rPr lang="cs-CZ" dirty="0" smtClean="0"/>
              <a:t> Svědek uvedl, že celý odběr trval tři hodiny a odehrál se na 15. poschodí Všeobecné nemocnice lidově osvobozenecké armády ve vojenské oblasti </a:t>
            </a:r>
            <a:r>
              <a:rPr lang="cs-CZ" dirty="0" err="1" smtClean="0"/>
              <a:t>Šen</a:t>
            </a:r>
            <a:r>
              <a:rPr lang="cs-CZ" dirty="0" smtClean="0"/>
              <a:t>-jang.</a:t>
            </a:r>
            <a:endParaRPr lang="cs-CZ" dirty="0"/>
          </a:p>
        </p:txBody>
      </p:sp>
      <p:pic>
        <p:nvPicPr>
          <p:cNvPr id="49154" name="Picture 2" descr="http://upload.wikimedia.org/wikipedia/commons/b/ba/Mapa-nelegalni-transplantace-v-cine.jpg"/>
          <p:cNvPicPr>
            <a:picLocks noChangeAspect="1" noChangeArrowheads="1"/>
          </p:cNvPicPr>
          <p:nvPr/>
        </p:nvPicPr>
        <p:blipFill>
          <a:blip r:embed="rId2" cstate="print"/>
          <a:srcRect/>
          <a:stretch>
            <a:fillRect/>
          </a:stretch>
        </p:blipFill>
        <p:spPr bwMode="auto">
          <a:xfrm>
            <a:off x="179512" y="0"/>
            <a:ext cx="4524375" cy="3495675"/>
          </a:xfrm>
          <a:prstGeom prst="rect">
            <a:avLst/>
          </a:prstGeom>
          <a:noFill/>
        </p:spPr>
      </p:pic>
      <p:sp>
        <p:nvSpPr>
          <p:cNvPr id="4" name="Obdélníkový popisek 3"/>
          <p:cNvSpPr/>
          <p:nvPr/>
        </p:nvSpPr>
        <p:spPr>
          <a:xfrm>
            <a:off x="5508104" y="2492896"/>
            <a:ext cx="2354560" cy="612648"/>
          </a:xfrm>
          <a:prstGeom prst="wedgeRectCallout">
            <a:avLst>
              <a:gd name="adj1" fmla="val -57118"/>
              <a:gd name="adj2" fmla="val 13601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smtClean="0"/>
              <a:t>Svědectví !</a:t>
            </a:r>
          </a:p>
          <a:p>
            <a:pPr algn="ctr"/>
            <a:r>
              <a:rPr lang="cs-CZ" b="1" dirty="0" smtClean="0"/>
              <a:t>(pozor drastické)</a:t>
            </a:r>
            <a:endParaRPr lang="cs-CZ" b="1" dirty="0"/>
          </a:p>
        </p:txBody>
      </p:sp>
      <p:sp>
        <p:nvSpPr>
          <p:cNvPr id="6" name="Osmiúhelník 5"/>
          <p:cNvSpPr/>
          <p:nvPr/>
        </p:nvSpPr>
        <p:spPr>
          <a:xfrm>
            <a:off x="8388424" y="260648"/>
            <a:ext cx="504056" cy="504056"/>
          </a:xfrm>
          <a:prstGeom prst="oct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0" fill="hold"/>
                                        <p:tgtEl>
                                          <p:spTgt spid="2"/>
                                        </p:tgtEl>
                                        <p:attrNameLst>
                                          <p:attrName>ppt_x</p:attrName>
                                        </p:attrNameLst>
                                      </p:cBhvr>
                                      <p:tavLst>
                                        <p:tav tm="0">
                                          <p:val>
                                            <p:strVal val="#ppt_x"/>
                                          </p:val>
                                        </p:tav>
                                        <p:tav tm="100000">
                                          <p:val>
                                            <p:strVal val="#ppt_x"/>
                                          </p:val>
                                        </p:tav>
                                      </p:tavLst>
                                    </p:anim>
                                    <p:anim calcmode="lin" valueType="num">
                                      <p:cBhvr additive="base">
                                        <p:cTn id="14"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755576" y="692696"/>
            <a:ext cx="7920880" cy="1754326"/>
          </a:xfrm>
          <a:prstGeom prst="rect">
            <a:avLst/>
          </a:prstGeom>
        </p:spPr>
        <p:txBody>
          <a:bodyPr wrap="square">
            <a:spAutoFit/>
          </a:bodyPr>
          <a:lstStyle/>
          <a:p>
            <a:r>
              <a:rPr lang="cs-CZ" b="1" dirty="0" smtClean="0"/>
              <a:t>Použité zdroje:</a:t>
            </a:r>
          </a:p>
          <a:p>
            <a:r>
              <a:rPr lang="cs-CZ" b="1" dirty="0" err="1" smtClean="0"/>
              <a:t>Wikimedia</a:t>
            </a:r>
            <a:r>
              <a:rPr lang="cs-CZ" b="1" dirty="0" smtClean="0"/>
              <a:t> </a:t>
            </a:r>
            <a:r>
              <a:rPr lang="cs-CZ" b="1" dirty="0" err="1" smtClean="0"/>
              <a:t>Commons</a:t>
            </a:r>
            <a:endParaRPr lang="cs-CZ" b="1" dirty="0" smtClean="0"/>
          </a:p>
          <a:p>
            <a:r>
              <a:rPr lang="cs-CZ" b="1" dirty="0" smtClean="0"/>
              <a:t>K. </a:t>
            </a:r>
            <a:r>
              <a:rPr lang="cs-CZ" b="1" dirty="0" err="1" smtClean="0"/>
              <a:t>Kašparovský</a:t>
            </a:r>
            <a:r>
              <a:rPr lang="cs-CZ" b="1" dirty="0" smtClean="0"/>
              <a:t> – Zeměpis II,v kostce</a:t>
            </a:r>
          </a:p>
          <a:p>
            <a:r>
              <a:rPr lang="cs-CZ" b="1" dirty="0" smtClean="0"/>
              <a:t>Holeček, Janský a kol. – Zeměpis světa 2</a:t>
            </a:r>
          </a:p>
          <a:p>
            <a:r>
              <a:rPr lang="cs-CZ" b="1" dirty="0" smtClean="0">
                <a:hlinkClick r:id="rId2"/>
              </a:rPr>
              <a:t>http://www.bedekr.</a:t>
            </a:r>
            <a:r>
              <a:rPr lang="cs-CZ" b="1" dirty="0" err="1" smtClean="0">
                <a:hlinkClick r:id="rId2"/>
              </a:rPr>
              <a:t>cz</a:t>
            </a:r>
            <a:r>
              <a:rPr lang="cs-CZ" b="1" dirty="0" smtClean="0">
                <a:hlinkClick r:id="rId2"/>
              </a:rPr>
              <a:t>/</a:t>
            </a:r>
            <a:r>
              <a:rPr lang="cs-CZ" b="1" dirty="0" err="1" smtClean="0">
                <a:hlinkClick r:id="rId2"/>
              </a:rPr>
              <a:t>files</a:t>
            </a:r>
            <a:r>
              <a:rPr lang="cs-CZ" b="1" dirty="0" smtClean="0">
                <a:hlinkClick r:id="rId2"/>
              </a:rPr>
              <a:t>/</a:t>
            </a:r>
            <a:r>
              <a:rPr lang="cs-CZ" b="1" dirty="0" err="1" smtClean="0">
                <a:hlinkClick r:id="rId2"/>
              </a:rPr>
              <a:t>staty</a:t>
            </a:r>
            <a:r>
              <a:rPr lang="cs-CZ" b="1" dirty="0" smtClean="0">
                <a:hlinkClick r:id="rId2"/>
              </a:rPr>
              <a:t>/mapy/31.jpg</a:t>
            </a:r>
            <a:endParaRPr lang="cs-CZ" b="1" dirty="0" smtClean="0"/>
          </a:p>
          <a:p>
            <a:r>
              <a:rPr lang="cs-CZ" b="1" dirty="0" smtClean="0">
                <a:hlinkClick r:id="rId3"/>
              </a:rPr>
              <a:t>http://www</a:t>
            </a:r>
            <a:r>
              <a:rPr lang="cs-CZ" b="1" dirty="0" smtClean="0"/>
              <a:t>. </a:t>
            </a:r>
            <a:r>
              <a:rPr lang="cs-CZ" b="1" dirty="0" err="1" smtClean="0"/>
              <a:t>zemesveta</a:t>
            </a:r>
            <a:r>
              <a:rPr lang="cs-CZ" b="1" dirty="0" smtClean="0"/>
              <a:t>. </a:t>
            </a:r>
            <a:r>
              <a:rPr lang="cs-CZ" b="1" dirty="0" err="1" smtClean="0"/>
              <a:t>cz</a:t>
            </a:r>
            <a:r>
              <a:rPr lang="cs-CZ" b="1" dirty="0" smtClean="0"/>
              <a:t>/data/</a:t>
            </a:r>
            <a:r>
              <a:rPr lang="cs-CZ" b="1" dirty="0" err="1" smtClean="0"/>
              <a:t>pictures_items</a:t>
            </a:r>
            <a:r>
              <a:rPr lang="cs-CZ" b="1" dirty="0" smtClean="0"/>
              <a:t>/Cina-a-Cinane_v.jpg</a:t>
            </a:r>
          </a:p>
        </p:txBody>
      </p:sp>
      <p:sp>
        <p:nvSpPr>
          <p:cNvPr id="5" name="Osmiúhelník 4"/>
          <p:cNvSpPr/>
          <p:nvPr/>
        </p:nvSpPr>
        <p:spPr>
          <a:xfrm>
            <a:off x="8388424" y="260648"/>
            <a:ext cx="504056" cy="504056"/>
          </a:xfrm>
          <a:prstGeom prst="oct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idx="4294967295"/>
          </p:nvPr>
        </p:nvSpPr>
        <p:spPr>
          <a:xfrm>
            <a:off x="1371600" y="1"/>
            <a:ext cx="7772400" cy="980728"/>
          </a:xfrm>
        </p:spPr>
        <p:txBody>
          <a:bodyPr/>
          <a:lstStyle/>
          <a:p>
            <a:r>
              <a:rPr lang="cs-CZ" dirty="0" smtClean="0"/>
              <a:t>Centrální a východní Asie II</a:t>
            </a:r>
            <a:endParaRPr lang="cs-CZ" dirty="0"/>
          </a:p>
        </p:txBody>
      </p:sp>
      <p:pic>
        <p:nvPicPr>
          <p:cNvPr id="29697" name="Picture 1" descr="C:\Program Files\Microsoft Office\MEDIA\CAGCAT10\j0195534.wmf"/>
          <p:cNvPicPr>
            <a:picLocks noChangeAspect="1" noChangeArrowheads="1"/>
          </p:cNvPicPr>
          <p:nvPr/>
        </p:nvPicPr>
        <p:blipFill>
          <a:blip r:embed="rId2" cstate="print"/>
          <a:srcRect/>
          <a:stretch>
            <a:fillRect/>
          </a:stretch>
        </p:blipFill>
        <p:spPr bwMode="auto">
          <a:xfrm>
            <a:off x="395536" y="620688"/>
            <a:ext cx="2016224" cy="2609915"/>
          </a:xfrm>
          <a:prstGeom prst="rect">
            <a:avLst/>
          </a:prstGeom>
          <a:noFill/>
        </p:spPr>
      </p:pic>
      <p:pic>
        <p:nvPicPr>
          <p:cNvPr id="29699" name="Picture 3" descr="http://www.luko2.com/images/info_cina.gif"/>
          <p:cNvPicPr>
            <a:picLocks noChangeAspect="1" noChangeArrowheads="1"/>
          </p:cNvPicPr>
          <p:nvPr/>
        </p:nvPicPr>
        <p:blipFill>
          <a:blip r:embed="rId3" cstate="print"/>
          <a:srcRect/>
          <a:stretch>
            <a:fillRect/>
          </a:stretch>
        </p:blipFill>
        <p:spPr bwMode="auto">
          <a:xfrm>
            <a:off x="3347864" y="980728"/>
            <a:ext cx="5400600" cy="5229200"/>
          </a:xfrm>
          <a:prstGeom prst="rect">
            <a:avLst/>
          </a:prstGeom>
          <a:noFill/>
        </p:spPr>
      </p:pic>
      <p:pic>
        <p:nvPicPr>
          <p:cNvPr id="1027" name="Picture 3"/>
          <p:cNvPicPr>
            <a:picLocks noChangeAspect="1" noChangeArrowheads="1"/>
          </p:cNvPicPr>
          <p:nvPr/>
        </p:nvPicPr>
        <p:blipFill>
          <a:blip r:embed="rId4" cstate="print"/>
          <a:srcRect/>
          <a:stretch>
            <a:fillRect/>
          </a:stretch>
        </p:blipFill>
        <p:spPr bwMode="auto">
          <a:xfrm>
            <a:off x="179512" y="4149080"/>
            <a:ext cx="2952328" cy="1818333"/>
          </a:xfrm>
          <a:prstGeom prst="rect">
            <a:avLst/>
          </a:prstGeom>
          <a:noFill/>
          <a:ln w="9525">
            <a:noFill/>
            <a:miter lim="800000"/>
            <a:headEnd/>
            <a:tailEnd/>
          </a:ln>
        </p:spPr>
      </p:pic>
      <p:sp>
        <p:nvSpPr>
          <p:cNvPr id="8" name="Obdélník 7"/>
          <p:cNvSpPr/>
          <p:nvPr/>
        </p:nvSpPr>
        <p:spPr>
          <a:xfrm>
            <a:off x="179512" y="6309320"/>
            <a:ext cx="3680751" cy="369332"/>
          </a:xfrm>
          <a:prstGeom prst="rect">
            <a:avLst/>
          </a:prstGeom>
          <a:solidFill>
            <a:srgbClr val="FFFF00"/>
          </a:solidFill>
        </p:spPr>
        <p:txBody>
          <a:bodyPr wrap="none">
            <a:spAutoFit/>
          </a:bodyPr>
          <a:lstStyle/>
          <a:p>
            <a:r>
              <a:rPr lang="cs-CZ" b="1" dirty="0" smtClean="0"/>
              <a:t>Vlajka Čínské lidové republiky (ČLR). </a:t>
            </a:r>
            <a:endParaRPr lang="cs-CZ" b="1" dirty="0"/>
          </a:p>
        </p:txBody>
      </p:sp>
      <p:sp>
        <p:nvSpPr>
          <p:cNvPr id="9" name="Osmiúhelník 8"/>
          <p:cNvSpPr/>
          <p:nvPr/>
        </p:nvSpPr>
        <p:spPr>
          <a:xfrm>
            <a:off x="8388424" y="260648"/>
            <a:ext cx="504056" cy="504056"/>
          </a:xfrm>
          <a:prstGeom prst="oct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2000" fill="hold"/>
                                        <p:tgtEl>
                                          <p:spTgt spid="1027"/>
                                        </p:tgtEl>
                                        <p:attrNameLst>
                                          <p:attrName>ppt_x</p:attrName>
                                        </p:attrNameLst>
                                      </p:cBhvr>
                                      <p:tavLst>
                                        <p:tav tm="0">
                                          <p:val>
                                            <p:strVal val="#ppt_x"/>
                                          </p:val>
                                        </p:tav>
                                        <p:tav tm="100000">
                                          <p:val>
                                            <p:strVal val="#ppt_x"/>
                                          </p:val>
                                        </p:tav>
                                      </p:tavLst>
                                    </p:anim>
                                    <p:anim calcmode="lin" valueType="num">
                                      <p:cBhvr additive="base">
                                        <p:cTn id="8" dur="20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2000" fill="hold"/>
                                        <p:tgtEl>
                                          <p:spTgt spid="8"/>
                                        </p:tgtEl>
                                        <p:attrNameLst>
                                          <p:attrName>ppt_x</p:attrName>
                                        </p:attrNameLst>
                                      </p:cBhvr>
                                      <p:tavLst>
                                        <p:tav tm="0">
                                          <p:val>
                                            <p:strVal val="#ppt_x"/>
                                          </p:val>
                                        </p:tav>
                                        <p:tav tm="100000">
                                          <p:val>
                                            <p:strVal val="#ppt_x"/>
                                          </p:val>
                                        </p:tav>
                                      </p:tavLst>
                                    </p:anim>
                                    <p:anim calcmode="lin" valueType="num">
                                      <p:cBhvr additive="base">
                                        <p:cTn id="14"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547664" y="188640"/>
            <a:ext cx="6029325" cy="5705475"/>
          </a:xfrm>
          <a:prstGeom prst="rect">
            <a:avLst/>
          </a:prstGeom>
          <a:noFill/>
          <a:ln w="9525">
            <a:noFill/>
            <a:miter lim="800000"/>
            <a:headEnd/>
            <a:tailEnd/>
          </a:ln>
        </p:spPr>
      </p:pic>
      <p:sp>
        <p:nvSpPr>
          <p:cNvPr id="3" name="Obdélník 2"/>
          <p:cNvSpPr/>
          <p:nvPr/>
        </p:nvSpPr>
        <p:spPr>
          <a:xfrm>
            <a:off x="467544" y="5934670"/>
            <a:ext cx="8208912" cy="923330"/>
          </a:xfrm>
          <a:prstGeom prst="rect">
            <a:avLst/>
          </a:prstGeom>
        </p:spPr>
        <p:txBody>
          <a:bodyPr wrap="square">
            <a:spAutoFit/>
          </a:bodyPr>
          <a:lstStyle/>
          <a:p>
            <a:r>
              <a:rPr lang="cs-CZ" b="1" dirty="0" smtClean="0"/>
              <a:t>Uprostřed čínské znaky pro Čínu</a:t>
            </a:r>
            <a:r>
              <a:rPr lang="cs-CZ" dirty="0" smtClean="0"/>
              <a:t>; shora zleva – bambusová kniha Umění války, Stěna devíti draků v Zakázaném městě,Velká čínská zeď, ruiny nedaleko oázy </a:t>
            </a:r>
            <a:r>
              <a:rPr lang="cs-CZ" dirty="0" err="1" smtClean="0"/>
              <a:t>Turfan</a:t>
            </a:r>
            <a:r>
              <a:rPr lang="cs-CZ" dirty="0" smtClean="0"/>
              <a:t>, vpravo dole věštecká kost.</a:t>
            </a:r>
            <a:endParaRPr lang="cs-CZ" dirty="0"/>
          </a:p>
        </p:txBody>
      </p:sp>
      <p:sp>
        <p:nvSpPr>
          <p:cNvPr id="5" name="Osmiúhelník 4"/>
          <p:cNvSpPr/>
          <p:nvPr/>
        </p:nvSpPr>
        <p:spPr>
          <a:xfrm>
            <a:off x="8388424" y="260648"/>
            <a:ext cx="504056" cy="504056"/>
          </a:xfrm>
          <a:prstGeom prst="oct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67544" y="1340768"/>
            <a:ext cx="8121225" cy="3888433"/>
          </a:xfrm>
          <a:solidFill>
            <a:schemeClr val="accent2"/>
          </a:solidFill>
          <a:ln w="38100">
            <a:solidFill>
              <a:schemeClr val="accent1"/>
            </a:solidFill>
          </a:ln>
        </p:spPr>
        <p:txBody>
          <a:bodyPr>
            <a:normAutofit fontScale="85000" lnSpcReduction="10000"/>
          </a:bodyPr>
          <a:lstStyle/>
          <a:p>
            <a:endParaRPr lang="cs-CZ" dirty="0" smtClean="0"/>
          </a:p>
          <a:p>
            <a:r>
              <a:rPr lang="cs-CZ" dirty="0" smtClean="0"/>
              <a:t>Hl. město – Peking (</a:t>
            </a:r>
            <a:r>
              <a:rPr lang="cs-CZ" dirty="0" err="1" smtClean="0"/>
              <a:t>Beijing</a:t>
            </a:r>
            <a:r>
              <a:rPr lang="cs-CZ" dirty="0" smtClean="0"/>
              <a:t>)</a:t>
            </a:r>
          </a:p>
          <a:p>
            <a:r>
              <a:rPr lang="cs-CZ" dirty="0" smtClean="0"/>
              <a:t>2. nejlidnatější země světa (1, 435 mld. obyvatel)</a:t>
            </a:r>
          </a:p>
          <a:p>
            <a:r>
              <a:rPr lang="cs-CZ" dirty="0" smtClean="0"/>
              <a:t>Třetí největší země světa (9,5 mil.km</a:t>
            </a:r>
            <a:r>
              <a:rPr lang="cs-CZ" baseline="30000" dirty="0" smtClean="0"/>
              <a:t>2</a:t>
            </a:r>
            <a:r>
              <a:rPr lang="cs-CZ" dirty="0" smtClean="0"/>
              <a:t> )</a:t>
            </a:r>
          </a:p>
          <a:p>
            <a:r>
              <a:rPr lang="cs-CZ" dirty="0" smtClean="0"/>
              <a:t>Socialistická lidová republika</a:t>
            </a:r>
          </a:p>
          <a:p>
            <a:r>
              <a:rPr lang="cs-CZ" dirty="0" smtClean="0"/>
              <a:t>Vedoucí politická síla: Komunistická strana Číny</a:t>
            </a:r>
          </a:p>
          <a:p>
            <a:r>
              <a:rPr lang="cs-CZ" u="sng" dirty="0" smtClean="0"/>
              <a:t>Administrativní členění: </a:t>
            </a:r>
            <a:r>
              <a:rPr lang="cs-CZ" dirty="0" smtClean="0"/>
              <a:t>22 provincií, 5 autonomních                		                         oblastí, 3 samosprávná města</a:t>
            </a:r>
          </a:p>
          <a:p>
            <a:endParaRPr lang="cs-CZ" dirty="0" smtClean="0"/>
          </a:p>
        </p:txBody>
      </p:sp>
      <p:sp>
        <p:nvSpPr>
          <p:cNvPr id="2" name="Nadpis 1"/>
          <p:cNvSpPr>
            <a:spLocks noGrp="1"/>
          </p:cNvSpPr>
          <p:nvPr>
            <p:ph type="title"/>
          </p:nvPr>
        </p:nvSpPr>
        <p:spPr/>
        <p:txBody>
          <a:bodyPr/>
          <a:lstStyle/>
          <a:p>
            <a:r>
              <a:rPr lang="cs-CZ" dirty="0" smtClean="0"/>
              <a:t>Čínská lidová republika</a:t>
            </a:r>
            <a:endParaRPr lang="cs-CZ" dirty="0"/>
          </a:p>
        </p:txBody>
      </p:sp>
      <p:sp>
        <p:nvSpPr>
          <p:cNvPr id="4" name="Obdélník 3"/>
          <p:cNvSpPr/>
          <p:nvPr/>
        </p:nvSpPr>
        <p:spPr>
          <a:xfrm>
            <a:off x="539552" y="5445224"/>
            <a:ext cx="7992888" cy="1200329"/>
          </a:xfrm>
          <a:prstGeom prst="rect">
            <a:avLst/>
          </a:prstGeom>
          <a:solidFill>
            <a:srgbClr val="FFFF00"/>
          </a:solidFill>
        </p:spPr>
        <p:txBody>
          <a:bodyPr wrap="square">
            <a:spAutoFit/>
          </a:bodyPr>
          <a:lstStyle/>
          <a:p>
            <a:r>
              <a:rPr lang="cs-CZ" dirty="0" smtClean="0"/>
              <a:t>V současné době je „Čína“ ovládaná převážně Čínskou lidovou republikou (ČLR). Spolu s  Čínskou republikou na Tchaj-wanu se obě dvě země od přelomu 40. a 50. let 20. století pokládají za právoplatného nástupce původní „jednotné“ Číny a uznávají existenci pouze jedné jediné Číny.</a:t>
            </a:r>
            <a:endParaRPr lang="cs-CZ" dirty="0"/>
          </a:p>
        </p:txBody>
      </p:sp>
      <p:sp>
        <p:nvSpPr>
          <p:cNvPr id="6" name="Osmiúhelník 5"/>
          <p:cNvSpPr/>
          <p:nvPr/>
        </p:nvSpPr>
        <p:spPr>
          <a:xfrm>
            <a:off x="8388424" y="260648"/>
            <a:ext cx="504056" cy="504056"/>
          </a:xfrm>
          <a:prstGeom prst="oct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solidFill>
                <a:schemeClr val="tx1"/>
              </a:solidFill>
            </a:endParaRPr>
          </a:p>
        </p:txBody>
      </p:sp>
    </p:spTree>
    <p:extLst>
      <p:ext uri="{BB962C8B-B14F-4D97-AF65-F5344CB8AC3E}">
        <p14:creationId xmlns:p14="http://schemas.microsoft.com/office/powerpoint/2010/main" val="19262813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ppt_x"/>
                                          </p:val>
                                        </p:tav>
                                        <p:tav tm="100000">
                                          <p:val>
                                            <p:strVal val="#ppt_x"/>
                                          </p:val>
                                        </p:tav>
                                      </p:tavLst>
                                    </p:anim>
                                    <p:anim calcmode="lin" valueType="num">
                                      <p:cBhvr additive="base">
                                        <p:cTn id="8"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55576" y="2276873"/>
            <a:ext cx="7745505" cy="2232247"/>
          </a:xfrm>
        </p:spPr>
        <p:style>
          <a:lnRef idx="1">
            <a:schemeClr val="accent2"/>
          </a:lnRef>
          <a:fillRef idx="2">
            <a:schemeClr val="accent2"/>
          </a:fillRef>
          <a:effectRef idx="1">
            <a:schemeClr val="accent2"/>
          </a:effectRef>
          <a:fontRef idx="minor">
            <a:schemeClr val="dk1"/>
          </a:fontRef>
        </p:style>
        <p:txBody>
          <a:bodyPr>
            <a:normAutofit fontScale="85000" lnSpcReduction="10000"/>
          </a:bodyPr>
          <a:lstStyle/>
          <a:p>
            <a:r>
              <a:rPr lang="cs-CZ" dirty="0" smtClean="0"/>
              <a:t>Povrch hornatý </a:t>
            </a:r>
          </a:p>
          <a:p>
            <a:pPr marL="0" indent="0">
              <a:buNone/>
            </a:pPr>
            <a:r>
              <a:rPr lang="cs-CZ" sz="2000" dirty="0" smtClean="0"/>
              <a:t>(</a:t>
            </a:r>
            <a:r>
              <a:rPr lang="cs-CZ" sz="2000" dirty="0" err="1" smtClean="0"/>
              <a:t>Tchien-šanu</a:t>
            </a:r>
            <a:r>
              <a:rPr lang="cs-CZ" sz="2000" dirty="0" smtClean="0"/>
              <a:t>, </a:t>
            </a:r>
            <a:r>
              <a:rPr lang="cs-CZ" sz="2000" dirty="0" err="1" smtClean="0"/>
              <a:t>Kchun-Iunu</a:t>
            </a:r>
            <a:r>
              <a:rPr lang="cs-CZ" sz="2000" dirty="0" smtClean="0"/>
              <a:t>, </a:t>
            </a:r>
            <a:r>
              <a:rPr lang="cs-CZ" sz="2000" dirty="0" err="1" smtClean="0"/>
              <a:t>Karákoramu</a:t>
            </a:r>
            <a:r>
              <a:rPr lang="cs-CZ" sz="2000" dirty="0" smtClean="0"/>
              <a:t>, </a:t>
            </a:r>
            <a:r>
              <a:rPr lang="cs-CZ" sz="2000" dirty="0" err="1" smtClean="0"/>
              <a:t>Transhimaláje</a:t>
            </a:r>
            <a:r>
              <a:rPr lang="cs-CZ" sz="2000" dirty="0" smtClean="0"/>
              <a:t>, Himaláje)</a:t>
            </a:r>
          </a:p>
          <a:p>
            <a:r>
              <a:rPr lang="cs-CZ" dirty="0" smtClean="0"/>
              <a:t>Na JZ státu: Tibetská náhorní plošina</a:t>
            </a:r>
          </a:p>
          <a:p>
            <a:r>
              <a:rPr lang="cs-CZ" dirty="0" smtClean="0"/>
              <a:t>Na SZ: bezodtokové pánve </a:t>
            </a:r>
            <a:r>
              <a:rPr lang="cs-CZ" dirty="0" err="1" smtClean="0"/>
              <a:t>Tarimská</a:t>
            </a:r>
            <a:r>
              <a:rPr lang="cs-CZ" dirty="0" smtClean="0"/>
              <a:t>, </a:t>
            </a:r>
            <a:r>
              <a:rPr lang="cs-CZ" dirty="0" err="1" smtClean="0"/>
              <a:t>Džungarská</a:t>
            </a:r>
            <a:endParaRPr lang="cs-CZ" dirty="0" smtClean="0"/>
          </a:p>
          <a:p>
            <a:r>
              <a:rPr lang="cs-CZ" dirty="0" smtClean="0"/>
              <a:t>Na S poušť Gobi</a:t>
            </a:r>
          </a:p>
          <a:p>
            <a:endParaRPr lang="cs-CZ" dirty="0"/>
          </a:p>
        </p:txBody>
      </p:sp>
      <p:sp>
        <p:nvSpPr>
          <p:cNvPr id="2" name="Nadpis 1"/>
          <p:cNvSpPr>
            <a:spLocks noGrp="1"/>
          </p:cNvSpPr>
          <p:nvPr>
            <p:ph type="title"/>
          </p:nvPr>
        </p:nvSpPr>
        <p:spPr/>
        <p:txBody>
          <a:bodyPr/>
          <a:lstStyle/>
          <a:p>
            <a:r>
              <a:rPr lang="cs-CZ" dirty="0" smtClean="0"/>
              <a:t>Přírodní poměry</a:t>
            </a:r>
            <a:endParaRPr lang="cs-CZ" dirty="0"/>
          </a:p>
        </p:txBody>
      </p:sp>
      <p:pic>
        <p:nvPicPr>
          <p:cNvPr id="3074" name="Picture 2" descr="C:\Users\Petra\AppData\Local\Microsoft\Windows\Temporary Internet Files\Content.IE5\28CUJ3X1\MC900055281[1].wmf"/>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755576" y="260648"/>
            <a:ext cx="1974324" cy="184899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treking.cz/treky/gharwalsky-himalaj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5816" y="4613847"/>
            <a:ext cx="3240360" cy="2157155"/>
          </a:xfrm>
          <a:prstGeom prst="rect">
            <a:avLst/>
          </a:prstGeom>
        </p:spPr>
        <p:style>
          <a:lnRef idx="2">
            <a:schemeClr val="accent1"/>
          </a:lnRef>
          <a:fillRef idx="1">
            <a:schemeClr val="lt1"/>
          </a:fillRef>
          <a:effectRef idx="0">
            <a:schemeClr val="accent1"/>
          </a:effectRef>
          <a:fontRef idx="minor">
            <a:schemeClr val="dk1"/>
          </a:fontRef>
        </p:style>
      </p:pic>
      <p:sp>
        <p:nvSpPr>
          <p:cNvPr id="7" name="Osmiúhelník 6"/>
          <p:cNvSpPr/>
          <p:nvPr/>
        </p:nvSpPr>
        <p:spPr>
          <a:xfrm>
            <a:off x="8388424" y="260648"/>
            <a:ext cx="504056" cy="504056"/>
          </a:xfrm>
          <a:prstGeom prst="oct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solidFill>
                <a:schemeClr val="tx1"/>
              </a:solidFill>
            </a:endParaRPr>
          </a:p>
        </p:txBody>
      </p:sp>
    </p:spTree>
    <p:extLst>
      <p:ext uri="{BB962C8B-B14F-4D97-AF65-F5344CB8AC3E}">
        <p14:creationId xmlns:p14="http://schemas.microsoft.com/office/powerpoint/2010/main" val="15350409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www.zemesveta.cz/data/pictures_items/Cina-a-Cinane_v.jpg"/>
          <p:cNvPicPr>
            <a:picLocks noChangeAspect="1" noChangeArrowheads="1"/>
          </p:cNvPicPr>
          <p:nvPr/>
        </p:nvPicPr>
        <p:blipFill>
          <a:blip r:embed="rId2" cstate="print"/>
          <a:srcRect/>
          <a:stretch>
            <a:fillRect/>
          </a:stretch>
        </p:blipFill>
        <p:spPr bwMode="auto">
          <a:xfrm>
            <a:off x="539552" y="980728"/>
            <a:ext cx="8208912" cy="5472608"/>
          </a:xfrm>
          <a:prstGeom prst="rect">
            <a:avLst/>
          </a:prstGeom>
          <a:noFill/>
        </p:spPr>
      </p:pic>
      <p:sp>
        <p:nvSpPr>
          <p:cNvPr id="4" name="Osmiúhelník 3"/>
          <p:cNvSpPr/>
          <p:nvPr/>
        </p:nvSpPr>
        <p:spPr>
          <a:xfrm>
            <a:off x="8388424" y="260648"/>
            <a:ext cx="504056" cy="504056"/>
          </a:xfrm>
          <a:prstGeom prst="oct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Soubor:Správní dělení ČL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6804" y="332656"/>
            <a:ext cx="7360915" cy="5998896"/>
          </a:xfrm>
          <a:prstGeom prst="rect">
            <a:avLst/>
          </a:prstGeom>
          <a:noFill/>
          <a:extLst>
            <a:ext uri="{909E8E84-426E-40DD-AFC4-6F175D3DCCD1}">
              <a14:hiddenFill xmlns:a14="http://schemas.microsoft.com/office/drawing/2010/main">
                <a:solidFill>
                  <a:srgbClr val="FFFFFF"/>
                </a:solidFill>
              </a14:hiddenFill>
            </a:ext>
          </a:extLst>
        </p:spPr>
      </p:pic>
      <p:sp>
        <p:nvSpPr>
          <p:cNvPr id="4" name="Osmiúhelník 3"/>
          <p:cNvSpPr/>
          <p:nvPr/>
        </p:nvSpPr>
        <p:spPr>
          <a:xfrm>
            <a:off x="8388424" y="260648"/>
            <a:ext cx="504056" cy="504056"/>
          </a:xfrm>
          <a:prstGeom prst="oct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solidFill>
                <a:schemeClr val="tx1"/>
              </a:solidFill>
            </a:endParaRPr>
          </a:p>
        </p:txBody>
      </p:sp>
    </p:spTree>
    <p:extLst>
      <p:ext uri="{BB962C8B-B14F-4D97-AF65-F5344CB8AC3E}">
        <p14:creationId xmlns:p14="http://schemas.microsoft.com/office/powerpoint/2010/main" val="1354272065"/>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7576</TotalTime>
  <Words>1475</Words>
  <Application>Microsoft Office PowerPoint</Application>
  <PresentationFormat>Předvádění na obrazovce (4:3)</PresentationFormat>
  <Paragraphs>172</Paragraphs>
  <Slides>32</Slides>
  <Notes>1</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32</vt:i4>
      </vt:variant>
    </vt:vector>
  </HeadingPairs>
  <TitlesOfParts>
    <vt:vector size="35" baseType="lpstr">
      <vt:lpstr>Arial</vt:lpstr>
      <vt:lpstr>Calibri</vt:lpstr>
      <vt:lpstr>Motiv sady Office</vt:lpstr>
      <vt:lpstr>Centrální a východní Asie I.</vt:lpstr>
      <vt:lpstr>Čína – Říše středu</vt:lpstr>
      <vt:lpstr>Prezentace aplikace PowerPoint</vt:lpstr>
      <vt:lpstr>Centrální a východní Asie II</vt:lpstr>
      <vt:lpstr>Prezentace aplikace PowerPoint</vt:lpstr>
      <vt:lpstr>Čínská lidová republika</vt:lpstr>
      <vt:lpstr>Přírodní poměry</vt:lpstr>
      <vt:lpstr>Prezentace aplikace PowerPoint</vt:lpstr>
      <vt:lpstr>Prezentace aplikace PowerPoint</vt:lpstr>
      <vt:lpstr>Prezentace aplikace PowerPoint</vt:lpstr>
      <vt:lpstr>Prezentace aplikace PowerPoint</vt:lpstr>
      <vt:lpstr>Říční síť</vt:lpstr>
      <vt:lpstr>Žlutá řeka</vt:lpstr>
      <vt:lpstr>Nerostné bohatství</vt:lpstr>
      <vt:lpstr>Obyvatelstvo</vt:lpstr>
      <vt:lpstr>Prezentace aplikace PowerPoint</vt:lpstr>
      <vt:lpstr>Hospodářství</vt:lpstr>
      <vt:lpstr>Prezentace aplikace PowerPoint</vt:lpstr>
      <vt:lpstr>Průmysl</vt:lpstr>
      <vt:lpstr>Prezentace aplikace PowerPoint</vt:lpstr>
      <vt:lpstr>Prezentace aplikace PowerPoint</vt:lpstr>
      <vt:lpstr>Prezentace aplikace PowerPoint</vt:lpstr>
      <vt:lpstr>Prezentace aplikace PowerPoint</vt:lpstr>
      <vt:lpstr>Tibet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gybon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Centrální a východní Asie II</dc:title>
  <dc:creator>cap</dc:creator>
  <cp:lastModifiedBy>cap</cp:lastModifiedBy>
  <cp:revision>77</cp:revision>
  <dcterms:created xsi:type="dcterms:W3CDTF">2013-11-27T22:41:48Z</dcterms:created>
  <dcterms:modified xsi:type="dcterms:W3CDTF">2023-10-30T17:22:34Z</dcterms:modified>
</cp:coreProperties>
</file>