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37F8-C38B-4326-B0AA-790A64BB970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0C5-760B-4F95-8B66-2F82D16C3A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37F8-C38B-4326-B0AA-790A64BB970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0C5-760B-4F95-8B66-2F82D16C3A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37F8-C38B-4326-B0AA-790A64BB970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0C5-760B-4F95-8B66-2F82D16C3A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37F8-C38B-4326-B0AA-790A64BB970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0C5-760B-4F95-8B66-2F82D16C3A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37F8-C38B-4326-B0AA-790A64BB970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0C5-760B-4F95-8B66-2F82D16C3A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37F8-C38B-4326-B0AA-790A64BB970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0C5-760B-4F95-8B66-2F82D16C3A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37F8-C38B-4326-B0AA-790A64BB970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0C5-760B-4F95-8B66-2F82D16C3A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37F8-C38B-4326-B0AA-790A64BB970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0C5-760B-4F95-8B66-2F82D16C3A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37F8-C38B-4326-B0AA-790A64BB970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0C5-760B-4F95-8B66-2F82D16C3A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37F8-C38B-4326-B0AA-790A64BB970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0C5-760B-4F95-8B66-2F82D16C3A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37F8-C38B-4326-B0AA-790A64BB970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10C5-760B-4F95-8B66-2F82D16C3A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D37F8-C38B-4326-B0AA-790A64BB970C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C10C5-760B-4F95-8B66-2F82D16C3AF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ivat.sk/images/aktualityjan206/marco-polo-route.jpg" TargetMode="External"/><Relationship Id="rId2" Type="http://schemas.openxmlformats.org/officeDocument/2006/relationships/hyperlink" Target="http://jlswbs.files.wordpress.com/2008/02/mohenmaps.jpg?w=45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ejepis.com/wp-content/uploads/2013/02/08_objevne_plavby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0" y="544522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Osvojování Asie člověkem – 2.díl</a:t>
            </a:r>
          </a:p>
          <a:p>
            <a:r>
              <a:rPr lang="cs-CZ" sz="2400" b="1" dirty="0"/>
              <a:t>koloniální období, dekolonizace, současnost  </a:t>
            </a:r>
            <a:r>
              <a:rPr lang="cs-CZ" sz="3600" b="1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25360"/>
            <a:ext cx="8280920" cy="59093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b="1" u="sng" dirty="0"/>
              <a:t>Důsledky objevných plaveb</a:t>
            </a:r>
          </a:p>
          <a:p>
            <a:endParaRPr lang="cs-CZ" b="1" u="sng" dirty="0"/>
          </a:p>
          <a:p>
            <a:r>
              <a:rPr lang="cs-CZ" sz="1600" b="1" u="sng" dirty="0"/>
              <a:t>I. rozvoj </a:t>
            </a:r>
            <a:r>
              <a:rPr lang="cs-CZ" sz="1600" b="1" u="sng"/>
              <a:t>dálkového obchodu </a:t>
            </a:r>
            <a:r>
              <a:rPr lang="cs-CZ" sz="1600" b="1" u="sng" dirty="0"/>
              <a:t>mezi Evropou a koloniemi</a:t>
            </a:r>
            <a:br>
              <a:rPr lang="cs-CZ" sz="1600" b="1" u="sng" dirty="0"/>
            </a:br>
            <a:r>
              <a:rPr lang="cs-CZ" sz="1400" dirty="0"/>
              <a:t>Do Evropy se dovážely drahé kovy, drahokamy, perly, tabák; z Indické oblasti koření a bavlna; z Číny hedvábí a porcelán; z Afriky zlato, slonovina a otroci. Z Evropy se vyvážely převážně potraviny, pivo a látky. Vytvořenému systému říkáme „obchod do trojúhelníku“ – obchod mezi Evropou, Afrikou a Amerikou.</a:t>
            </a:r>
            <a:endParaRPr lang="cs-CZ" sz="1600" dirty="0"/>
          </a:p>
          <a:p>
            <a:r>
              <a:rPr lang="cs-CZ" sz="1600" b="1" u="sng" dirty="0"/>
              <a:t>II. přesun obchodních středisek ze Středomoří na pobřeží Atlantiku</a:t>
            </a:r>
            <a:br>
              <a:rPr lang="cs-CZ" sz="1600" b="1" dirty="0"/>
            </a:br>
            <a:r>
              <a:rPr lang="cs-CZ" sz="1400" dirty="0"/>
              <a:t>Dochází k pozvolnému úpadku severoitalských přístavů, na druhé straně roste význam přístavů na pobřeží nebo v blízkosti pobřeží Atlantského oceánu – portugalský Lisabon, španělské přístavy </a:t>
            </a:r>
            <a:r>
              <a:rPr lang="cs-CZ" sz="1400" dirty="0" err="1"/>
              <a:t>Cadiz</a:t>
            </a:r>
            <a:r>
              <a:rPr lang="cs-CZ" sz="1400" dirty="0"/>
              <a:t>, Sevilla, či nizozemské Antverpy</a:t>
            </a:r>
            <a:r>
              <a:rPr lang="cs-CZ" sz="1600" dirty="0"/>
              <a:t>. </a:t>
            </a:r>
          </a:p>
          <a:p>
            <a:r>
              <a:rPr lang="cs-CZ" sz="1600" b="1" u="sng" dirty="0"/>
              <a:t>III. rozvoj evropské vzdělanosti</a:t>
            </a:r>
            <a:br>
              <a:rPr lang="cs-CZ" sz="1600" b="1" dirty="0"/>
            </a:br>
            <a:r>
              <a:rPr lang="cs-CZ" sz="1400" dirty="0"/>
              <a:t>Byl obnoven a potvrzen původně antický názor, že Země je kulatá – roku 1492 navrhl Martin </a:t>
            </a:r>
            <a:r>
              <a:rPr lang="cs-CZ" sz="1400" dirty="0" err="1"/>
              <a:t>Behaim</a:t>
            </a:r>
            <a:r>
              <a:rPr lang="cs-CZ" sz="1400" dirty="0"/>
              <a:t> první globus, byly též hojně vytvářeny a zdokonalovány mapy.</a:t>
            </a:r>
            <a:endParaRPr lang="cs-CZ" sz="1600" dirty="0"/>
          </a:p>
          <a:p>
            <a:r>
              <a:rPr lang="cs-CZ" sz="1600" b="1" u="sng" dirty="0"/>
              <a:t>IV. Inflace</a:t>
            </a:r>
          </a:p>
          <a:p>
            <a:r>
              <a:rPr lang="cs-CZ" sz="1600" b="1" u="sng" dirty="0"/>
              <a:t>V. migrace plodin</a:t>
            </a:r>
            <a:br>
              <a:rPr lang="cs-CZ" sz="1600" b="1" dirty="0"/>
            </a:br>
            <a:r>
              <a:rPr lang="cs-CZ" sz="1600" dirty="0"/>
              <a:t>Do Evropy se dostaly dnes zcela běžné, ale dříve neznámé plodiny jako například rajská jablíčka, brambory, kukuřice, kakao či bavlna.</a:t>
            </a:r>
          </a:p>
          <a:p>
            <a:r>
              <a:rPr lang="cs-CZ" sz="1600" b="1" u="sng" dirty="0"/>
              <a:t>VI. migrace chorob</a:t>
            </a:r>
            <a:br>
              <a:rPr lang="cs-CZ" sz="1600" b="1" u="sng" dirty="0"/>
            </a:br>
            <a:r>
              <a:rPr lang="cs-CZ" sz="1400" dirty="0"/>
              <a:t>Z Ameriky do Evropy byla přenesena syfilis, která se zde léčila rtutí. Opačným směrem se v Americe octla chřipka, spalničky a neštovice, na které imunitní systém místního obyvatelstva nebyl přizpůsoben, a tak tyto nemoci způsobily smrt mnoha domorodců.</a:t>
            </a:r>
            <a:endParaRPr lang="cs-CZ" sz="1600" dirty="0"/>
          </a:p>
          <a:p>
            <a:r>
              <a:rPr lang="cs-CZ" sz="1600" b="1" u="sng" dirty="0"/>
              <a:t>VII. důsledky pro domorodé obyvatele</a:t>
            </a:r>
            <a:br>
              <a:rPr lang="cs-CZ" sz="1600" b="1" dirty="0"/>
            </a:br>
            <a:r>
              <a:rPr lang="cs-CZ" sz="1400" dirty="0"/>
              <a:t>Velmi nevybíravým způsobem byli z Afriky vyváženi otroci – obecným názorem byla nadřazenost Evropanů nad ostatními národy. V některých místech byli domorodci úplně vyhubeni nebo zdecimováni. Byly zničeny říše Inků a Aztéků. S náhlým příchodem odlišné kultury a jejím vnucováním, někdy též spjatým  s násilnou christianizací.</a:t>
            </a:r>
            <a:endParaRPr lang="cs-CZ" sz="1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300192" y="260648"/>
            <a:ext cx="197541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Zapiš a zapamatuj!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764704"/>
            <a:ext cx="76204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Použité zdroje:</a:t>
            </a:r>
          </a:p>
          <a:p>
            <a:r>
              <a:rPr lang="cs-CZ" dirty="0"/>
              <a:t>http://upload.wikimedia.org/wikipedia/commons/4/43/Java_Topography.png</a:t>
            </a:r>
          </a:p>
          <a:p>
            <a:r>
              <a:rPr lang="cs-CZ" dirty="0">
                <a:hlinkClick r:id="rId2"/>
              </a:rPr>
              <a:t>http://jlswbs.files.wordpress.com/2008/02/mohenmaps.jpg?w=450</a:t>
            </a:r>
            <a:endParaRPr lang="cs-CZ" dirty="0"/>
          </a:p>
          <a:p>
            <a:r>
              <a:rPr lang="cs-CZ" dirty="0">
                <a:hlinkClick r:id="rId3"/>
              </a:rPr>
              <a:t>http://www.</a:t>
            </a:r>
            <a:r>
              <a:rPr lang="cs-CZ" dirty="0" err="1">
                <a:hlinkClick r:id="rId3"/>
              </a:rPr>
              <a:t>derivat.sk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images</a:t>
            </a:r>
            <a:r>
              <a:rPr lang="cs-CZ" dirty="0">
                <a:hlinkClick r:id="rId3"/>
              </a:rPr>
              <a:t>/aktualityjan206/</a:t>
            </a:r>
            <a:r>
              <a:rPr lang="cs-CZ" dirty="0" err="1">
                <a:hlinkClick r:id="rId3"/>
              </a:rPr>
              <a:t>marco</a:t>
            </a:r>
            <a:r>
              <a:rPr lang="cs-CZ" dirty="0">
                <a:hlinkClick r:id="rId3"/>
              </a:rPr>
              <a:t>-polo-</a:t>
            </a:r>
            <a:r>
              <a:rPr lang="cs-CZ" dirty="0" err="1">
                <a:hlinkClick r:id="rId3"/>
              </a:rPr>
              <a:t>route.jpg</a:t>
            </a:r>
            <a:endParaRPr lang="cs-CZ" dirty="0"/>
          </a:p>
          <a:p>
            <a:r>
              <a:rPr lang="cs-CZ" dirty="0">
                <a:hlinkClick r:id="rId4"/>
              </a:rPr>
              <a:t>http://www.</a:t>
            </a:r>
            <a:r>
              <a:rPr lang="cs-CZ" dirty="0" err="1">
                <a:hlinkClick r:id="rId4"/>
              </a:rPr>
              <a:t>dejepis.com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wp</a:t>
            </a:r>
            <a:r>
              <a:rPr lang="cs-CZ" dirty="0">
                <a:hlinkClick r:id="rId4"/>
              </a:rPr>
              <a:t>-</a:t>
            </a:r>
            <a:r>
              <a:rPr lang="cs-CZ" dirty="0" err="1">
                <a:hlinkClick r:id="rId4"/>
              </a:rPr>
              <a:t>content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uploads</a:t>
            </a:r>
            <a:r>
              <a:rPr lang="cs-CZ" dirty="0">
                <a:hlinkClick r:id="rId4"/>
              </a:rPr>
              <a:t>/2013/02/08_</a:t>
            </a:r>
            <a:r>
              <a:rPr lang="cs-CZ" dirty="0" err="1">
                <a:hlinkClick r:id="rId4"/>
              </a:rPr>
              <a:t>objevne</a:t>
            </a:r>
            <a:r>
              <a:rPr lang="cs-CZ" dirty="0">
                <a:hlinkClick r:id="rId4"/>
              </a:rPr>
              <a:t>_plavby.</a:t>
            </a:r>
            <a:r>
              <a:rPr lang="cs-CZ" dirty="0" err="1">
                <a:hlinkClick r:id="rId4"/>
              </a:rPr>
              <a:t>jpg</a:t>
            </a:r>
            <a:endParaRPr lang="cs-CZ" dirty="0"/>
          </a:p>
          <a:p>
            <a:r>
              <a:rPr lang="cs-CZ" dirty="0"/>
              <a:t>Zeměpis světa 2,učebnice pro ZŠ a víceletá gymnázia</a:t>
            </a:r>
          </a:p>
          <a:p>
            <a:r>
              <a:rPr lang="cs-CZ" dirty="0"/>
              <a:t>Školní atlas světa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oubor:The British Empi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620000" cy="387667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3528" y="188640"/>
            <a:ext cx="8568952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Mapka ukazuje území, která byla pod vlivem jedné z koloniálních velmocí. O kterou</a:t>
            </a:r>
          </a:p>
          <a:p>
            <a:r>
              <a:rPr lang="cs-CZ" b="1" dirty="0">
                <a:solidFill>
                  <a:schemeClr val="bg1"/>
                </a:solidFill>
              </a:rPr>
              <a:t> velmoc se jedná?</a:t>
            </a:r>
          </a:p>
          <a:p>
            <a:r>
              <a:rPr lang="cs-CZ" b="1" dirty="0">
                <a:solidFill>
                  <a:schemeClr val="bg1"/>
                </a:solidFill>
              </a:rPr>
              <a:t>II. Zapiš  názvy dnešních států, (případně menších území), kolonizovaných v Asii touto  velmocí.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7" y="6381328"/>
            <a:ext cx="705678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Použij mapky Školního atlasu světa,  str. 84-85. /vydání 2014/ , 82-83 /vydání 2022/  </a:t>
            </a:r>
            <a:r>
              <a:rPr lang="cs-CZ" dirty="0"/>
              <a:t>                          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oubor:EmpireFren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960" cy="4464496"/>
          </a:xfrm>
          <a:prstGeom prst="rect">
            <a:avLst/>
          </a:prstGeom>
          <a:noFill/>
        </p:spPr>
      </p:pic>
      <p:sp>
        <p:nvSpPr>
          <p:cNvPr id="4" name="Vývojový diagram: spojka 3"/>
          <p:cNvSpPr/>
          <p:nvPr/>
        </p:nvSpPr>
        <p:spPr>
          <a:xfrm>
            <a:off x="1331640" y="4221088"/>
            <a:ext cx="864096" cy="8172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A13BE75-0208-40B9-B353-4E9090BF4760}"/>
              </a:ext>
            </a:extLst>
          </p:cNvPr>
          <p:cNvSpPr txBox="1"/>
          <p:nvPr/>
        </p:nvSpPr>
        <p:spPr>
          <a:xfrm>
            <a:off x="323528" y="188640"/>
            <a:ext cx="8568952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Mapka ukazuje území, která byla pod vlivem jedné z koloniálních velmocí. O kterou</a:t>
            </a:r>
          </a:p>
          <a:p>
            <a:r>
              <a:rPr lang="cs-CZ" b="1" dirty="0">
                <a:solidFill>
                  <a:schemeClr val="bg1"/>
                </a:solidFill>
              </a:rPr>
              <a:t> velmoc se jedná?</a:t>
            </a:r>
          </a:p>
          <a:p>
            <a:r>
              <a:rPr lang="cs-CZ" b="1" dirty="0">
                <a:solidFill>
                  <a:schemeClr val="bg1"/>
                </a:solidFill>
              </a:rPr>
              <a:t>II. Zapiš  názvy dnešních států, (případně menších území), kolonizovaných v Asii touto  velmocí.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oubor:DutchEmpi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064896" cy="4464496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5B56E06-D2CE-47A9-9BA9-E14B442F7224}"/>
              </a:ext>
            </a:extLst>
          </p:cNvPr>
          <p:cNvSpPr txBox="1"/>
          <p:nvPr/>
        </p:nvSpPr>
        <p:spPr>
          <a:xfrm>
            <a:off x="323528" y="188640"/>
            <a:ext cx="8568952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Mapka ukazuje území, která byla pod vlivem jedné z koloniálních velmocí. O kterou</a:t>
            </a:r>
          </a:p>
          <a:p>
            <a:r>
              <a:rPr lang="cs-CZ" b="1" dirty="0">
                <a:solidFill>
                  <a:schemeClr val="bg1"/>
                </a:solidFill>
              </a:rPr>
              <a:t> velmoc se jedná?</a:t>
            </a:r>
          </a:p>
          <a:p>
            <a:r>
              <a:rPr lang="cs-CZ" b="1" dirty="0">
                <a:solidFill>
                  <a:schemeClr val="bg1"/>
                </a:solidFill>
              </a:rPr>
              <a:t>II. Zapiš  názvy dnešních států, (případně menších území), kolonizovaných v Asii touto  velmocí.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Soubor:Portugal Império tot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620000" cy="3343275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62DED90-F06A-4FFC-81DF-091DFD5A398B}"/>
              </a:ext>
            </a:extLst>
          </p:cNvPr>
          <p:cNvSpPr txBox="1"/>
          <p:nvPr/>
        </p:nvSpPr>
        <p:spPr>
          <a:xfrm>
            <a:off x="323528" y="188640"/>
            <a:ext cx="8568952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Mapka ukazuje území, která byla pod vlivem jedné z koloniálních velmocí. O kterou</a:t>
            </a:r>
          </a:p>
          <a:p>
            <a:r>
              <a:rPr lang="cs-CZ" b="1" dirty="0">
                <a:solidFill>
                  <a:schemeClr val="bg1"/>
                </a:solidFill>
              </a:rPr>
              <a:t> velmoc se jedná?</a:t>
            </a:r>
          </a:p>
          <a:p>
            <a:r>
              <a:rPr lang="cs-CZ" b="1" dirty="0">
                <a:solidFill>
                  <a:schemeClr val="bg1"/>
                </a:solidFill>
              </a:rPr>
              <a:t>II. Zapiš  názvy dnešních států, (případně menších území), kolonizovaných v Asii touto  velmocí.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iles.kolonialismus.webnode.cz/200000008-e118fe2130/Spanish_Empire%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8064897" cy="3965477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AD88EB3-4EC7-40FB-B511-C6AAB2285379}"/>
              </a:ext>
            </a:extLst>
          </p:cNvPr>
          <p:cNvSpPr txBox="1"/>
          <p:nvPr/>
        </p:nvSpPr>
        <p:spPr>
          <a:xfrm>
            <a:off x="323528" y="188640"/>
            <a:ext cx="8568952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Mapka ukazuje území, která byla pod vlivem jedné z koloniálních velmocí. O kterou</a:t>
            </a:r>
          </a:p>
          <a:p>
            <a:r>
              <a:rPr lang="cs-CZ" b="1" dirty="0">
                <a:solidFill>
                  <a:schemeClr val="bg1"/>
                </a:solidFill>
              </a:rPr>
              <a:t> velmoc se jedná?</a:t>
            </a:r>
          </a:p>
          <a:p>
            <a:r>
              <a:rPr lang="cs-CZ" b="1" dirty="0">
                <a:solidFill>
                  <a:schemeClr val="bg1"/>
                </a:solidFill>
              </a:rPr>
              <a:t>II. Zapiš  názvy dnešních států, (případně menších území), kolonizovaných v Asii touto  velmocí.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oubor:Colonization 19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68513"/>
            <a:ext cx="9144000" cy="4389487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51520" y="260648"/>
            <a:ext cx="867645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Zkus vybrat rok, ve kterém platilo toto rozdělení koloniálního panství.                                /1866, 1914, 1918. 1945, 1950, 1960, 1989, 2000./  /dom.cvič./</a:t>
            </a:r>
          </a:p>
        </p:txBody>
      </p:sp>
      <p:sp>
        <p:nvSpPr>
          <p:cNvPr id="4" name="Vývojový diagram: spojka 3"/>
          <p:cNvSpPr/>
          <p:nvPr/>
        </p:nvSpPr>
        <p:spPr>
          <a:xfrm>
            <a:off x="0" y="2420888"/>
            <a:ext cx="780728" cy="7452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oubor:Ermak Timofee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314700" cy="5715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995936" y="4005064"/>
            <a:ext cx="4896544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 err="1"/>
              <a:t>Jermak</a:t>
            </a:r>
            <a:r>
              <a:rPr lang="cs-CZ" b="1" dirty="0"/>
              <a:t> </a:t>
            </a:r>
            <a:r>
              <a:rPr lang="cs-CZ" b="1" dirty="0" err="1"/>
              <a:t>Timofějevič</a:t>
            </a:r>
            <a:r>
              <a:rPr lang="cs-CZ" dirty="0"/>
              <a:t> byl kozácký ataman a </a:t>
            </a:r>
            <a:r>
              <a:rPr lang="cs-CZ" b="1" dirty="0"/>
              <a:t>dobyvatel Sibiře</a:t>
            </a:r>
            <a:r>
              <a:rPr lang="cs-CZ" dirty="0"/>
              <a:t>. Původně sloužil na řece Volze, kde bojoval proti Krymským Tatarům. V roce 1579 byl jedním z velitelů kozácké výpravy, která měla za cíl chránit majetky kupecké rodiny  před nájezdy sibiřského chána </a:t>
            </a:r>
            <a:r>
              <a:rPr lang="cs-CZ" dirty="0" err="1"/>
              <a:t>Kučuma</a:t>
            </a:r>
            <a:r>
              <a:rPr lang="cs-CZ" dirty="0"/>
              <a:t>. V roce 1582 porazil vojska </a:t>
            </a:r>
            <a:r>
              <a:rPr lang="cs-CZ" dirty="0" err="1"/>
              <a:t>Kučuma</a:t>
            </a:r>
            <a:r>
              <a:rPr lang="cs-CZ" dirty="0"/>
              <a:t> a dobyl jeho říši. 6. srpna 1585 utonul při boji v řece Irtyš.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11960" y="764704"/>
            <a:ext cx="473706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Jaké národnosti byl zobrazený  dobyvatel Sibiře?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44188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ětiúhelník 5">
            <a:extLst>
              <a:ext uri="{FF2B5EF4-FFF2-40B4-BE49-F238E27FC236}">
                <a16:creationId xmlns:a16="http://schemas.microsoft.com/office/drawing/2014/main" id="{D7139AE8-AEA5-4504-9188-A98FB21C426F}"/>
              </a:ext>
            </a:extLst>
          </p:cNvPr>
          <p:cNvSpPr/>
          <p:nvPr/>
        </p:nvSpPr>
        <p:spPr>
          <a:xfrm>
            <a:off x="8496436" y="161256"/>
            <a:ext cx="504056" cy="432048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mlouva z Tordesillas (149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6192688" cy="302433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95536" y="260648"/>
            <a:ext cx="2865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Smlouva z </a:t>
            </a:r>
            <a:r>
              <a:rPr lang="cs-CZ" b="1" dirty="0" err="1"/>
              <a:t>Tordesillas</a:t>
            </a:r>
            <a:r>
              <a:rPr lang="cs-CZ" b="1" dirty="0"/>
              <a:t> (1494)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4221088"/>
            <a:ext cx="711406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Které státy  uzavřely „Smlouvu z </a:t>
            </a:r>
            <a:r>
              <a:rPr lang="cs-CZ" b="1" dirty="0" err="1">
                <a:solidFill>
                  <a:schemeClr val="bg1"/>
                </a:solidFill>
              </a:rPr>
              <a:t>Tordesillas</a:t>
            </a:r>
            <a:r>
              <a:rPr lang="cs-CZ" b="1" dirty="0">
                <a:solidFill>
                  <a:schemeClr val="bg1"/>
                </a:solidFill>
              </a:rPr>
              <a:t>“ a čeho se nejspíše týkala? 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1520" y="5085184"/>
            <a:ext cx="8892480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/>
              <a:t>V roce 1494 vypukl spor mezi Španělskem a Portugalskem o objevovaná území, který byl urovnán </a:t>
            </a:r>
            <a:r>
              <a:rPr lang="cs-CZ" b="1" dirty="0"/>
              <a:t>smlouvou</a:t>
            </a:r>
            <a:r>
              <a:rPr lang="cs-CZ" dirty="0"/>
              <a:t> uzavřenou na základě tlaku papeže  Alexandra VI. 7. června 1474 </a:t>
            </a:r>
            <a:r>
              <a:rPr lang="cs-CZ" b="1" dirty="0"/>
              <a:t>v </a:t>
            </a:r>
            <a:r>
              <a:rPr lang="cs-CZ" b="1" dirty="0" err="1"/>
              <a:t>Tordesillas</a:t>
            </a:r>
            <a:r>
              <a:rPr lang="cs-CZ" b="1" dirty="0"/>
              <a:t> </a:t>
            </a:r>
            <a:r>
              <a:rPr lang="cs-CZ" dirty="0"/>
              <a:t>(ve Španělsku). Byla stanovena demarkační linie vedoucí 1770 km na západ od Kapverdských ostrovů. Nově objevená území na východ od této linie měla patřit Portugalcům, západní území Španělům.</a:t>
            </a:r>
          </a:p>
        </p:txBody>
      </p:sp>
      <p:sp>
        <p:nvSpPr>
          <p:cNvPr id="7" name="Pětiúhelník 6">
            <a:extLst>
              <a:ext uri="{FF2B5EF4-FFF2-40B4-BE49-F238E27FC236}">
                <a16:creationId xmlns:a16="http://schemas.microsoft.com/office/drawing/2014/main" id="{114FC76C-2629-49F1-935A-51127C83387B}"/>
              </a:ext>
            </a:extLst>
          </p:cNvPr>
          <p:cNvSpPr/>
          <p:nvPr/>
        </p:nvSpPr>
        <p:spPr>
          <a:xfrm>
            <a:off x="8496436" y="161256"/>
            <a:ext cx="504056" cy="432048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837</Words>
  <Application>Microsoft Office PowerPoint</Application>
  <PresentationFormat>Předvádění na obrazovce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Gybon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cap</dc:creator>
  <cp:lastModifiedBy>cap</cp:lastModifiedBy>
  <cp:revision>8</cp:revision>
  <dcterms:created xsi:type="dcterms:W3CDTF">2013-11-19T14:59:49Z</dcterms:created>
  <dcterms:modified xsi:type="dcterms:W3CDTF">2025-10-30T10:05:10Z</dcterms:modified>
</cp:coreProperties>
</file>