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3" r:id="rId3"/>
    <p:sldId id="261" r:id="rId4"/>
    <p:sldId id="264" r:id="rId5"/>
    <p:sldId id="265" r:id="rId6"/>
    <p:sldId id="266" r:id="rId7"/>
    <p:sldId id="267" r:id="rId8"/>
    <p:sldId id="268" r:id="rId9"/>
    <p:sldId id="279" r:id="rId10"/>
    <p:sldId id="269" r:id="rId11"/>
    <p:sldId id="290" r:id="rId12"/>
    <p:sldId id="291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1307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2" autoAdjust="0"/>
    <p:restoredTop sz="93651" autoAdjust="0"/>
  </p:normalViewPr>
  <p:slideViewPr>
    <p:cSldViewPr>
      <p:cViewPr varScale="1">
        <p:scale>
          <a:sx n="76" d="100"/>
          <a:sy n="76" d="100"/>
        </p:scale>
        <p:origin x="87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E5C52F-2AF9-4B01-8253-7FEBBB728245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339DD-1E1D-48DF-BF4C-A0890332A9C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8006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39DD-1E1D-48DF-BF4C-A0890332A9C7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39DD-1E1D-48DF-BF4C-A0890332A9C7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0D6C76-8E91-487B-BC05-C67BB45A507B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8A69-0969-456E-905D-1748031442F9}" type="datetimeFigureOut">
              <a:rPr lang="cs-CZ" smtClean="0"/>
              <a:pPr/>
              <a:t>22.02.2026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9A51E-5263-4BF5-93E0-400DAB63EA7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dfmPmIfgqQ8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thumb/6/66/Berbers.png/220px-Berbers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1412776"/>
            <a:ext cx="7772400" cy="1181993"/>
          </a:xfrm>
        </p:spPr>
        <p:txBody>
          <a:bodyPr>
            <a:noAutofit/>
          </a:bodyPr>
          <a:lstStyle/>
          <a:p>
            <a:r>
              <a:rPr lang="cs-CZ" sz="3200" dirty="0"/>
              <a:t>Obyvatelstvo Afriky II</a:t>
            </a:r>
            <a:br>
              <a:rPr lang="cs-CZ" sz="3200" dirty="0"/>
            </a:br>
            <a:r>
              <a:rPr lang="cs-CZ" sz="3200" dirty="0"/>
              <a:t>rasy, etnika – 1.díl – sekundy 2026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734481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Šestiúhelník 4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0</a:t>
            </a:r>
          </a:p>
        </p:txBody>
      </p:sp>
      <p:pic>
        <p:nvPicPr>
          <p:cNvPr id="6" name="Picture 2" descr="http://www.gybon.cz/layout/gybon/theme-images/gbnlogo6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6133946"/>
            <a:ext cx="4171950" cy="533400"/>
          </a:xfrm>
          <a:prstGeom prst="rect">
            <a:avLst/>
          </a:prstGeom>
          <a:noFill/>
        </p:spPr>
      </p:pic>
      <p:sp>
        <p:nvSpPr>
          <p:cNvPr id="7" name="Obdélník 6"/>
          <p:cNvSpPr/>
          <p:nvPr/>
        </p:nvSpPr>
        <p:spPr>
          <a:xfrm>
            <a:off x="6876256" y="5517232"/>
            <a:ext cx="1501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/>
              <a:t>Autor : J. Čáp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2564904"/>
            <a:ext cx="5184576" cy="2920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/>
        </p:nvSpPr>
        <p:spPr>
          <a:xfrm>
            <a:off x="899592" y="5085184"/>
            <a:ext cx="690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Obr.0</a:t>
            </a:r>
          </a:p>
        </p:txBody>
      </p:sp>
      <p:sp>
        <p:nvSpPr>
          <p:cNvPr id="10" name="Obdélník 9"/>
          <p:cNvSpPr/>
          <p:nvPr/>
        </p:nvSpPr>
        <p:spPr>
          <a:xfrm>
            <a:off x="5224268" y="6298014"/>
            <a:ext cx="37360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VY_32_INOVACE_ZEMEPIS_CAP_2.15.</a:t>
            </a:r>
          </a:p>
        </p:txBody>
      </p:sp>
      <p:sp>
        <p:nvSpPr>
          <p:cNvPr id="3" name="Obdélník 2"/>
          <p:cNvSpPr/>
          <p:nvPr/>
        </p:nvSpPr>
        <p:spPr>
          <a:xfrm>
            <a:off x="2213992" y="5610726"/>
            <a:ext cx="4572000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cs-CZ" sz="1400" dirty="0">
                <a:hlinkClick r:id="rId6"/>
              </a:rPr>
              <a:t>https://www.youtube.com/watch?v=dfmPmIfgqQ8</a:t>
            </a:r>
            <a:endParaRPr lang="cs-CZ" sz="1400" dirty="0"/>
          </a:p>
          <a:p>
            <a:r>
              <a:rPr lang="cs-CZ" sz="1400" dirty="0"/>
              <a:t>Afrika – obyvatelstvo a historie, 50 min.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476672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 </a:t>
            </a:r>
            <a:r>
              <a:rPr lang="cs-CZ" b="1" dirty="0"/>
              <a:t>F-</a:t>
            </a:r>
            <a:r>
              <a:rPr lang="cs-CZ" dirty="0"/>
              <a:t>  </a:t>
            </a:r>
            <a:r>
              <a:rPr lang="cs-CZ" b="1" i="1" dirty="0" err="1"/>
              <a:t>malgašská</a:t>
            </a:r>
            <a:endParaRPr lang="cs-CZ" b="1" dirty="0"/>
          </a:p>
          <a:p>
            <a:endParaRPr lang="cs-CZ" b="1" dirty="0"/>
          </a:p>
          <a:p>
            <a:r>
              <a:rPr lang="cs-CZ" b="1" dirty="0" err="1"/>
              <a:t>Malgašská</a:t>
            </a:r>
            <a:r>
              <a:rPr lang="cs-CZ" b="1" dirty="0"/>
              <a:t> populace</a:t>
            </a:r>
            <a:r>
              <a:rPr lang="cs-CZ" dirty="0"/>
              <a:t> obývá Madagaskar a vyznačuje se mongoloidními i negroidními znaky (úzké oči, vysedlé lícní kosti, vlnité vlasy a široký plochý nos, v barvě kůže je mnoho variant odstínů). Je totiž původem z Malajska, odkud se její předkové přistěhovali před 3 000 až 1 000 roky, postupně ovládli celý ostrov a zabránili přílivu </a:t>
            </a:r>
            <a:r>
              <a:rPr lang="cs-CZ" dirty="0" err="1"/>
              <a:t>Bantuů</a:t>
            </a:r>
            <a:r>
              <a:rPr lang="cs-CZ" dirty="0"/>
              <a:t> z východní Afriky.</a:t>
            </a:r>
          </a:p>
          <a:p>
            <a:r>
              <a:rPr lang="cs-CZ" dirty="0"/>
              <a:t>V posledních 100 letech se ve východní a jižní Africe uplatňoval vliv </a:t>
            </a:r>
            <a:r>
              <a:rPr lang="cs-CZ" b="1" dirty="0"/>
              <a:t>mongoloidního plemene</a:t>
            </a:r>
            <a:r>
              <a:rPr lang="cs-CZ" i="1" dirty="0"/>
              <a:t> </a:t>
            </a:r>
            <a:r>
              <a:rPr lang="cs-CZ" dirty="0"/>
              <a:t>na africké populace (v Ugandě, Keni, Tanzanii, Jižní Africe), kam se z Indie a Číny přestěhovali tisíce lidí. V 70. a 80. letech 20. století byli tito lidé z některých zemí vypovězeni.</a:t>
            </a:r>
          </a:p>
        </p:txBody>
      </p:sp>
      <p:sp>
        <p:nvSpPr>
          <p:cNvPr id="3" name="Šestiúhelník 2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9</a:t>
            </a:r>
          </a:p>
        </p:txBody>
      </p:sp>
      <p:pic>
        <p:nvPicPr>
          <p:cNvPr id="4" name="Picture 2" descr="Madagaskar: Zem&amp;ecaron; na dotek">
            <a:extLst>
              <a:ext uri="{FF2B5EF4-FFF2-40B4-BE49-F238E27FC236}">
                <a16:creationId xmlns:a16="http://schemas.microsoft.com/office/drawing/2014/main" id="{0D9F1DD7-2A51-47E5-9BC1-FF305727E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609856"/>
            <a:ext cx="2232248" cy="2920525"/>
          </a:xfrm>
          <a:prstGeom prst="rect">
            <a:avLst/>
          </a:prstGeom>
          <a:noFill/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3D6EAD72-5BD6-4E9A-A14B-594A7BB861DD}"/>
              </a:ext>
            </a:extLst>
          </p:cNvPr>
          <p:cNvSpPr txBox="1"/>
          <p:nvPr/>
        </p:nvSpPr>
        <p:spPr>
          <a:xfrm>
            <a:off x="2616004" y="5949280"/>
            <a:ext cx="2620526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cs-CZ" b="1" dirty="0" err="1"/>
              <a:t>Malgašská</a:t>
            </a:r>
            <a:r>
              <a:rPr lang="cs-CZ" b="1" dirty="0"/>
              <a:t> žena s dítětem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323528" y="476672"/>
            <a:ext cx="777686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Použité zdroje:</a:t>
            </a:r>
          </a:p>
          <a:p>
            <a:r>
              <a:rPr lang="cs-CZ" dirty="0"/>
              <a:t>Milan Holeček,</a:t>
            </a:r>
            <a:r>
              <a:rPr lang="cs-CZ" dirty="0" err="1"/>
              <a:t>B.Janský</a:t>
            </a:r>
            <a:r>
              <a:rPr lang="cs-CZ" dirty="0"/>
              <a:t>,</a:t>
            </a:r>
            <a:r>
              <a:rPr lang="cs-CZ" dirty="0" err="1"/>
              <a:t>S</a:t>
            </a:r>
            <a:r>
              <a:rPr lang="cs-CZ" dirty="0"/>
              <a:t>.Tlach – Zeměpis světa 1</a:t>
            </a:r>
          </a:p>
          <a:p>
            <a:r>
              <a:rPr lang="cs-CZ" dirty="0"/>
              <a:t>Eva Klímová – Školní atlas světa/Kartografie Praha 2007,2008/</a:t>
            </a:r>
          </a:p>
          <a:p>
            <a:r>
              <a:rPr lang="cs-CZ" dirty="0"/>
              <a:t>Karel </a:t>
            </a:r>
            <a:r>
              <a:rPr lang="cs-CZ" dirty="0" err="1"/>
              <a:t>Kašparovský</a:t>
            </a:r>
            <a:r>
              <a:rPr lang="cs-CZ" dirty="0"/>
              <a:t> –Zeměpis II. v kostce</a:t>
            </a:r>
          </a:p>
          <a:p>
            <a:r>
              <a:rPr lang="cs-CZ" dirty="0" err="1"/>
              <a:t>Wikipedie</a:t>
            </a:r>
            <a:endParaRPr lang="cs-CZ" dirty="0"/>
          </a:p>
          <a:p>
            <a:r>
              <a:rPr lang="cs-CZ" dirty="0"/>
              <a:t>Geografický portál </a:t>
            </a:r>
            <a:r>
              <a:rPr lang="cs-CZ" dirty="0" err="1"/>
              <a:t>Zemepis.com</a:t>
            </a:r>
            <a:endParaRPr lang="cs-CZ" dirty="0"/>
          </a:p>
          <a:p>
            <a:endParaRPr lang="cs-CZ" dirty="0"/>
          </a:p>
          <a:p>
            <a:r>
              <a:rPr lang="cs-CZ" b="1" dirty="0"/>
              <a:t>Citace obrázků</a:t>
            </a:r>
            <a:r>
              <a:rPr lang="cs-CZ" dirty="0"/>
              <a:t>:</a:t>
            </a:r>
          </a:p>
          <a:p>
            <a:r>
              <a:rPr lang="cs-CZ" dirty="0"/>
              <a:t>Obr.0 – NEZNÁMÝ. </a:t>
            </a:r>
            <a:r>
              <a:rPr lang="cs-CZ" i="1" dirty="0" err="1"/>
              <a:t>flickr.com</a:t>
            </a:r>
            <a:r>
              <a:rPr lang="cs-CZ" dirty="0"/>
              <a:t> [online]. [cit. 22.4.2014]. Dostupný na WWW: https://fbcdn-sphotos-g-a.akamaihd.net/hphotos-ak-prn1/t1.0-9/s403x403/1012134_10152269596799627_1614299388_n.png </a:t>
            </a:r>
          </a:p>
          <a:p>
            <a:endParaRPr lang="cs-CZ" dirty="0"/>
          </a:p>
          <a:p>
            <a:r>
              <a:rPr lang="cs-CZ" dirty="0"/>
              <a:t>Obr.1 – NEZNÁMÝ. </a:t>
            </a:r>
            <a:r>
              <a:rPr lang="cs-CZ" i="1" dirty="0" err="1"/>
              <a:t>flickr.com</a:t>
            </a:r>
            <a:r>
              <a:rPr lang="cs-CZ" dirty="0"/>
              <a:t> [online]. [cit. 22.4.2014]. Dostupný na WWW: http://ospage2000.ic.cz/RasaAfrica1.jpg </a:t>
            </a:r>
          </a:p>
          <a:p>
            <a:endParaRPr lang="cs-CZ" dirty="0"/>
          </a:p>
          <a:p>
            <a:r>
              <a:rPr lang="cs-CZ" dirty="0"/>
              <a:t>Obr.2 – NEZNÁMÝ. </a:t>
            </a:r>
            <a:r>
              <a:rPr lang="cs-CZ" i="1" dirty="0" err="1"/>
              <a:t>flickr.com</a:t>
            </a:r>
            <a:r>
              <a:rPr lang="cs-CZ" dirty="0"/>
              <a:t> [online]. [cit. 22.4.2014]. Dostupný na WWW: http://ospage2000.ic.cz/RasaAfrica2.jpg </a:t>
            </a:r>
          </a:p>
          <a:p>
            <a:endParaRPr lang="cs-CZ" dirty="0"/>
          </a:p>
          <a:p>
            <a:r>
              <a:rPr lang="cs-CZ" dirty="0"/>
              <a:t>Obr.3 – NEZNÁMÝ. </a:t>
            </a:r>
            <a:r>
              <a:rPr lang="cs-CZ" i="1" dirty="0" err="1"/>
              <a:t>flickr.com</a:t>
            </a:r>
            <a:r>
              <a:rPr lang="cs-CZ" dirty="0"/>
              <a:t> [online]. [cit. 22.4.2014]. Dostupný na WWW: </a:t>
            </a:r>
            <a:r>
              <a:rPr lang="cs-CZ" dirty="0">
                <a:hlinkClick r:id="rId3"/>
              </a:rPr>
              <a:t>http://upload.wikimedia.org/wikipedia/commons/thumb/6/66/Berbers.png/220px-Berbers.png</a:t>
            </a:r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6" name="Šestiúhelník 5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10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3569" y="620688"/>
            <a:ext cx="80648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Obr.4 – NEZNÁMÝ. </a:t>
            </a:r>
            <a:r>
              <a:rPr lang="cs-CZ" i="1" dirty="0" err="1"/>
              <a:t>flickr.com</a:t>
            </a:r>
            <a:r>
              <a:rPr lang="cs-CZ" dirty="0"/>
              <a:t> [online]. [cit. 22.4.2014]. Dostupný na WWW: http://i.lidovky.</a:t>
            </a:r>
            <a:r>
              <a:rPr lang="cs-CZ" dirty="0" err="1"/>
              <a:t>cz</a:t>
            </a:r>
            <a:r>
              <a:rPr lang="cs-CZ" dirty="0"/>
              <a:t>/11/014/</a:t>
            </a:r>
            <a:r>
              <a:rPr lang="cs-CZ" dirty="0" err="1"/>
              <a:t>lnorg</a:t>
            </a:r>
            <a:r>
              <a:rPr lang="cs-CZ" dirty="0"/>
              <a:t>/KAR38dd01_imagesCABG9T97.jpg </a:t>
            </a:r>
          </a:p>
          <a:p>
            <a:endParaRPr lang="cs-CZ" dirty="0"/>
          </a:p>
          <a:p>
            <a:r>
              <a:rPr lang="cs-CZ" dirty="0"/>
              <a:t>Obr.5 – NEZNÁMÝ. </a:t>
            </a:r>
            <a:r>
              <a:rPr lang="cs-CZ" i="1" dirty="0" err="1"/>
              <a:t>flickr.com</a:t>
            </a:r>
            <a:r>
              <a:rPr lang="cs-CZ" dirty="0"/>
              <a:t> [online]. [cit. 22.4.2014]. Dostupný na WWW: http://i.lidovky.</a:t>
            </a:r>
            <a:r>
              <a:rPr lang="cs-CZ" dirty="0" err="1"/>
              <a:t>cz</a:t>
            </a:r>
            <a:r>
              <a:rPr lang="cs-CZ" dirty="0"/>
              <a:t>/11/014/</a:t>
            </a:r>
            <a:r>
              <a:rPr lang="cs-CZ" dirty="0" err="1"/>
              <a:t>lnorg</a:t>
            </a:r>
            <a:r>
              <a:rPr lang="cs-CZ" dirty="0"/>
              <a:t>/KAR38dd01_imagesCABG9T97.jpg </a:t>
            </a:r>
          </a:p>
          <a:p>
            <a:endParaRPr lang="cs-CZ" dirty="0"/>
          </a:p>
          <a:p>
            <a:r>
              <a:rPr lang="cs-CZ" dirty="0"/>
              <a:t>Obr.6 – NEZNÁMÝ. </a:t>
            </a:r>
            <a:r>
              <a:rPr lang="cs-CZ" i="1" dirty="0" err="1"/>
              <a:t>flickr.com</a:t>
            </a:r>
            <a:r>
              <a:rPr lang="cs-CZ" dirty="0"/>
              <a:t> [online]. [cit. 22.4.2014]. Dostupný na WWW: http://www.</a:t>
            </a:r>
            <a:r>
              <a:rPr lang="cs-CZ" dirty="0" err="1"/>
              <a:t>afrikaonline.cz</a:t>
            </a:r>
            <a:r>
              <a:rPr lang="cs-CZ" dirty="0"/>
              <a:t>/image/</a:t>
            </a:r>
            <a:r>
              <a:rPr lang="cs-CZ" dirty="0" err="1"/>
              <a:t>picture</a:t>
            </a:r>
            <a:r>
              <a:rPr lang="cs-CZ" dirty="0"/>
              <a:t>/200510242144_mapa.</a:t>
            </a:r>
            <a:r>
              <a:rPr lang="cs-CZ" dirty="0" err="1"/>
              <a:t>jpg</a:t>
            </a:r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3" name="Šestiúhelník 2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62068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ANTROPOLOGICKÉ ČLENĚNÍ OBYVATEL  AFRIKY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611560" y="1196752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Z hlediska rasového a etnického složení obyvatelstva se uplatňuje rozčlenění do </a:t>
            </a:r>
            <a:r>
              <a:rPr lang="cs-CZ" b="1" dirty="0"/>
              <a:t>šesti hlavních skupin populací</a:t>
            </a:r>
            <a:r>
              <a:rPr lang="cs-CZ" dirty="0"/>
              <a:t>, které se formovaly od počátku neolitu. </a:t>
            </a:r>
          </a:p>
          <a:p>
            <a:endParaRPr lang="cs-CZ" dirty="0"/>
          </a:p>
          <a:p>
            <a:r>
              <a:rPr lang="cs-CZ" dirty="0"/>
              <a:t> </a:t>
            </a:r>
            <a:r>
              <a:rPr lang="cs-CZ" b="1" dirty="0"/>
              <a:t>A- </a:t>
            </a:r>
            <a:r>
              <a:rPr lang="cs-CZ" dirty="0"/>
              <a:t> </a:t>
            </a:r>
            <a:r>
              <a:rPr lang="cs-CZ" b="1" i="1" dirty="0"/>
              <a:t>bělošské</a:t>
            </a:r>
          </a:p>
          <a:p>
            <a:r>
              <a:rPr lang="cs-CZ" b="1" i="1" dirty="0"/>
              <a:t> </a:t>
            </a:r>
            <a:r>
              <a:rPr lang="cs-CZ" b="1" dirty="0"/>
              <a:t>B-  </a:t>
            </a:r>
            <a:r>
              <a:rPr lang="cs-CZ" b="1" i="1" dirty="0"/>
              <a:t>smíšené bělošsko-černošské</a:t>
            </a:r>
            <a:endParaRPr lang="cs-CZ" dirty="0"/>
          </a:p>
          <a:p>
            <a:r>
              <a:rPr lang="cs-CZ" dirty="0"/>
              <a:t> </a:t>
            </a:r>
            <a:r>
              <a:rPr lang="cs-CZ" b="1" dirty="0"/>
              <a:t>C-</a:t>
            </a:r>
            <a:r>
              <a:rPr lang="cs-CZ" dirty="0"/>
              <a:t>  </a:t>
            </a:r>
            <a:r>
              <a:rPr lang="cs-CZ" b="1" i="1" dirty="0"/>
              <a:t>černošské</a:t>
            </a:r>
            <a:endParaRPr lang="cs-CZ" dirty="0"/>
          </a:p>
          <a:p>
            <a:r>
              <a:rPr lang="cs-CZ" dirty="0"/>
              <a:t> </a:t>
            </a:r>
            <a:r>
              <a:rPr lang="cs-CZ" b="1" dirty="0"/>
              <a:t>D-</a:t>
            </a:r>
            <a:r>
              <a:rPr lang="cs-CZ" dirty="0"/>
              <a:t>  </a:t>
            </a:r>
            <a:r>
              <a:rPr lang="cs-CZ" b="1" i="1" dirty="0" err="1"/>
              <a:t>pygmoidní</a:t>
            </a:r>
            <a:endParaRPr lang="cs-CZ" dirty="0"/>
          </a:p>
          <a:p>
            <a:r>
              <a:rPr lang="cs-CZ" dirty="0"/>
              <a:t> </a:t>
            </a:r>
            <a:r>
              <a:rPr lang="cs-CZ" b="1" dirty="0"/>
              <a:t>E-</a:t>
            </a:r>
            <a:r>
              <a:rPr lang="cs-CZ" dirty="0"/>
              <a:t>  </a:t>
            </a:r>
            <a:r>
              <a:rPr lang="cs-CZ" b="1" i="1" dirty="0" err="1"/>
              <a:t>khoisanské</a:t>
            </a:r>
            <a:endParaRPr lang="cs-CZ" dirty="0"/>
          </a:p>
          <a:p>
            <a:r>
              <a:rPr lang="cs-CZ" dirty="0"/>
              <a:t> </a:t>
            </a:r>
            <a:r>
              <a:rPr lang="cs-CZ" b="1" dirty="0"/>
              <a:t>F-</a:t>
            </a:r>
            <a:r>
              <a:rPr lang="cs-CZ" dirty="0"/>
              <a:t>  </a:t>
            </a:r>
            <a:r>
              <a:rPr lang="cs-CZ" b="1" i="1" dirty="0" err="1"/>
              <a:t>malgašské</a:t>
            </a:r>
            <a:endParaRPr lang="cs-CZ" dirty="0"/>
          </a:p>
          <a:p>
            <a:endParaRPr lang="cs-CZ" dirty="0"/>
          </a:p>
        </p:txBody>
      </p:sp>
      <p:sp>
        <p:nvSpPr>
          <p:cNvPr id="4" name="Šestiúhelník 3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755576" y="4581128"/>
            <a:ext cx="6280245" cy="40011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cs-CZ" sz="2000" b="1" dirty="0">
                <a:solidFill>
                  <a:schemeClr val="bg1"/>
                </a:solidFill>
              </a:rPr>
              <a:t>I. Charakterizuj hlavní rozdíly mezi paleolitem a neolitem.</a:t>
            </a:r>
          </a:p>
        </p:txBody>
      </p:sp>
      <p:sp>
        <p:nvSpPr>
          <p:cNvPr id="6" name="Rámeček 5"/>
          <p:cNvSpPr/>
          <p:nvPr/>
        </p:nvSpPr>
        <p:spPr>
          <a:xfrm>
            <a:off x="781865" y="5733256"/>
            <a:ext cx="7894591" cy="648072"/>
          </a:xfrm>
          <a:prstGeom prst="fram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u="sng" dirty="0">
                <a:solidFill>
                  <a:schemeClr val="tx1"/>
                </a:solidFill>
              </a:rPr>
              <a:t>Takto označené části textu nebudou předmětem zkoušení !</a:t>
            </a:r>
          </a:p>
        </p:txBody>
      </p:sp>
      <p:sp>
        <p:nvSpPr>
          <p:cNvPr id="7" name="Rámeček 6"/>
          <p:cNvSpPr/>
          <p:nvPr/>
        </p:nvSpPr>
        <p:spPr>
          <a:xfrm>
            <a:off x="349817" y="2303877"/>
            <a:ext cx="3574111" cy="360325"/>
          </a:xfrm>
          <a:prstGeom prst="fram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8100392" y="1988840"/>
            <a:ext cx="7555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Obr.1</a:t>
            </a:r>
          </a:p>
        </p:txBody>
      </p:sp>
      <p:pic>
        <p:nvPicPr>
          <p:cNvPr id="6" name="Picture 2" descr="http://ospage2000.ic.cz/RasaAfrica2.jpg"/>
          <p:cNvPicPr>
            <a:picLocks noChangeAspect="1" noChangeArrowheads="1"/>
          </p:cNvPicPr>
          <p:nvPr/>
        </p:nvPicPr>
        <p:blipFill>
          <a:blip r:embed="rId2" cstate="print"/>
          <a:srcRect l="2966" t="5660" r="26837" b="7547"/>
          <a:stretch>
            <a:fillRect/>
          </a:stretch>
        </p:blipFill>
        <p:spPr bwMode="auto">
          <a:xfrm>
            <a:off x="3923928" y="2556361"/>
            <a:ext cx="5090652" cy="3968983"/>
          </a:xfrm>
          <a:prstGeom prst="rect">
            <a:avLst/>
          </a:prstGeom>
          <a:noFill/>
        </p:spPr>
      </p:pic>
      <p:pic>
        <p:nvPicPr>
          <p:cNvPr id="7" name="Picture 4" descr="http://ospage2000.ic.cz/RasaAfrica1.jpg"/>
          <p:cNvPicPr>
            <a:picLocks noChangeAspect="1" noChangeArrowheads="1"/>
          </p:cNvPicPr>
          <p:nvPr/>
        </p:nvPicPr>
        <p:blipFill>
          <a:blip r:embed="rId3" cstate="print"/>
          <a:srcRect l="4178" t="7895" r="25099" b="5263"/>
          <a:stretch>
            <a:fillRect/>
          </a:stretch>
        </p:blipFill>
        <p:spPr bwMode="auto">
          <a:xfrm>
            <a:off x="0" y="764704"/>
            <a:ext cx="5076056" cy="3895578"/>
          </a:xfrm>
          <a:prstGeom prst="rect">
            <a:avLst/>
          </a:prstGeom>
          <a:noFill/>
        </p:spPr>
      </p:pic>
      <p:sp>
        <p:nvSpPr>
          <p:cNvPr id="8" name="Obdélník 7"/>
          <p:cNvSpPr/>
          <p:nvPr/>
        </p:nvSpPr>
        <p:spPr>
          <a:xfrm>
            <a:off x="1763688" y="4437112"/>
            <a:ext cx="690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Obr.2</a:t>
            </a:r>
          </a:p>
        </p:txBody>
      </p:sp>
      <p:sp>
        <p:nvSpPr>
          <p:cNvPr id="9" name="Šestiúhelník 8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0" y="0"/>
            <a:ext cx="8211607" cy="646331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I. Která etnika v časovém rozmezí zachyceném na mapkách expandovala ?</a:t>
            </a:r>
          </a:p>
          <a:p>
            <a:r>
              <a:rPr lang="cs-CZ" b="1" dirty="0">
                <a:solidFill>
                  <a:schemeClr val="bg1"/>
                </a:solidFill>
              </a:rPr>
              <a:t>II. Která etnika v časovém rozmezí zachyceném na mapkách omezovala svůj areál ?</a:t>
            </a:r>
            <a:r>
              <a:rPr lang="cs-CZ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404664"/>
            <a:ext cx="79928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 </a:t>
            </a:r>
            <a:r>
              <a:rPr lang="cs-CZ" sz="2000" b="1" dirty="0"/>
              <a:t>A- </a:t>
            </a:r>
            <a:r>
              <a:rPr lang="cs-CZ" sz="2000" dirty="0"/>
              <a:t> </a:t>
            </a:r>
            <a:r>
              <a:rPr lang="cs-CZ" sz="2000" b="1" i="1" dirty="0"/>
              <a:t>bělošská</a:t>
            </a:r>
            <a:endParaRPr lang="cs-CZ" b="1" i="1" dirty="0"/>
          </a:p>
          <a:p>
            <a:endParaRPr lang="cs-CZ" b="1" dirty="0"/>
          </a:p>
          <a:p>
            <a:r>
              <a:rPr lang="cs-CZ" b="1" dirty="0"/>
              <a:t>Bělošská populace</a:t>
            </a:r>
            <a:r>
              <a:rPr lang="cs-CZ" dirty="0"/>
              <a:t> obývá oblast severní Afriky a Sahary a jedná se o </a:t>
            </a:r>
            <a:r>
              <a:rPr lang="cs-CZ" b="1" dirty="0">
                <a:latin typeface="Bodoni MT Black" pitchFamily="18" charset="0"/>
              </a:rPr>
              <a:t>Araby a Berbery </a:t>
            </a:r>
            <a:r>
              <a:rPr lang="cs-CZ" dirty="0"/>
              <a:t>, kteří patří k mediteránní větvi europoidní rasy. Charakteristická je pro ně poměrně snědá barva kůže, tmavé vlasy a oči, vlnité vlasy, úzký obličej a zahnutý nos. Mezi Berbery lze však nalézt i světlooké a světlovlasé typy. </a:t>
            </a:r>
            <a:r>
              <a:rPr lang="cs-CZ" dirty="0">
                <a:latin typeface="Bodoni MT Black" pitchFamily="18" charset="0"/>
              </a:rPr>
              <a:t>Semitští Arabové </a:t>
            </a:r>
            <a:r>
              <a:rPr lang="cs-CZ" dirty="0"/>
              <a:t>(původem z </a:t>
            </a:r>
            <a:r>
              <a:rPr lang="cs-CZ" dirty="0" err="1"/>
              <a:t>Předkavkazska</a:t>
            </a:r>
            <a:r>
              <a:rPr lang="cs-CZ" dirty="0"/>
              <a:t>) do této oblasti přišli v 7. až 8. století a vytlačili původní obyvatele - </a:t>
            </a:r>
            <a:r>
              <a:rPr lang="cs-CZ" dirty="0">
                <a:latin typeface="Bodoni MT Black" pitchFamily="18" charset="0"/>
              </a:rPr>
              <a:t>hamitské Berbery</a:t>
            </a:r>
            <a:r>
              <a:rPr lang="cs-CZ" dirty="0"/>
              <a:t>. (pozn.: hamitští Berbeři - potomci Féničanů a Kartaginců)</a:t>
            </a:r>
          </a:p>
          <a:p>
            <a:r>
              <a:rPr lang="cs-CZ" dirty="0"/>
              <a:t>Do bělošské populace zahrnujeme i obyvatelstvo evropského původu v jižní Africe.</a:t>
            </a:r>
          </a:p>
        </p:txBody>
      </p:sp>
      <p:sp>
        <p:nvSpPr>
          <p:cNvPr id="3" name="Šestiúhelník 2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27650" name="Picture 2" descr="http://upload.wikimedia.org/wikipedia/commons/thumb/6/66/Berbers.png/220px-Berber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786" y="3297764"/>
            <a:ext cx="2930267" cy="2304256"/>
          </a:xfrm>
          <a:prstGeom prst="rect">
            <a:avLst/>
          </a:prstGeom>
          <a:noFill/>
        </p:spPr>
      </p:pic>
      <p:sp>
        <p:nvSpPr>
          <p:cNvPr id="6" name="Obdélník 5"/>
          <p:cNvSpPr/>
          <p:nvPr/>
        </p:nvSpPr>
        <p:spPr>
          <a:xfrm>
            <a:off x="3419872" y="3328305"/>
            <a:ext cx="5040560" cy="3385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cs-CZ" sz="1600" b="1" dirty="0"/>
              <a:t>Mapka dnešního rozšíření Berberů v severní Africe.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326865" y="5218318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Obr.3</a:t>
            </a:r>
          </a:p>
        </p:txBody>
      </p:sp>
      <p:sp>
        <p:nvSpPr>
          <p:cNvPr id="9" name="Vývojový diagram: spojka 7">
            <a:extLst>
              <a:ext uri="{FF2B5EF4-FFF2-40B4-BE49-F238E27FC236}">
                <a16:creationId xmlns:a16="http://schemas.microsoft.com/office/drawing/2014/main" id="{78CA72AB-5879-4F0A-9EFE-55425C6565CF}"/>
              </a:ext>
            </a:extLst>
          </p:cNvPr>
          <p:cNvSpPr/>
          <p:nvPr/>
        </p:nvSpPr>
        <p:spPr>
          <a:xfrm>
            <a:off x="7895961" y="3317562"/>
            <a:ext cx="360040" cy="360040"/>
          </a:xfrm>
          <a:prstGeom prst="flowChartConnector">
            <a:avLst/>
          </a:prstGeom>
          <a:solidFill>
            <a:srgbClr val="1307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Picture 2" descr="http://imgs.idnes.cz/igsvet/A040905_TOM_TUNISKO_3V_V.JPG">
            <a:extLst>
              <a:ext uri="{FF2B5EF4-FFF2-40B4-BE49-F238E27FC236}">
                <a16:creationId xmlns:a16="http://schemas.microsoft.com/office/drawing/2014/main" id="{0835D321-0645-4F72-9438-6A2651AA66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766619"/>
            <a:ext cx="3137697" cy="2232248"/>
          </a:xfrm>
          <a:prstGeom prst="rect">
            <a:avLst/>
          </a:prstGeom>
          <a:noFill/>
        </p:spPr>
      </p:pic>
      <p:pic>
        <p:nvPicPr>
          <p:cNvPr id="11" name="Picture 4" descr="http://www.josephy.cz/wp-content/themes/michaljosephy/scripts/timthumb.php?src=/wp-content/uploads/2011/08/berberi_4.jpg&amp;w=200&amp;h=180&amp;zc=1&amp;q=100">
            <a:extLst>
              <a:ext uri="{FF2B5EF4-FFF2-40B4-BE49-F238E27FC236}">
                <a16:creationId xmlns:a16="http://schemas.microsoft.com/office/drawing/2014/main" id="{4EAE8ECC-3293-4F13-B6FC-91018AD49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4239" y="3766619"/>
            <a:ext cx="2455361" cy="2209826"/>
          </a:xfrm>
          <a:prstGeom prst="rect">
            <a:avLst/>
          </a:prstGeom>
          <a:noFill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7651927B-790C-4A64-A8E7-F1F22DC624E6}"/>
              </a:ext>
            </a:extLst>
          </p:cNvPr>
          <p:cNvSpPr txBox="1"/>
          <p:nvPr/>
        </p:nvSpPr>
        <p:spPr>
          <a:xfrm>
            <a:off x="4572000" y="6144188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Berbeři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764704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B-  </a:t>
            </a:r>
            <a:r>
              <a:rPr lang="cs-CZ" b="1" i="1" dirty="0"/>
              <a:t>smíšená bělošsko-černošská</a:t>
            </a:r>
            <a:endParaRPr lang="cs-CZ" b="1" dirty="0"/>
          </a:p>
          <a:p>
            <a:endParaRPr lang="cs-CZ" b="1" dirty="0"/>
          </a:p>
          <a:p>
            <a:r>
              <a:rPr lang="cs-CZ" b="1" dirty="0"/>
              <a:t>Smíšené bělošsko-černošské populace</a:t>
            </a:r>
            <a:r>
              <a:rPr lang="cs-CZ" i="1" dirty="0"/>
              <a:t> </a:t>
            </a:r>
            <a:r>
              <a:rPr lang="cs-CZ" dirty="0"/>
              <a:t>obývají místa na styku černošských a bělošských populací, a to konkrétně </a:t>
            </a:r>
            <a:r>
              <a:rPr lang="cs-CZ" dirty="0" err="1"/>
              <a:t>Sahel</a:t>
            </a:r>
            <a:r>
              <a:rPr lang="cs-CZ" dirty="0"/>
              <a:t> (nejmarkantnější jsou v Čadu) a oblast Etiopie a Somálska. Tyto smíšené populace vykazují značnou variabilitu od znaků převážně černošských až k převážně europoidním; barva kůže je spíše podobná mediteránní větvi europoidní rasy, zatímco kučeravé vlasy jsou podobné černošské populaci.</a:t>
            </a:r>
          </a:p>
        </p:txBody>
      </p:sp>
      <p:sp>
        <p:nvSpPr>
          <p:cNvPr id="3" name="Šestiúhelník 2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Rámeček 3"/>
          <p:cNvSpPr/>
          <p:nvPr/>
        </p:nvSpPr>
        <p:spPr>
          <a:xfrm>
            <a:off x="89756" y="116632"/>
            <a:ext cx="9054244" cy="3528392"/>
          </a:xfrm>
          <a:prstGeom prst="frame">
            <a:avLst>
              <a:gd name="adj1" fmla="val 3784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476672"/>
            <a:ext cx="82809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C-</a:t>
            </a:r>
            <a:r>
              <a:rPr lang="cs-CZ" dirty="0"/>
              <a:t>  </a:t>
            </a:r>
            <a:r>
              <a:rPr lang="cs-CZ" b="1" i="1" dirty="0"/>
              <a:t>černošská</a:t>
            </a:r>
            <a:endParaRPr lang="cs-CZ" b="1" dirty="0"/>
          </a:p>
          <a:p>
            <a:endParaRPr lang="cs-CZ" b="1" dirty="0"/>
          </a:p>
          <a:p>
            <a:r>
              <a:rPr lang="cs-CZ" b="1" dirty="0"/>
              <a:t>Černošské populace</a:t>
            </a:r>
            <a:r>
              <a:rPr lang="cs-CZ" dirty="0"/>
              <a:t> obývají většinu Afriky na jih od Sahary a na jih od Etiopie a Somálska. Hlavními znaky jsou vysoký vzrůst, temná barva kůže, očí a vlasů, kudrnaté vlasy, protáhlý tvar lebky, velmi krátký a široký nos a široká ústa s tlustými rty. Lidé savan mají většinou vysokou postavu a krátký trup, kdežto lidé pralesů mají nižší postavu a dlouhý trup. Mezi africkými černošskými populacemi rozlišujeme :</a:t>
            </a:r>
          </a:p>
          <a:p>
            <a:r>
              <a:rPr lang="cs-CZ" dirty="0"/>
              <a:t>-        </a:t>
            </a:r>
            <a:r>
              <a:rPr lang="cs-CZ" b="1" i="1" dirty="0"/>
              <a:t>Bantu,</a:t>
            </a:r>
            <a:r>
              <a:rPr lang="cs-CZ" dirty="0"/>
              <a:t> což jsou “opravdoví” černoši; jsou nejpočetnější a žijí v jižní Africe, kde vytváří poměrně souvislý celek, jehož části se vhodně adaptovaly v rozdílných podmínkách zeměpisného prostředí.</a:t>
            </a:r>
          </a:p>
          <a:p>
            <a:r>
              <a:rPr lang="cs-CZ" dirty="0"/>
              <a:t>Součástí </a:t>
            </a:r>
            <a:r>
              <a:rPr lang="cs-CZ" dirty="0" err="1"/>
              <a:t>Bantuů</a:t>
            </a:r>
            <a:r>
              <a:rPr lang="cs-CZ" dirty="0"/>
              <a:t> jsou </a:t>
            </a:r>
            <a:r>
              <a:rPr lang="cs-CZ" b="1" i="1" dirty="0" err="1"/>
              <a:t>Niloti</a:t>
            </a:r>
            <a:r>
              <a:rPr lang="cs-CZ" b="1" i="1" dirty="0"/>
              <a:t> </a:t>
            </a:r>
            <a:r>
              <a:rPr lang="cs-CZ" dirty="0"/>
              <a:t>(cca 10 milionů osob),</a:t>
            </a:r>
            <a:r>
              <a:rPr lang="cs-CZ" b="1" i="1" dirty="0"/>
              <a:t> </a:t>
            </a:r>
            <a:r>
              <a:rPr lang="cs-CZ" dirty="0"/>
              <a:t>kteří sídlí ve východním Súdánu, ale hlavně v povodí Bílého Nilu. Patří k nejtmavší a nejvyšší lidské skupině (jejich tělesná výška je až 2 metry) a vyznačují se dlouhými končetinami, štíhlou šlachovitou postavou, extrémně protáhlou lebkou, užším nosem, poměrně slabými rty a až modře se lesknoucí pletí.</a:t>
            </a:r>
          </a:p>
          <a:p>
            <a:r>
              <a:rPr lang="cs-CZ" dirty="0"/>
              <a:t>-       </a:t>
            </a:r>
            <a:r>
              <a:rPr lang="cs-CZ" b="1" dirty="0"/>
              <a:t> </a:t>
            </a:r>
            <a:r>
              <a:rPr lang="cs-CZ" b="1" i="1" dirty="0"/>
              <a:t>Súdánské černochy,</a:t>
            </a:r>
            <a:r>
              <a:rPr lang="cs-CZ" dirty="0"/>
              <a:t> kteří obývají západní Afriku od Senegalu po Kamerun a jsou míšení s Hamity a Semity.</a:t>
            </a:r>
          </a:p>
        </p:txBody>
      </p:sp>
      <p:sp>
        <p:nvSpPr>
          <p:cNvPr id="3" name="Šestiúhelník 2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332656"/>
            <a:ext cx="85689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 </a:t>
            </a:r>
            <a:r>
              <a:rPr lang="cs-CZ" b="1" dirty="0"/>
              <a:t>D-</a:t>
            </a:r>
            <a:r>
              <a:rPr lang="cs-CZ" dirty="0"/>
              <a:t>  </a:t>
            </a:r>
            <a:r>
              <a:rPr lang="cs-CZ" b="1" i="1" dirty="0" err="1"/>
              <a:t>pygmoidní</a:t>
            </a:r>
            <a:endParaRPr lang="cs-CZ" b="1" i="1" dirty="0"/>
          </a:p>
          <a:p>
            <a:endParaRPr lang="cs-CZ" b="1" i="1" dirty="0"/>
          </a:p>
          <a:p>
            <a:r>
              <a:rPr lang="cs-CZ" b="1" dirty="0" err="1"/>
              <a:t>Pygmoidní</a:t>
            </a:r>
            <a:r>
              <a:rPr lang="cs-CZ" b="1" dirty="0"/>
              <a:t> populace</a:t>
            </a:r>
            <a:r>
              <a:rPr lang="cs-CZ" i="1" dirty="0"/>
              <a:t> </a:t>
            </a:r>
            <a:r>
              <a:rPr lang="cs-CZ" dirty="0"/>
              <a:t>patří mezi staré (původní) černošské populace a dnes obývají nejhůře přístupné části rovníkového pralesa v Konžské pánvi (jsou ale i ve Rwandě, Burundi, Ugandě a okolí Kamerunské hory). Jejich populace čítá 250  až 600 000 tisíc jedinců (odhad), tradičně  žijících v malých osadách na  lesních mýtinách. Jsou jednou z technicky nejzaostalejších etnických skupin (živí se jako sběrači a lovci), okolního světa se spíše bojí a s okolními kmeny se nemísí. (Někdy se stává, že spolupracují se zemědělci v blízkých osadách a výměnným obchodem získávají potraviny z jejich farem. )</a:t>
            </a:r>
          </a:p>
          <a:p>
            <a:r>
              <a:rPr lang="cs-CZ" dirty="0"/>
              <a:t>Výška dospělých mužů je  obvykle do 150 cm, žen 135 až 145 cm; trup je relativně dlouhý, ale nápadně malé jsou ruce a chodidla. Oproti černošským populacím mají Pygmejové světlejší barvu kůže.</a:t>
            </a:r>
          </a:p>
          <a:p>
            <a:endParaRPr lang="cs-CZ" dirty="0"/>
          </a:p>
        </p:txBody>
      </p:sp>
      <p:sp>
        <p:nvSpPr>
          <p:cNvPr id="3" name="Šestiúhelník 2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6</a:t>
            </a:r>
          </a:p>
        </p:txBody>
      </p:sp>
      <p:pic>
        <p:nvPicPr>
          <p:cNvPr id="24578" name="Picture 2" descr="http://i.lidovky.cz/11/014/lnorg/KAR38dd01_imagesCABG9T9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789040"/>
            <a:ext cx="4104456" cy="2700997"/>
          </a:xfrm>
          <a:prstGeom prst="rect">
            <a:avLst/>
          </a:prstGeom>
          <a:noFill/>
        </p:spPr>
      </p:pic>
      <p:sp>
        <p:nvSpPr>
          <p:cNvPr id="6" name="Obdélník 5"/>
          <p:cNvSpPr/>
          <p:nvPr/>
        </p:nvSpPr>
        <p:spPr>
          <a:xfrm>
            <a:off x="274925" y="6507573"/>
            <a:ext cx="690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Obr.4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476672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 </a:t>
            </a:r>
            <a:r>
              <a:rPr lang="cs-CZ" b="1" dirty="0"/>
              <a:t>E-</a:t>
            </a:r>
            <a:r>
              <a:rPr lang="cs-CZ" dirty="0"/>
              <a:t>  </a:t>
            </a:r>
            <a:r>
              <a:rPr lang="cs-CZ" b="1" i="1" dirty="0" err="1"/>
              <a:t>khoisanská</a:t>
            </a:r>
            <a:endParaRPr lang="cs-CZ" b="1" dirty="0"/>
          </a:p>
          <a:p>
            <a:endParaRPr lang="cs-CZ" b="1" dirty="0"/>
          </a:p>
          <a:p>
            <a:r>
              <a:rPr lang="cs-CZ" b="1" dirty="0" err="1"/>
              <a:t>Khoisanské</a:t>
            </a:r>
            <a:r>
              <a:rPr lang="cs-CZ" b="1" dirty="0"/>
              <a:t> populace</a:t>
            </a:r>
            <a:r>
              <a:rPr lang="cs-CZ" dirty="0"/>
              <a:t> patří taktéž mezi staré (původní) černošské populace. Obývají převážně oblasti Namibie, Botswany a jižní Angoly, odkud se roztroušeně šíří až k jezeru Tanganika. Vyznačují se světlejší barvou kůže, tenkými rty a plochým obličejem. </a:t>
            </a:r>
            <a:r>
              <a:rPr lang="cs-CZ" dirty="0" err="1"/>
              <a:t>Khoisany</a:t>
            </a:r>
            <a:r>
              <a:rPr lang="cs-CZ" dirty="0"/>
              <a:t> rozdělujeme na </a:t>
            </a:r>
          </a:p>
          <a:p>
            <a:r>
              <a:rPr lang="cs-CZ" dirty="0"/>
              <a:t>·        </a:t>
            </a:r>
            <a:r>
              <a:rPr lang="cs-CZ" b="1" i="1" dirty="0"/>
              <a:t>Křováky </a:t>
            </a:r>
            <a:r>
              <a:rPr lang="cs-CZ" dirty="0"/>
              <a:t>(neboli </a:t>
            </a:r>
            <a:r>
              <a:rPr lang="cs-CZ" b="1" i="1" dirty="0" err="1"/>
              <a:t>Bušmeny</a:t>
            </a:r>
            <a:r>
              <a:rPr lang="cs-CZ" dirty="0"/>
              <a:t> či správně </a:t>
            </a:r>
            <a:r>
              <a:rPr lang="cs-CZ" b="1" i="1" dirty="0"/>
              <a:t>Sany</a:t>
            </a:r>
            <a:r>
              <a:rPr lang="cs-CZ" dirty="0"/>
              <a:t>), kteří byli na odlišné civilizační úrovni (nomádský způsob života,sběrači a lovci). Jsou malí – výška obvykle do 145 cm, přičemž jejich trup je relativně dlouhý, zatímco končetiny jsou krátké (velmi malé jsou ruce a chodidla). Kůže Křováků je vrásčitá, což je způsobeno nedostatkem vody (ve vráskách se totiž udržuje stále vlhkost, což se zpomaluje vysoušení pleti) a malým výskytem podkožního tuku. Jejich vlasy jsou kudrnaté, velmi krátké a shlukují se v drobné chomáčky. Křováci se neochotně adaptovali na jiný způsob života, a tak byli vytlačováni do nehostinných pustin. Dnes žije v Africe asi 50 000  těchto lidí. Křováci byli najímáni armádami jako stopaři, neboť se </a:t>
            </a:r>
            <a:r>
              <a:rPr lang="cs-CZ" dirty="0" err="1"/>
              <a:t>dokáží</a:t>
            </a:r>
            <a:r>
              <a:rPr lang="cs-CZ" dirty="0"/>
              <a:t> přizpůsobit drsným podmínkám pouště a nemají požadavky na proviant .Najdou vodu i opatří  potravu tam,kde ostatní nepřežijí.</a:t>
            </a:r>
          </a:p>
          <a:p>
            <a:r>
              <a:rPr lang="cs-CZ" dirty="0"/>
              <a:t>·        </a:t>
            </a:r>
            <a:r>
              <a:rPr lang="cs-CZ" b="1" i="1" dirty="0"/>
              <a:t>Hotentoty</a:t>
            </a:r>
            <a:r>
              <a:rPr lang="cs-CZ" dirty="0"/>
              <a:t> ( správně </a:t>
            </a:r>
            <a:r>
              <a:rPr lang="cs-CZ" b="1" i="1" dirty="0" err="1"/>
              <a:t>Khoinové</a:t>
            </a:r>
            <a:r>
              <a:rPr lang="cs-CZ" dirty="0"/>
              <a:t>), kteří se v době kolonizace smísili s lidmi Bantu a bělochy, díky čemuž jako etnický typ zmizeli. Hotentoti byli původně pastevci a výborní kováři. Oproti Křovákům měli Hotentoti vysokou postavu.</a:t>
            </a:r>
          </a:p>
        </p:txBody>
      </p:sp>
      <p:sp>
        <p:nvSpPr>
          <p:cNvPr id="3" name="Šestiúhelník 2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www.afrikaonline.cz/image/picture/200510242144_map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6632"/>
            <a:ext cx="3240360" cy="4088744"/>
          </a:xfrm>
          <a:prstGeom prst="rect">
            <a:avLst/>
          </a:prstGeom>
          <a:noFill/>
        </p:spPr>
      </p:pic>
      <p:sp>
        <p:nvSpPr>
          <p:cNvPr id="4" name="Šestiúhelník 3"/>
          <p:cNvSpPr/>
          <p:nvPr/>
        </p:nvSpPr>
        <p:spPr>
          <a:xfrm>
            <a:off x="8244408" y="260648"/>
            <a:ext cx="648072" cy="576064"/>
          </a:xfrm>
          <a:prstGeom prst="hexagon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5" name="Obdélník 4"/>
          <p:cNvSpPr/>
          <p:nvPr/>
        </p:nvSpPr>
        <p:spPr>
          <a:xfrm>
            <a:off x="2801435" y="3836044"/>
            <a:ext cx="690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Obr.6</a:t>
            </a:r>
          </a:p>
        </p:txBody>
      </p:sp>
      <p:sp>
        <p:nvSpPr>
          <p:cNvPr id="6" name="Rámeček 5"/>
          <p:cNvSpPr/>
          <p:nvPr/>
        </p:nvSpPr>
        <p:spPr>
          <a:xfrm>
            <a:off x="1" y="58316"/>
            <a:ext cx="3635896" cy="4306788"/>
          </a:xfrm>
          <a:prstGeom prst="frame">
            <a:avLst>
              <a:gd name="adj1" fmla="val 2311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u="sng" dirty="0">
              <a:solidFill>
                <a:schemeClr val="tx1"/>
              </a:solidFill>
            </a:endParaRPr>
          </a:p>
        </p:txBody>
      </p:sp>
      <p:pic>
        <p:nvPicPr>
          <p:cNvPr id="7" name="Picture 2" descr="http://21stoleti.cz/wp-content/uploads/San-people-.jpg">
            <a:extLst>
              <a:ext uri="{FF2B5EF4-FFF2-40B4-BE49-F238E27FC236}">
                <a16:creationId xmlns:a16="http://schemas.microsoft.com/office/drawing/2014/main" id="{90D66D54-CABF-41DA-AA41-9A5CC705C4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r="58001"/>
          <a:stretch>
            <a:fillRect/>
          </a:stretch>
        </p:blipFill>
        <p:spPr bwMode="auto">
          <a:xfrm>
            <a:off x="6034971" y="100779"/>
            <a:ext cx="1979832" cy="3384376"/>
          </a:xfrm>
          <a:prstGeom prst="rect">
            <a:avLst/>
          </a:prstGeom>
          <a:noFill/>
        </p:spPr>
      </p:pic>
      <p:pic>
        <p:nvPicPr>
          <p:cNvPr id="8" name="Picture 4" descr="http://nd01.jxs.cz/948/269/e34e77a533_45662175_o2.jpg">
            <a:extLst>
              <a:ext uri="{FF2B5EF4-FFF2-40B4-BE49-F238E27FC236}">
                <a16:creationId xmlns:a16="http://schemas.microsoft.com/office/drawing/2014/main" id="{45064D78-BF6C-47D9-8D1F-B03BAC490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43398" y="3532934"/>
            <a:ext cx="5238322" cy="30644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2379</TotalTime>
  <Words>1460</Words>
  <Application>Microsoft Office PowerPoint</Application>
  <PresentationFormat>Předvádění na obrazovce (4:3)</PresentationFormat>
  <Paragraphs>88</Paragraphs>
  <Slides>12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Bodoni MT Black</vt:lpstr>
      <vt:lpstr>Calibri</vt:lpstr>
      <vt:lpstr>Motiv sady Office</vt:lpstr>
      <vt:lpstr>Obyvatelstvo Afriky II rasy, etnika – 1.díl – sekundy 2026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gybon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Obyvatelstvo Afriky II</dc:title>
  <dc:creator>cap</dc:creator>
  <cp:lastModifiedBy>cap</cp:lastModifiedBy>
  <cp:revision>67</cp:revision>
  <dcterms:created xsi:type="dcterms:W3CDTF">2014-04-20T18:39:01Z</dcterms:created>
  <dcterms:modified xsi:type="dcterms:W3CDTF">2026-02-22T23:15:45Z</dcterms:modified>
</cp:coreProperties>
</file>