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8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71" r:id="rId16"/>
    <p:sldId id="270" r:id="rId17"/>
    <p:sldId id="272" r:id="rId18"/>
    <p:sldId id="273" r:id="rId19"/>
    <p:sldId id="274" r:id="rId20"/>
    <p:sldId id="26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6FE3-35B6-4F75-B2AD-399F47FECDC7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0E669-1A46-4403-B1A1-33E1F7965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Buddha </a:t>
            </a:r>
            <a:r>
              <a:rPr lang="cs-CZ" dirty="0" err="1"/>
              <a:t>Amitábha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669-1A46-4403-B1A1-33E1F79652B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Doslova přeloženo má slovo bonsaj význam </a:t>
            </a:r>
            <a:r>
              <a:rPr lang="cs-CZ" i="1" dirty="0"/>
              <a:t>strom v misce</a:t>
            </a:r>
            <a:r>
              <a:rPr lang="cs-CZ" dirty="0"/>
              <a:t>, kde </a:t>
            </a:r>
            <a:r>
              <a:rPr lang="cs-CZ" i="1" dirty="0"/>
              <a:t>bon</a:t>
            </a:r>
            <a:r>
              <a:rPr lang="cs-CZ" dirty="0"/>
              <a:t> znamená miska a </a:t>
            </a:r>
            <a:r>
              <a:rPr lang="cs-CZ" i="1" dirty="0" err="1"/>
              <a:t>sai</a:t>
            </a:r>
            <a:r>
              <a:rPr lang="cs-CZ" dirty="0"/>
              <a:t> strom (též sázet).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669-1A46-4403-B1A1-33E1F79652B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/>
              <a:t>Největší visutý most</a:t>
            </a:r>
            <a:r>
              <a:rPr lang="cs-CZ" b="1" dirty="0"/>
              <a:t> - </a:t>
            </a:r>
            <a:r>
              <a:rPr lang="cs-CZ" b="1" dirty="0" err="1"/>
              <a:t>Akaši</a:t>
            </a:r>
            <a:r>
              <a:rPr lang="cs-CZ" b="1" dirty="0"/>
              <a:t> </a:t>
            </a:r>
            <a:r>
              <a:rPr lang="cs-CZ" b="1" dirty="0" err="1"/>
              <a:t>Kaikjó</a:t>
            </a:r>
            <a:r>
              <a:rPr lang="cs-CZ" b="1" dirty="0"/>
              <a:t> (Perlový most), </a:t>
            </a:r>
            <a:r>
              <a:rPr lang="cs-CZ" dirty="0"/>
              <a:t>je s </a:t>
            </a:r>
            <a:r>
              <a:rPr lang="cs-CZ" b="1" dirty="0"/>
              <a:t>rozpětím hlavního pole 1 991 m </a:t>
            </a:r>
            <a:r>
              <a:rPr lang="cs-CZ" dirty="0"/>
              <a:t>nejdelším visutým mostem na světe. Spojuje města </a:t>
            </a:r>
            <a:r>
              <a:rPr lang="cs-CZ" b="1" dirty="0"/>
              <a:t>Kóbe na ostrově Honšú a </a:t>
            </a:r>
            <a:r>
              <a:rPr lang="cs-CZ" b="1" dirty="0" err="1"/>
              <a:t>Awadži</a:t>
            </a:r>
            <a:r>
              <a:rPr lang="cs-CZ" b="1" dirty="0"/>
              <a:t> na stejnojmenném ostrově</a:t>
            </a:r>
            <a:r>
              <a:rPr lang="cs-CZ" dirty="0"/>
              <a:t>. Celková délka mostu je 3 911 m. Původně bylo rozpětí pouze 1 990 m, ale během zemětřesení v roce 1995 (ještě se stavěl) se o 1 m zvětšilo. Most je navržen tak, aby odolal větru o rychlosti 285 km/h a zemětřesení o stupni 8,5 Richterovy stupnice.Most byl uveden do provozu </a:t>
            </a:r>
            <a:r>
              <a:rPr lang="cs-CZ" b="1" dirty="0"/>
              <a:t>5. dubna 1998</a:t>
            </a:r>
            <a:r>
              <a:rPr lang="cs-CZ" dirty="0"/>
              <a:t>, je  dodnes nejdelším visutým mostem na světě. Každé z jeho krajních polí má rozpětí 960 metrů.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669-1A46-4403-B1A1-33E1F79652B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62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23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5909-D77D-4D48-9B0B-C1EF9CDAE5B0}" type="datetimeFigureOut">
              <a:rPr lang="cs-CZ" smtClean="0"/>
              <a:pPr/>
              <a:t>11.11.2025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Javor_B%C3%BCrger%C5%AFv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ghtingcolors.com/B-29images/bockscar.jpg" TargetMode="External"/><Relationship Id="rId3" Type="http://schemas.openxmlformats.org/officeDocument/2006/relationships/hyperlink" Target="http://img.ihned.cz/attachment.php/840/30866840/s4CDEF7HKMNOj6PWdefgpxy01Sw29Amn/Elektrarna_Fukusima_I.jpg" TargetMode="External"/><Relationship Id="rId7" Type="http://schemas.openxmlformats.org/officeDocument/2006/relationships/hyperlink" Target="http://www.popelky.cz/text_img/650OGE.jpg" TargetMode="External"/><Relationship Id="rId2" Type="http://schemas.openxmlformats.org/officeDocument/2006/relationships/hyperlink" Target="https://encrypted-tbn3.gstatic.com/images?q=tbn:ANd9GcTw9TeK8K-MYYkT5-Bu2bHgYGuUq9u8_PZPqsnYDgYDEg8K6N9Bj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aktualne.centrum.cz/584/15/5841562-c-1-12-fotogalerie-hirosima-atomova-bomba.jpg" TargetMode="External"/><Relationship Id="rId5" Type="http://schemas.openxmlformats.org/officeDocument/2006/relationships/hyperlink" Target="http://i.idnes.cz/09/081/gal/JB2cec48_enola.jpg" TargetMode="External"/><Relationship Id="rId4" Type="http://schemas.openxmlformats.org/officeDocument/2006/relationships/hyperlink" Target="http://www.estav.cz/gfx/we/zpr/akashi-kaikyo-bridge.jpg" TargetMode="External"/><Relationship Id="rId9" Type="http://schemas.openxmlformats.org/officeDocument/2006/relationships/hyperlink" Target="http://www.warrelics.eu/forum/military_photos/japanese-militaria/558082d1377221752-kamikaze-pilot-headband-kamikaz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cs-CZ" dirty="0"/>
              <a:t>Centrální a východní Asie </a:t>
            </a:r>
            <a:r>
              <a:rPr lang="cs-CZ" dirty="0" smtClean="0"/>
              <a:t>II 2025</a:t>
            </a:r>
            <a:endParaRPr lang="cs-CZ" dirty="0"/>
          </a:p>
        </p:txBody>
      </p:sp>
      <p:pic>
        <p:nvPicPr>
          <p:cNvPr id="4" name="Picture 6" descr="Asia 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95" y="3573016"/>
            <a:ext cx="3228738" cy="27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3861048"/>
            <a:ext cx="2145157" cy="2513856"/>
          </a:xfrm>
          <a:prstGeom prst="rect">
            <a:avLst/>
          </a:prstGeom>
          <a:solidFill>
            <a:srgbClr val="CC0000"/>
          </a:solidFill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28436"/>
            <a:ext cx="2145157" cy="2513856"/>
          </a:xfrm>
          <a:prstGeom prst="rect">
            <a:avLst/>
          </a:prstGeom>
          <a:solidFill>
            <a:srgbClr val="CC0000"/>
          </a:solidFill>
        </p:spPr>
      </p:pic>
      <p:sp>
        <p:nvSpPr>
          <p:cNvPr id="7" name="TextovéPole 6"/>
          <p:cNvSpPr txBox="1"/>
          <p:nvPr/>
        </p:nvSpPr>
        <p:spPr>
          <a:xfrm>
            <a:off x="3275856" y="1412776"/>
            <a:ext cx="195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Japonsko</a:t>
            </a:r>
          </a:p>
        </p:txBody>
      </p:sp>
      <p:pic>
        <p:nvPicPr>
          <p:cNvPr id="8" name="Picture 2" descr="Japonská vlaj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060848"/>
            <a:ext cx="2520280" cy="1587754"/>
          </a:xfrm>
          <a:prstGeom prst="rect">
            <a:avLst/>
          </a:prstGeom>
          <a:noFill/>
        </p:spPr>
      </p:pic>
      <p:sp>
        <p:nvSpPr>
          <p:cNvPr id="9" name="Osmiúhelník 8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340768"/>
            <a:ext cx="7745505" cy="254880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Nejvíce rozvinutá námořní doprava</a:t>
            </a:r>
          </a:p>
          <a:p>
            <a:r>
              <a:rPr lang="cs-CZ" dirty="0"/>
              <a:t>Největší přístavy: Kóbe, </a:t>
            </a:r>
            <a:r>
              <a:rPr lang="cs-CZ" dirty="0" err="1"/>
              <a:t>Chiba</a:t>
            </a:r>
            <a:r>
              <a:rPr lang="cs-CZ" dirty="0"/>
              <a:t>, Nagoja</a:t>
            </a:r>
          </a:p>
          <a:p>
            <a:r>
              <a:rPr lang="cs-CZ" dirty="0"/>
              <a:t>Kvalitní silniční a dálniční síť</a:t>
            </a:r>
          </a:p>
          <a:p>
            <a:r>
              <a:rPr lang="cs-CZ" dirty="0"/>
              <a:t>Vysokorychlostní železniční doprava (</a:t>
            </a:r>
            <a:r>
              <a:rPr lang="cs-CZ" dirty="0" err="1"/>
              <a:t>Hikari</a:t>
            </a:r>
            <a:r>
              <a:rPr lang="cs-CZ" dirty="0"/>
              <a:t>)</a:t>
            </a:r>
          </a:p>
          <a:p>
            <a:r>
              <a:rPr lang="cs-CZ" dirty="0"/>
              <a:t>Výkonná letecká doprava (</a:t>
            </a:r>
            <a:r>
              <a:rPr lang="cs-CZ" dirty="0" err="1"/>
              <a:t>Heneda</a:t>
            </a:r>
            <a:r>
              <a:rPr lang="cs-CZ" dirty="0"/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pic>
        <p:nvPicPr>
          <p:cNvPr id="26626" name="Picture 2" descr="C:\Users\Petra\AppData\Local\Microsoft\Windows\Temporary Internet Files\Content.IE5\NPCX2PIO\MC90041186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8" y="4579496"/>
            <a:ext cx="2088232" cy="20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smiúhelník 4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5378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2276872"/>
            <a:ext cx="8352928" cy="211675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Japonsko se podílelo na rozpoutání 2.světové války, utrpělo drtivou porážku, byla mu odebrána území.</a:t>
            </a:r>
          </a:p>
          <a:p>
            <a:pPr algn="just"/>
            <a:r>
              <a:rPr lang="cs-CZ" dirty="0"/>
              <a:t>Japonci požadují navrácení 4 Kurilských ostrovů, které považují za své </a:t>
            </a:r>
            <a:r>
              <a:rPr lang="cs-CZ" dirty="0" smtClean="0"/>
              <a:t>historické území. Rusové </a:t>
            </a:r>
            <a:r>
              <a:rPr lang="cs-CZ" dirty="0"/>
              <a:t>navrácení ostrovů odmítají. Spor není do dnešní doby vyřešen.</a:t>
            </a:r>
          </a:p>
        </p:txBody>
      </p:sp>
      <p:pic>
        <p:nvPicPr>
          <p:cNvPr id="27650" name="Picture 2" descr="C:\Users\Petra\AppData\Local\Microsoft\Windows\Temporary Internet Files\Content.IE5\UQ0VD2E9\MC900311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7061"/>
            <a:ext cx="3438931" cy="143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Petra\AppData\Local\Microsoft\Windows\Temporary Internet Files\Content.IE5\ZJFST89Y\MC900053962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2014858" cy="19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smiúhelník 4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3539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arrelics.eu/forum/military_photos/japanese-militaria/558082d1377221752-kamikaze-pilot-headband-kamika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825461"/>
            <a:ext cx="5112568" cy="5591871"/>
          </a:xfrm>
          <a:prstGeom prst="rect">
            <a:avLst/>
          </a:prstGeom>
          <a:noFill/>
        </p:spPr>
      </p:pic>
      <p:sp>
        <p:nvSpPr>
          <p:cNvPr id="5" name="Obdélníkový popisek 4"/>
          <p:cNvSpPr/>
          <p:nvPr/>
        </p:nvSpPr>
        <p:spPr>
          <a:xfrm>
            <a:off x="0" y="5517232"/>
            <a:ext cx="3851920" cy="612648"/>
          </a:xfrm>
          <a:prstGeom prst="wedgeRectCallout">
            <a:avLst>
              <a:gd name="adj1" fmla="val 66008"/>
              <a:gd name="adj2" fmla="val -1516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Český překlad  japonského názvu  pro tyto muže znamená „</a:t>
            </a:r>
            <a:r>
              <a:rPr lang="cs-CZ" b="1" i="1" dirty="0">
                <a:solidFill>
                  <a:schemeClr val="tx1"/>
                </a:solidFill>
              </a:rPr>
              <a:t>božský vítr.“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0" y="1052736"/>
            <a:ext cx="3096344" cy="1152128"/>
          </a:xfrm>
          <a:prstGeom prst="wedgeRectCallout">
            <a:avLst>
              <a:gd name="adj1" fmla="val 73540"/>
              <a:gd name="adj2" fmla="val 59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I. Jak se říkalo těmto japonským letcům ?</a:t>
            </a:r>
          </a:p>
          <a:p>
            <a:pPr algn="ctr"/>
            <a:r>
              <a:rPr lang="cs-CZ" b="1" dirty="0"/>
              <a:t>II. Co  bylo jejich úkolem?   </a:t>
            </a:r>
          </a:p>
        </p:txBody>
      </p:sp>
      <p:sp>
        <p:nvSpPr>
          <p:cNvPr id="7" name="Osmiúhelník 6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5/5d/Kamakura_Budda_Daibutsu_front_1885.jpg/220px-Kamakura_Budda_Daibutsu_front_1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4896544" cy="6925970"/>
          </a:xfrm>
          <a:prstGeom prst="rect">
            <a:avLst/>
          </a:prstGeom>
          <a:noFill/>
        </p:spPr>
      </p:pic>
      <p:sp>
        <p:nvSpPr>
          <p:cNvPr id="6" name="Obdélníkový popisek 5"/>
          <p:cNvSpPr/>
          <p:nvPr/>
        </p:nvSpPr>
        <p:spPr>
          <a:xfrm>
            <a:off x="432048" y="620688"/>
            <a:ext cx="3563888" cy="1440161"/>
          </a:xfrm>
          <a:prstGeom prst="wedgeRectCallout">
            <a:avLst>
              <a:gd name="adj1" fmla="val 98231"/>
              <a:gd name="adj2" fmla="val 801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I. Koho  zobrazuje socha?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</a:rPr>
              <a:t>II. Kterým směrem od Tokia, leží </a:t>
            </a:r>
            <a:r>
              <a:rPr lang="cs-CZ" sz="2400" b="1" dirty="0" err="1">
                <a:solidFill>
                  <a:schemeClr val="bg1"/>
                </a:solidFill>
              </a:rPr>
              <a:t>Kamakura</a:t>
            </a:r>
            <a:r>
              <a:rPr lang="cs-CZ" sz="2400" b="1" dirty="0">
                <a:solidFill>
                  <a:schemeClr val="bg1"/>
                </a:solidFill>
              </a:rPr>
              <a:t> ? 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1403648" y="6165304"/>
            <a:ext cx="2232248" cy="612648"/>
          </a:xfrm>
          <a:prstGeom prst="wedgeRectCallout">
            <a:avLst>
              <a:gd name="adj1" fmla="val 81096"/>
              <a:gd name="adj2" fmla="val -283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….. v </a:t>
            </a:r>
            <a:r>
              <a:rPr lang="cs-CZ" sz="2400" b="1" dirty="0" err="1">
                <a:solidFill>
                  <a:schemeClr val="tx1"/>
                </a:solidFill>
              </a:rPr>
              <a:t>Kamakuře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Osmiúhelník 7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7144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6/66/Shitennoji_-_pag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044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995936" y="692696"/>
            <a:ext cx="5148064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I. Pojmenuj tento typ stavby a vyhledej informace  o  místu pravděpodobného vzniku těchto staveb.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II. K čemu  v  Japonsku nejčastěji tyto stavby slouží?</a:t>
            </a:r>
          </a:p>
        </p:txBody>
      </p:sp>
      <p:pic>
        <p:nvPicPr>
          <p:cNvPr id="6148" name="Picture 4" descr="Soubor:BonsaiTridentMa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348880"/>
            <a:ext cx="4644008" cy="295232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283968" y="623731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cs-CZ" b="1" dirty="0">
                <a:hlinkClick r:id="rId5" tooltip="Javor Bürgerův"/>
              </a:rPr>
              <a:t>…….</a:t>
            </a:r>
            <a:r>
              <a:rPr lang="cs-CZ" b="1" dirty="0"/>
              <a:t> -javor s kořeny obrůstajícími kámen</a:t>
            </a:r>
          </a:p>
        </p:txBody>
      </p:sp>
      <p:sp>
        <p:nvSpPr>
          <p:cNvPr id="9" name="Obdélníkový popisek 8"/>
          <p:cNvSpPr/>
          <p:nvPr/>
        </p:nvSpPr>
        <p:spPr>
          <a:xfrm>
            <a:off x="4427984" y="5517232"/>
            <a:ext cx="4464496" cy="612648"/>
          </a:xfrm>
          <a:prstGeom prst="wedgeRectCallout">
            <a:avLst>
              <a:gd name="adj1" fmla="val 12602"/>
              <a:gd name="adj2" fmla="val -867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Pojmenuj tento typ  úpravy vzhledu rostlin a 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zjisti, z které země nejspíše pochází.</a:t>
            </a:r>
          </a:p>
        </p:txBody>
      </p:sp>
      <p:sp>
        <p:nvSpPr>
          <p:cNvPr id="10" name="Osmiúhelník 9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0868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oubor:Seikantunnel - Tsugaru street det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25" y="332656"/>
            <a:ext cx="5667375" cy="3971925"/>
          </a:xfrm>
          <a:prstGeom prst="rect">
            <a:avLst/>
          </a:prstGeom>
          <a:noFill/>
        </p:spPr>
      </p:pic>
      <p:pic>
        <p:nvPicPr>
          <p:cNvPr id="27652" name="Picture 4" descr="Soubor:Seikan Tunnel Entrance Honshu 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4283968" cy="2636912"/>
          </a:xfrm>
          <a:prstGeom prst="rect">
            <a:avLst/>
          </a:prstGeom>
          <a:noFill/>
        </p:spPr>
      </p:pic>
      <p:sp>
        <p:nvSpPr>
          <p:cNvPr id="11" name="Šipka doleva 10"/>
          <p:cNvSpPr/>
          <p:nvPr/>
        </p:nvSpPr>
        <p:spPr>
          <a:xfrm rot="19614426">
            <a:off x="1992698" y="4346949"/>
            <a:ext cx="5502200" cy="9964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692696"/>
            <a:ext cx="3165354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Co zachycují tyto obrázky?</a:t>
            </a:r>
          </a:p>
          <a:p>
            <a:r>
              <a:rPr lang="cs-CZ" b="1" dirty="0">
                <a:solidFill>
                  <a:schemeClr val="bg1"/>
                </a:solidFill>
              </a:rPr>
              <a:t>II. Čím je objekt unikátní ?</a:t>
            </a:r>
          </a:p>
          <a:p>
            <a:r>
              <a:rPr lang="cs-CZ" b="1" dirty="0">
                <a:solidFill>
                  <a:schemeClr val="bg1"/>
                </a:solidFill>
              </a:rPr>
              <a:t>III. Pojmenuj ostrovy  označené</a:t>
            </a:r>
          </a:p>
          <a:p>
            <a:r>
              <a:rPr lang="cs-CZ" b="1" dirty="0">
                <a:solidFill>
                  <a:schemeClr val="bg1"/>
                </a:solidFill>
              </a:rPr>
              <a:t>   jako A </a:t>
            </a:r>
            <a:r>
              <a:rPr lang="cs-CZ" b="1" dirty="0" err="1">
                <a:solidFill>
                  <a:schemeClr val="bg1"/>
                </a:solidFill>
              </a:rPr>
              <a:t>a</a:t>
            </a:r>
            <a:r>
              <a:rPr lang="cs-CZ" b="1" dirty="0">
                <a:solidFill>
                  <a:schemeClr val="bg1"/>
                </a:solidFill>
              </a:rPr>
              <a:t> B. </a:t>
            </a:r>
          </a:p>
        </p:txBody>
      </p:sp>
      <p:sp>
        <p:nvSpPr>
          <p:cNvPr id="6" name="Vývojový diagram: spojka 5"/>
          <p:cNvSpPr/>
          <p:nvPr/>
        </p:nvSpPr>
        <p:spPr>
          <a:xfrm>
            <a:off x="6804248" y="1124744"/>
            <a:ext cx="28803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Vývojový diagram: spojka 6"/>
          <p:cNvSpPr/>
          <p:nvPr/>
        </p:nvSpPr>
        <p:spPr>
          <a:xfrm>
            <a:off x="7020272" y="3212976"/>
            <a:ext cx="28803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smiúhelník 7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428231" cy="274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oubor:Fukushima I by Digital 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6611888" cy="3565030"/>
          </a:xfrm>
          <a:prstGeom prst="rect">
            <a:avLst/>
          </a:prstGeom>
          <a:noFill/>
        </p:spPr>
      </p:pic>
      <p:sp>
        <p:nvSpPr>
          <p:cNvPr id="5" name="Obdélníkový popisek 4"/>
          <p:cNvSpPr/>
          <p:nvPr/>
        </p:nvSpPr>
        <p:spPr>
          <a:xfrm>
            <a:off x="0" y="2924944"/>
            <a:ext cx="2520280" cy="900680"/>
          </a:xfrm>
          <a:prstGeom prst="wedgeRectCallout">
            <a:avLst>
              <a:gd name="adj1" fmla="val 131917"/>
              <a:gd name="adj2" fmla="val 497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.......šima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Satelitní pohled z 16. března 2011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92696"/>
            <a:ext cx="5364088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Co  zachycuje satelitní snímek?</a:t>
            </a:r>
          </a:p>
          <a:p>
            <a:r>
              <a:rPr lang="cs-CZ" b="1" dirty="0">
                <a:solidFill>
                  <a:schemeClr val="bg1"/>
                </a:solidFill>
              </a:rPr>
              <a:t>II. Urči  pomocí souřadnic polohu zobrazeného objektu.</a:t>
            </a:r>
          </a:p>
          <a:p>
            <a:r>
              <a:rPr lang="cs-CZ" b="1" dirty="0">
                <a:solidFill>
                  <a:schemeClr val="bg1"/>
                </a:solidFill>
              </a:rPr>
              <a:t>III. S jakou živelnou událostí byla spojena zobrazená</a:t>
            </a:r>
          </a:p>
          <a:p>
            <a:r>
              <a:rPr lang="cs-CZ" b="1" dirty="0">
                <a:solidFill>
                  <a:schemeClr val="bg1"/>
                </a:solidFill>
              </a:rPr>
              <a:t>     událost? </a:t>
            </a:r>
          </a:p>
          <a:p>
            <a:r>
              <a:rPr lang="cs-CZ" b="1" dirty="0">
                <a:solidFill>
                  <a:schemeClr val="bg1"/>
                </a:solidFill>
              </a:rPr>
              <a:t>IV. Jaké důsledky měla tato událost na energetiku  Německa a dalších zemí?</a:t>
            </a:r>
          </a:p>
        </p:txBody>
      </p:sp>
      <p:sp>
        <p:nvSpPr>
          <p:cNvPr id="7" name="Šipka nahoru 6"/>
          <p:cNvSpPr/>
          <p:nvPr/>
        </p:nvSpPr>
        <p:spPr>
          <a:xfrm>
            <a:off x="8172400" y="2636912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smiúhelník 7"/>
          <p:cNvSpPr/>
          <p:nvPr/>
        </p:nvSpPr>
        <p:spPr>
          <a:xfrm>
            <a:off x="8229600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st Akaši Kaikj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5094906" cy="324036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23528" y="4365104"/>
            <a:ext cx="288032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err="1"/>
              <a:t>Akaši</a:t>
            </a:r>
            <a:r>
              <a:rPr lang="cs-CZ" b="1" dirty="0"/>
              <a:t> </a:t>
            </a:r>
            <a:r>
              <a:rPr lang="cs-CZ" b="1" dirty="0" err="1"/>
              <a:t>Kaikjó</a:t>
            </a:r>
            <a:r>
              <a:rPr lang="cs-CZ" b="1" dirty="0"/>
              <a:t> (Perlový most)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88640"/>
            <a:ext cx="675473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 tomto mostu najdete informace v učebnici. Vyhledejte je a zapište.</a:t>
            </a:r>
          </a:p>
          <a:p>
            <a:r>
              <a:rPr lang="cs-CZ" b="1" dirty="0">
                <a:solidFill>
                  <a:schemeClr val="bg1"/>
                </a:solidFill>
              </a:rPr>
              <a:t>Co mají tyto informace dokladovat o Japonsku?</a:t>
            </a:r>
          </a:p>
        </p:txBody>
      </p:sp>
      <p:sp>
        <p:nvSpPr>
          <p:cNvPr id="6" name="Osmiúhelník 5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.idnes.cz/09/081/gal/JB2cec48_en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84984"/>
            <a:ext cx="4381500" cy="3209926"/>
          </a:xfrm>
          <a:prstGeom prst="rect">
            <a:avLst/>
          </a:prstGeom>
          <a:noFill/>
        </p:spPr>
      </p:pic>
      <p:pic>
        <p:nvPicPr>
          <p:cNvPr id="31748" name="Picture 4" descr="http://img.aktualne.centrum.cz/584/15/5841562-c-1-12-fotogalerie-hirosima-atomova-bom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714875" cy="24384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0" y="476672"/>
            <a:ext cx="4067944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Najdi a zapiš pravdivý příběh, ve kterém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jsou zahrnuty tyto  údaje :</a:t>
            </a:r>
          </a:p>
          <a:p>
            <a:pPr algn="ctr"/>
            <a:endParaRPr lang="cs-CZ" b="1" dirty="0">
              <a:solidFill>
                <a:schemeClr val="bg1"/>
              </a:solidFill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6.8.1945 -  </a:t>
            </a:r>
            <a:r>
              <a:rPr lang="cs-CZ" b="1" dirty="0" err="1">
                <a:solidFill>
                  <a:schemeClr val="bg1"/>
                </a:solidFill>
              </a:rPr>
              <a:t>Enola</a:t>
            </a:r>
            <a:r>
              <a:rPr lang="cs-CZ" b="1" dirty="0">
                <a:solidFill>
                  <a:schemeClr val="bg1"/>
                </a:solidFill>
              </a:rPr>
              <a:t> Gay  - </a:t>
            </a:r>
            <a:r>
              <a:rPr lang="cs-CZ" b="1" dirty="0" err="1">
                <a:solidFill>
                  <a:schemeClr val="bg1"/>
                </a:solidFill>
              </a:rPr>
              <a:t>Little</a:t>
            </a:r>
            <a:r>
              <a:rPr lang="cs-CZ" b="1" dirty="0">
                <a:solidFill>
                  <a:schemeClr val="bg1"/>
                </a:solidFill>
              </a:rPr>
              <a:t> Boy (Chlapeček)</a:t>
            </a:r>
          </a:p>
        </p:txBody>
      </p:sp>
      <p:sp>
        <p:nvSpPr>
          <p:cNvPr id="7" name="Obdélníkový popisek 6"/>
          <p:cNvSpPr/>
          <p:nvPr/>
        </p:nvSpPr>
        <p:spPr>
          <a:xfrm>
            <a:off x="611560" y="5733256"/>
            <a:ext cx="2376264" cy="612648"/>
          </a:xfrm>
          <a:prstGeom prst="wedgeRectCallout">
            <a:avLst>
              <a:gd name="adj1" fmla="val 105079"/>
              <a:gd name="adj2" fmla="val -1484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Nápověda 1.</a:t>
            </a:r>
          </a:p>
        </p:txBody>
      </p:sp>
      <p:sp>
        <p:nvSpPr>
          <p:cNvPr id="8" name="Obdélníkový popisek 7"/>
          <p:cNvSpPr/>
          <p:nvPr/>
        </p:nvSpPr>
        <p:spPr>
          <a:xfrm>
            <a:off x="251520" y="3645024"/>
            <a:ext cx="2304256" cy="612648"/>
          </a:xfrm>
          <a:prstGeom prst="wedgeRectCallout">
            <a:avLst>
              <a:gd name="adj1" fmla="val 129100"/>
              <a:gd name="adj2" fmla="val -2457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Nápověda 2.</a:t>
            </a:r>
          </a:p>
        </p:txBody>
      </p:sp>
      <p:sp>
        <p:nvSpPr>
          <p:cNvPr id="9" name="Osmiúhelník 8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opelky.cz/text_img/650O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4067944" cy="3029720"/>
          </a:xfrm>
          <a:prstGeom prst="rect">
            <a:avLst/>
          </a:prstGeom>
          <a:noFill/>
        </p:spPr>
      </p:pic>
      <p:pic>
        <p:nvPicPr>
          <p:cNvPr id="32772" name="Picture 4" descr="http://www.fightingcolors.com/B-29images/bocks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429000" cy="316230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67544" y="332656"/>
            <a:ext cx="4536504" cy="144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Najdi a zapiš pravdivý příběh,ve kterém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jsou zahrnuty tyto  údaje : 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9.8.1945 –</a:t>
            </a:r>
            <a:r>
              <a:rPr lang="cs-CZ" sz="2000" b="1" dirty="0" err="1">
                <a:solidFill>
                  <a:schemeClr val="bg1"/>
                </a:solidFill>
              </a:rPr>
              <a:t>Fat</a:t>
            </a:r>
            <a:r>
              <a:rPr lang="cs-CZ" sz="2000" b="1" dirty="0">
                <a:solidFill>
                  <a:schemeClr val="bg1"/>
                </a:solidFill>
              </a:rPr>
              <a:t> Man –</a:t>
            </a:r>
            <a:r>
              <a:rPr lang="cs-CZ" sz="2000" b="1" dirty="0" err="1">
                <a:solidFill>
                  <a:schemeClr val="bg1"/>
                </a:solidFill>
              </a:rPr>
              <a:t>Bock</a:t>
            </a:r>
            <a:r>
              <a:rPr lang="cs-CZ" sz="2000" b="1" dirty="0">
                <a:solidFill>
                  <a:schemeClr val="bg1"/>
                </a:solidFill>
              </a:rPr>
              <a:t>‘s  Car</a:t>
            </a:r>
          </a:p>
        </p:txBody>
      </p:sp>
      <p:sp>
        <p:nvSpPr>
          <p:cNvPr id="5" name="Obdélníkový popisek 4"/>
          <p:cNvSpPr/>
          <p:nvPr/>
        </p:nvSpPr>
        <p:spPr>
          <a:xfrm>
            <a:off x="683568" y="5157192"/>
            <a:ext cx="2664296" cy="612648"/>
          </a:xfrm>
          <a:prstGeom prst="wedgeRectCallout">
            <a:avLst>
              <a:gd name="adj1" fmla="val 125375"/>
              <a:gd name="adj2" fmla="val -153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Nápověda 1.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1115616" y="2924944"/>
            <a:ext cx="2592288" cy="612648"/>
          </a:xfrm>
          <a:prstGeom prst="wedgeRectCallout">
            <a:avLst>
              <a:gd name="adj1" fmla="val 114895"/>
              <a:gd name="adj2" fmla="val -1419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Nápověda 2.</a:t>
            </a:r>
          </a:p>
        </p:txBody>
      </p:sp>
      <p:sp>
        <p:nvSpPr>
          <p:cNvPr id="7" name="Osmiúhelník 6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ojapango.com/travel/images/japan_map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0"/>
            <a:ext cx="5472608" cy="68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tsukushima_Miyaji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8104" cy="461662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805264"/>
            <a:ext cx="4094775" cy="523220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Země vycházejícího slunce</a:t>
            </a:r>
          </a:p>
        </p:txBody>
      </p:sp>
      <p:sp>
        <p:nvSpPr>
          <p:cNvPr id="5" name="Osmiúhelník 4"/>
          <p:cNvSpPr/>
          <p:nvPr/>
        </p:nvSpPr>
        <p:spPr>
          <a:xfrm>
            <a:off x="5724128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19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692696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Použité zdroje:</a:t>
            </a:r>
          </a:p>
          <a:p>
            <a:r>
              <a:rPr lang="cs-CZ" b="1" dirty="0" err="1"/>
              <a:t>Wikimedia</a:t>
            </a:r>
            <a:r>
              <a:rPr lang="cs-CZ" b="1" dirty="0"/>
              <a:t> </a:t>
            </a:r>
            <a:r>
              <a:rPr lang="cs-CZ" b="1" dirty="0" err="1"/>
              <a:t>Commons</a:t>
            </a:r>
            <a:endParaRPr lang="cs-CZ" b="1" dirty="0"/>
          </a:p>
          <a:p>
            <a:r>
              <a:rPr lang="cs-CZ" b="1" dirty="0" err="1"/>
              <a:t>K</a:t>
            </a:r>
            <a:r>
              <a:rPr lang="cs-CZ" b="1" dirty="0"/>
              <a:t>.</a:t>
            </a:r>
            <a:r>
              <a:rPr lang="cs-CZ" b="1" dirty="0" err="1"/>
              <a:t>Kašparovský</a:t>
            </a:r>
            <a:r>
              <a:rPr lang="cs-CZ" b="1" dirty="0"/>
              <a:t> – Zeměpis II,v kostce</a:t>
            </a:r>
          </a:p>
          <a:p>
            <a:r>
              <a:rPr lang="cs-CZ" b="1" dirty="0"/>
              <a:t>Holeček,Janský a kol. – Zeměpis světa 2</a:t>
            </a:r>
          </a:p>
          <a:p>
            <a:r>
              <a:rPr lang="cs-CZ" b="1" dirty="0">
                <a:hlinkClick r:id="rId2"/>
              </a:rPr>
              <a:t>https://encrypted-tbn3.gstatic.com/images?q=tbn:ANd9GcTw9TeK8K-MYYkT5-Bu2bHgYGuUq9u8_PZPqsnYDgYDEg8K6N9Bjw</a:t>
            </a:r>
            <a:endParaRPr lang="cs-CZ" b="1" dirty="0"/>
          </a:p>
          <a:p>
            <a:r>
              <a:rPr lang="cs-CZ" b="1" dirty="0">
                <a:hlinkClick r:id="rId3"/>
              </a:rPr>
              <a:t>http://img.ihned.cz/attachment.php/840/30866840/s4CDEF7HKMNOj6PWdefgpxy01Sw29Amn/Elektrarna_Fukusima_I.jpg</a:t>
            </a:r>
            <a:endParaRPr lang="cs-CZ" b="1" dirty="0"/>
          </a:p>
          <a:p>
            <a:r>
              <a:rPr lang="cs-CZ" b="1" dirty="0">
                <a:hlinkClick r:id="rId4"/>
              </a:rPr>
              <a:t>http://www.</a:t>
            </a:r>
            <a:r>
              <a:rPr lang="cs-CZ" b="1" dirty="0" err="1">
                <a:hlinkClick r:id="rId4"/>
              </a:rPr>
              <a:t>estav.cz</a:t>
            </a:r>
            <a:r>
              <a:rPr lang="cs-CZ" b="1" dirty="0">
                <a:hlinkClick r:id="rId4"/>
              </a:rPr>
              <a:t>/</a:t>
            </a:r>
            <a:r>
              <a:rPr lang="cs-CZ" b="1" dirty="0" err="1">
                <a:hlinkClick r:id="rId4"/>
              </a:rPr>
              <a:t>gfx</a:t>
            </a:r>
            <a:r>
              <a:rPr lang="cs-CZ" b="1" dirty="0">
                <a:hlinkClick r:id="rId4"/>
              </a:rPr>
              <a:t>/</a:t>
            </a:r>
            <a:r>
              <a:rPr lang="cs-CZ" b="1" dirty="0" err="1">
                <a:hlinkClick r:id="rId4"/>
              </a:rPr>
              <a:t>we</a:t>
            </a:r>
            <a:r>
              <a:rPr lang="cs-CZ" b="1" dirty="0">
                <a:hlinkClick r:id="rId4"/>
              </a:rPr>
              <a:t>/</a:t>
            </a:r>
            <a:r>
              <a:rPr lang="cs-CZ" b="1" dirty="0" err="1">
                <a:hlinkClick r:id="rId4"/>
              </a:rPr>
              <a:t>zpr</a:t>
            </a:r>
            <a:r>
              <a:rPr lang="cs-CZ" b="1" dirty="0">
                <a:hlinkClick r:id="rId4"/>
              </a:rPr>
              <a:t>/</a:t>
            </a:r>
            <a:r>
              <a:rPr lang="cs-CZ" b="1" dirty="0" err="1">
                <a:hlinkClick r:id="rId4"/>
              </a:rPr>
              <a:t>akashi</a:t>
            </a:r>
            <a:r>
              <a:rPr lang="cs-CZ" b="1" dirty="0">
                <a:hlinkClick r:id="rId4"/>
              </a:rPr>
              <a:t>-</a:t>
            </a:r>
            <a:r>
              <a:rPr lang="cs-CZ" b="1" dirty="0" err="1">
                <a:hlinkClick r:id="rId4"/>
              </a:rPr>
              <a:t>kaikyo</a:t>
            </a:r>
            <a:r>
              <a:rPr lang="cs-CZ" b="1" dirty="0">
                <a:hlinkClick r:id="rId4"/>
              </a:rPr>
              <a:t>-</a:t>
            </a:r>
            <a:r>
              <a:rPr lang="cs-CZ" b="1" dirty="0" err="1">
                <a:hlinkClick r:id="rId4"/>
              </a:rPr>
              <a:t>bridge.jpg</a:t>
            </a:r>
            <a:endParaRPr lang="cs-CZ" b="1" dirty="0"/>
          </a:p>
          <a:p>
            <a:r>
              <a:rPr lang="cs-CZ" b="1" dirty="0">
                <a:hlinkClick r:id="rId5"/>
              </a:rPr>
              <a:t>http://i.</a:t>
            </a:r>
            <a:r>
              <a:rPr lang="cs-CZ" b="1" dirty="0" err="1">
                <a:hlinkClick r:id="rId5"/>
              </a:rPr>
              <a:t>idnes.cz</a:t>
            </a:r>
            <a:r>
              <a:rPr lang="cs-CZ" b="1" dirty="0">
                <a:hlinkClick r:id="rId5"/>
              </a:rPr>
              <a:t>/09/081/</a:t>
            </a:r>
            <a:r>
              <a:rPr lang="cs-CZ" b="1" dirty="0" err="1">
                <a:hlinkClick r:id="rId5"/>
              </a:rPr>
              <a:t>gal</a:t>
            </a:r>
            <a:r>
              <a:rPr lang="cs-CZ" b="1" dirty="0">
                <a:hlinkClick r:id="rId5"/>
              </a:rPr>
              <a:t>/JB2cec48_</a:t>
            </a:r>
            <a:r>
              <a:rPr lang="cs-CZ" b="1" dirty="0" err="1">
                <a:hlinkClick r:id="rId5"/>
              </a:rPr>
              <a:t>enola.jpg</a:t>
            </a:r>
            <a:endParaRPr lang="cs-CZ" b="1" dirty="0"/>
          </a:p>
          <a:p>
            <a:r>
              <a:rPr lang="cs-CZ" b="1" dirty="0">
                <a:hlinkClick r:id="rId6"/>
              </a:rPr>
              <a:t>http://img.aktualne.centrum.cz/584/15/5841562-c-1-12-fotogalerie-hirosima-atomova-bomba.jpg</a:t>
            </a:r>
            <a:endParaRPr lang="cs-CZ" b="1" dirty="0"/>
          </a:p>
          <a:p>
            <a:r>
              <a:rPr lang="cs-CZ" b="1" dirty="0">
                <a:hlinkClick r:id="rId7"/>
              </a:rPr>
              <a:t>http://www.popelky.</a:t>
            </a:r>
            <a:r>
              <a:rPr lang="cs-CZ" b="1" dirty="0" err="1">
                <a:hlinkClick r:id="rId7"/>
              </a:rPr>
              <a:t>cz</a:t>
            </a:r>
            <a:r>
              <a:rPr lang="cs-CZ" b="1" dirty="0">
                <a:hlinkClick r:id="rId7"/>
              </a:rPr>
              <a:t>/text_</a:t>
            </a:r>
            <a:r>
              <a:rPr lang="cs-CZ" b="1" dirty="0" err="1">
                <a:hlinkClick r:id="rId7"/>
              </a:rPr>
              <a:t>img</a:t>
            </a:r>
            <a:r>
              <a:rPr lang="cs-CZ" b="1" dirty="0">
                <a:hlinkClick r:id="rId7"/>
              </a:rPr>
              <a:t>/650OGE.jpg</a:t>
            </a:r>
            <a:endParaRPr lang="cs-CZ" b="1" dirty="0"/>
          </a:p>
          <a:p>
            <a:r>
              <a:rPr lang="cs-CZ" b="1" dirty="0">
                <a:hlinkClick r:id="rId8"/>
              </a:rPr>
              <a:t>http://www.</a:t>
            </a:r>
            <a:r>
              <a:rPr lang="cs-CZ" b="1" dirty="0" err="1">
                <a:hlinkClick r:id="rId8"/>
              </a:rPr>
              <a:t>fightingcolors.com</a:t>
            </a:r>
            <a:r>
              <a:rPr lang="cs-CZ" b="1" dirty="0">
                <a:hlinkClick r:id="rId8"/>
              </a:rPr>
              <a:t>/B-29images/</a:t>
            </a:r>
            <a:r>
              <a:rPr lang="cs-CZ" b="1" dirty="0" err="1">
                <a:hlinkClick r:id="rId8"/>
              </a:rPr>
              <a:t>bockscar.jpg</a:t>
            </a:r>
            <a:endParaRPr lang="cs-CZ" b="1" dirty="0"/>
          </a:p>
          <a:p>
            <a:r>
              <a:rPr lang="cs-CZ" b="1" dirty="0">
                <a:hlinkClick r:id="rId9"/>
              </a:rPr>
              <a:t>http://www.</a:t>
            </a:r>
            <a:r>
              <a:rPr lang="cs-CZ" b="1" dirty="0" err="1">
                <a:hlinkClick r:id="rId9"/>
              </a:rPr>
              <a:t>warrelics.eu</a:t>
            </a:r>
            <a:r>
              <a:rPr lang="cs-CZ" b="1" dirty="0">
                <a:hlinkClick r:id="rId9"/>
              </a:rPr>
              <a:t>/</a:t>
            </a:r>
            <a:r>
              <a:rPr lang="cs-CZ" b="1" dirty="0" err="1">
                <a:hlinkClick r:id="rId9"/>
              </a:rPr>
              <a:t>forum</a:t>
            </a:r>
            <a:r>
              <a:rPr lang="cs-CZ" b="1" dirty="0">
                <a:hlinkClick r:id="rId9"/>
              </a:rPr>
              <a:t>/</a:t>
            </a:r>
            <a:r>
              <a:rPr lang="cs-CZ" b="1" dirty="0" err="1">
                <a:hlinkClick r:id="rId9"/>
              </a:rPr>
              <a:t>military</a:t>
            </a:r>
            <a:r>
              <a:rPr lang="cs-CZ" b="1" dirty="0">
                <a:hlinkClick r:id="rId9"/>
              </a:rPr>
              <a:t>_</a:t>
            </a:r>
            <a:r>
              <a:rPr lang="cs-CZ" b="1" dirty="0" err="1">
                <a:hlinkClick r:id="rId9"/>
              </a:rPr>
              <a:t>photos</a:t>
            </a:r>
            <a:r>
              <a:rPr lang="cs-CZ" b="1" dirty="0">
                <a:hlinkClick r:id="rId9"/>
              </a:rPr>
              <a:t>/</a:t>
            </a:r>
            <a:r>
              <a:rPr lang="cs-CZ" b="1" dirty="0" err="1">
                <a:hlinkClick r:id="rId9"/>
              </a:rPr>
              <a:t>japanese</a:t>
            </a:r>
            <a:r>
              <a:rPr lang="cs-CZ" b="1" dirty="0">
                <a:hlinkClick r:id="rId9"/>
              </a:rPr>
              <a:t>-militaria/558082d1377221752-</a:t>
            </a:r>
            <a:r>
              <a:rPr lang="cs-CZ" b="1" dirty="0" err="1">
                <a:hlinkClick r:id="rId9"/>
              </a:rPr>
              <a:t>kamikaze</a:t>
            </a:r>
            <a:r>
              <a:rPr lang="cs-CZ" b="1" dirty="0">
                <a:hlinkClick r:id="rId9"/>
              </a:rPr>
              <a:t>-pilot-</a:t>
            </a:r>
            <a:r>
              <a:rPr lang="cs-CZ" b="1" dirty="0" err="1">
                <a:hlinkClick r:id="rId9"/>
              </a:rPr>
              <a:t>headband</a:t>
            </a:r>
            <a:r>
              <a:rPr lang="cs-CZ" b="1" dirty="0">
                <a:hlinkClick r:id="rId9"/>
              </a:rPr>
              <a:t>-</a:t>
            </a:r>
            <a:r>
              <a:rPr lang="cs-CZ" b="1" dirty="0" err="1">
                <a:hlinkClick r:id="rId9"/>
              </a:rPr>
              <a:t>kamikaze.jpg</a:t>
            </a:r>
            <a:endParaRPr lang="cs-CZ" b="1" dirty="0"/>
          </a:p>
          <a:p>
            <a:endParaRPr lang="cs-CZ" b="1" dirty="0"/>
          </a:p>
        </p:txBody>
      </p:sp>
      <p:sp>
        <p:nvSpPr>
          <p:cNvPr id="5" name="Osmiúhelník 4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>
                <a:solidFill>
                  <a:schemeClr val="tx1"/>
                </a:solidFill>
              </a:rPr>
              <a:t>20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6978" y="1180430"/>
            <a:ext cx="7745505" cy="2372369"/>
          </a:xfrm>
        </p:spPr>
        <p:txBody>
          <a:bodyPr>
            <a:normAutofit/>
          </a:bodyPr>
          <a:lstStyle/>
          <a:p>
            <a:r>
              <a:rPr lang="cs-CZ" sz="2600" dirty="0"/>
              <a:t>Hl město: Tokio (</a:t>
            </a:r>
            <a:r>
              <a:rPr lang="cs-CZ" sz="2600" dirty="0" err="1"/>
              <a:t>Tókjó</a:t>
            </a:r>
            <a:r>
              <a:rPr lang="cs-CZ" sz="2600" dirty="0"/>
              <a:t>)</a:t>
            </a:r>
          </a:p>
          <a:p>
            <a:r>
              <a:rPr lang="cs-CZ" sz="2600" dirty="0"/>
              <a:t>Konstituční monarchie, v čele císař</a:t>
            </a:r>
          </a:p>
          <a:p>
            <a:r>
              <a:rPr lang="cs-CZ" sz="2600" dirty="0"/>
              <a:t>Ostrovní stát s více než 6 900 ostrovů a ostrůvků</a:t>
            </a:r>
          </a:p>
          <a:p>
            <a:r>
              <a:rPr lang="cs-CZ" sz="2600" dirty="0"/>
              <a:t>Největší japonské ostrovy: Honšú, Kjúšú, Hokkaidó, </a:t>
            </a:r>
            <a:r>
              <a:rPr lang="cs-CZ" sz="2600" dirty="0" err="1"/>
              <a:t>Šikoku</a:t>
            </a:r>
            <a:r>
              <a:rPr lang="cs-CZ" sz="2600" dirty="0"/>
              <a:t>, souostroví  </a:t>
            </a:r>
            <a:r>
              <a:rPr lang="cs-CZ" sz="2600" dirty="0" err="1"/>
              <a:t>Rjúkjú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Japonské císařství</a:t>
            </a:r>
          </a:p>
        </p:txBody>
      </p:sp>
      <p:pic>
        <p:nvPicPr>
          <p:cNvPr id="16388" name="Picture 4" descr="http://i.telegraph.co.uk/multimedia/archive/01822/Akihito_182291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74" y="5310336"/>
            <a:ext cx="1962534" cy="1390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266" name="Picture 2" descr="https://encrypted-tbn3.gstatic.com/images?q=tbn:ANd9GcTw9TeK8K-MYYkT5-Bu2bHgYGuUq9u8_PZPqsnYDgYDEg8K6N9Bjw"/>
          <p:cNvPicPr>
            <a:picLocks noChangeAspect="1" noChangeArrowheads="1"/>
          </p:cNvPicPr>
          <p:nvPr/>
        </p:nvPicPr>
        <p:blipFill rotWithShape="1">
          <a:blip r:embed="rId3" cstate="print"/>
          <a:srcRect l="34909" r="34852"/>
          <a:stretch/>
        </p:blipFill>
        <p:spPr bwMode="auto">
          <a:xfrm>
            <a:off x="6876256" y="1005135"/>
            <a:ext cx="1152128" cy="1143001"/>
          </a:xfrm>
          <a:prstGeom prst="rect">
            <a:avLst/>
          </a:prstGeom>
          <a:noFill/>
        </p:spPr>
      </p:pic>
      <p:sp>
        <p:nvSpPr>
          <p:cNvPr id="6" name="Obdélníkový popisek 5"/>
          <p:cNvSpPr/>
          <p:nvPr/>
        </p:nvSpPr>
        <p:spPr>
          <a:xfrm>
            <a:off x="247166" y="5647663"/>
            <a:ext cx="6336704" cy="1095860"/>
          </a:xfrm>
          <a:prstGeom prst="wedgeRectCallout">
            <a:avLst>
              <a:gd name="adj1" fmla="val 58959"/>
              <a:gd name="adj2" fmla="val -26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0000"/>
                </a:solidFill>
              </a:rPr>
              <a:t>Akihito</a:t>
            </a:r>
            <a:r>
              <a:rPr lang="cs-CZ" sz="1600" b="1" dirty="0">
                <a:solidFill>
                  <a:srgbClr val="FF0000"/>
                </a:solidFill>
              </a:rPr>
              <a:t> je 125. japonský císař. Na trůn nastoupil roku 1989 a je jediným světovým monarchou,</a:t>
            </a:r>
            <a:r>
              <a:rPr lang="cs-CZ" sz="1600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který nosí císařský titul. Abdikoval roku 2019. </a:t>
            </a:r>
            <a:r>
              <a:rPr lang="cs-CZ" sz="1600" dirty="0">
                <a:solidFill>
                  <a:schemeClr val="tx1"/>
                </a:solidFill>
              </a:rPr>
              <a:t>Éra vládnoucího císaře </a:t>
            </a:r>
            <a:r>
              <a:rPr lang="cs-CZ" sz="1600" dirty="0" err="1">
                <a:solidFill>
                  <a:schemeClr val="tx1"/>
                </a:solidFill>
              </a:rPr>
              <a:t>Akihita</a:t>
            </a:r>
            <a:r>
              <a:rPr lang="cs-CZ" sz="1600" dirty="0">
                <a:solidFill>
                  <a:schemeClr val="tx1"/>
                </a:solidFill>
              </a:rPr>
              <a:t> je nazývána </a:t>
            </a:r>
            <a:r>
              <a:rPr lang="cs-CZ" sz="1600" dirty="0" err="1">
                <a:solidFill>
                  <a:schemeClr val="tx1"/>
                </a:solidFill>
              </a:rPr>
              <a:t>Heisei</a:t>
            </a:r>
            <a:r>
              <a:rPr lang="cs-CZ" sz="1600" dirty="0">
                <a:solidFill>
                  <a:schemeClr val="tx1"/>
                </a:solidFill>
              </a:rPr>
              <a:t> a podle zvyku bude po své smrti přejmenován na Císaře </a:t>
            </a:r>
            <a:r>
              <a:rPr lang="cs-CZ" sz="1600" dirty="0" err="1">
                <a:solidFill>
                  <a:schemeClr val="tx1"/>
                </a:solidFill>
              </a:rPr>
              <a:t>Heisei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  <a:r>
              <a:rPr lang="cs-CZ" sz="1600" dirty="0"/>
              <a:t>.</a:t>
            </a:r>
          </a:p>
        </p:txBody>
      </p:sp>
      <p:sp>
        <p:nvSpPr>
          <p:cNvPr id="7" name="Osmiúhelník 6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026" name="Picture 2" descr="https://casjenprome.cz/upload/articles/4_640x440/1377-5u0l9fiebgkq.jpg">
            <a:extLst>
              <a:ext uri="{FF2B5EF4-FFF2-40B4-BE49-F238E27FC236}">
                <a16:creationId xmlns:a16="http://schemas.microsoft.com/office/drawing/2014/main" id="{33EADD2A-AB61-4582-B256-5A426F99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04" y="3049561"/>
            <a:ext cx="3878766" cy="21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8C39EF6-214B-480D-9DD9-2DD450D0D522}"/>
              </a:ext>
            </a:extLst>
          </p:cNvPr>
          <p:cNvSpPr/>
          <p:nvPr/>
        </p:nvSpPr>
        <p:spPr>
          <a:xfrm>
            <a:off x="323528" y="3816214"/>
            <a:ext cx="481605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Na fotografii je současný japonský císař </a:t>
            </a:r>
            <a:r>
              <a:rPr lang="cs-CZ" b="1" u="sng" dirty="0" err="1"/>
              <a:t>Naruhito</a:t>
            </a:r>
            <a:r>
              <a:rPr lang="cs-CZ" dirty="0"/>
              <a:t> se svou manželkou, císařovnou </a:t>
            </a:r>
            <a:r>
              <a:rPr lang="cs-CZ" b="1" dirty="0" err="1"/>
              <a:t>Masako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8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96752"/>
            <a:ext cx="7745505" cy="211675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Hornatý povrch, rozsáhlejší nížiny při pobřeží</a:t>
            </a:r>
          </a:p>
          <a:p>
            <a:r>
              <a:rPr lang="cs-CZ" dirty="0"/>
              <a:t>Zemětřesná a sopečná oblast</a:t>
            </a:r>
          </a:p>
          <a:p>
            <a:r>
              <a:rPr lang="cs-CZ" dirty="0"/>
              <a:t>Nejvyšší horou sopka Fudžisan (3 776 </a:t>
            </a:r>
            <a:r>
              <a:rPr lang="cs-CZ" dirty="0" err="1"/>
              <a:t>m.n.m</a:t>
            </a:r>
            <a:r>
              <a:rPr lang="cs-CZ" dirty="0"/>
              <a:t>.)</a:t>
            </a:r>
          </a:p>
          <a:p>
            <a:r>
              <a:rPr lang="cs-CZ" dirty="0"/>
              <a:t>Japonské řeky prudce stékají k moři (krátké, vodné)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poměry</a:t>
            </a:r>
          </a:p>
        </p:txBody>
      </p:sp>
      <p:pic>
        <p:nvPicPr>
          <p:cNvPr id="19458" name="Picture 2" descr="C:\Users\Petra\AppData\Local\Microsoft\Windows\Temporary Internet Files\Content.IE5\NPCX2PIO\MP9004021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490552" cy="35924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Osmiúhelník 4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0375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340768"/>
            <a:ext cx="7745505" cy="190073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Monzunové, na S mírné, na J subtropické (ovlivňováno mořskými proudy a reliéfem)</a:t>
            </a:r>
          </a:p>
          <a:p>
            <a:r>
              <a:rPr lang="cs-CZ" dirty="0"/>
              <a:t>S – studený proud </a:t>
            </a:r>
            <a:r>
              <a:rPr lang="cs-CZ" dirty="0" err="1"/>
              <a:t>Oja</a:t>
            </a:r>
            <a:r>
              <a:rPr lang="cs-CZ" dirty="0"/>
              <a:t>-</a:t>
            </a:r>
            <a:r>
              <a:rPr lang="cs-CZ" dirty="0" err="1"/>
              <a:t>šio</a:t>
            </a:r>
            <a:r>
              <a:rPr lang="cs-CZ" dirty="0"/>
              <a:t>, J – teplý proud </a:t>
            </a:r>
            <a:r>
              <a:rPr lang="cs-CZ" dirty="0" err="1"/>
              <a:t>Kuro</a:t>
            </a:r>
            <a:r>
              <a:rPr lang="cs-CZ" dirty="0"/>
              <a:t>-</a:t>
            </a:r>
            <a:r>
              <a:rPr lang="cs-CZ" dirty="0" err="1"/>
              <a:t>šio</a:t>
            </a:r>
            <a:endParaRPr lang="cs-CZ" dirty="0"/>
          </a:p>
          <a:p>
            <a:r>
              <a:rPr lang="cs-CZ" dirty="0"/>
              <a:t>Na podzim časté tajfuny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Podnebí</a:t>
            </a:r>
          </a:p>
        </p:txBody>
      </p:sp>
      <p:pic>
        <p:nvPicPr>
          <p:cNvPr id="13314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24944"/>
            <a:ext cx="3052967" cy="3212976"/>
          </a:xfrm>
          <a:prstGeom prst="rect">
            <a:avLst/>
          </a:prstGeom>
          <a:noFill/>
        </p:spPr>
      </p:pic>
      <p:sp>
        <p:nvSpPr>
          <p:cNvPr id="7" name="Osmiúhelník 6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362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oubor:Mountfujija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20000" cy="531495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83568" y="260648"/>
            <a:ext cx="7560840" cy="653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I. Najdi  na snímku a pojmenuj  3 symboly Japonska.</a:t>
            </a:r>
            <a:r>
              <a:rPr lang="cs-CZ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6" name="Osmiúhelník 5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268760"/>
            <a:ext cx="7745505" cy="254880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Národnostně homogenní stát (99,4% ob. Japonci)</a:t>
            </a:r>
          </a:p>
          <a:p>
            <a:r>
              <a:rPr lang="cs-CZ" dirty="0"/>
              <a:t>Národnostní menšiny: Korejci, Číňané</a:t>
            </a:r>
          </a:p>
          <a:p>
            <a:r>
              <a:rPr lang="cs-CZ" dirty="0"/>
              <a:t>Nejdelší střední délka života obyvatel na světě</a:t>
            </a:r>
          </a:p>
          <a:p>
            <a:r>
              <a:rPr lang="cs-CZ" dirty="0"/>
              <a:t>Náboženství: šintoismus, buddhismus, křesťanství</a:t>
            </a:r>
          </a:p>
          <a:p>
            <a:r>
              <a:rPr lang="cs-CZ" dirty="0"/>
              <a:t>Velký důraz na vzdělání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Obyvatelstvo</a:t>
            </a:r>
          </a:p>
        </p:txBody>
      </p:sp>
      <p:pic>
        <p:nvPicPr>
          <p:cNvPr id="21508" name="Picture 4" descr="http://www.explore.co.uk/images/blogs/uploads/2009/10/people_for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133631" cy="2759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290" name="Picture 2" descr="http://www.gymzn.cz/stud/x110cl3860/kim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48000"/>
            <a:ext cx="2143125" cy="3810000"/>
          </a:xfrm>
          <a:prstGeom prst="rect">
            <a:avLst/>
          </a:prstGeom>
          <a:noFill/>
        </p:spPr>
      </p:pic>
      <p:sp>
        <p:nvSpPr>
          <p:cNvPr id="6" name="Osmiúhelník 5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1267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7745505" cy="233278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Vyspělý stát závislý na dovozu většiny surovin</a:t>
            </a:r>
          </a:p>
          <a:p>
            <a:r>
              <a:rPr lang="cs-CZ" dirty="0"/>
              <a:t>Vývozce technologií, kapitálu a investic</a:t>
            </a:r>
          </a:p>
          <a:p>
            <a:r>
              <a:rPr lang="cs-CZ" dirty="0"/>
              <a:t>Hutnictví, strojírenství-roboti, dopravní prostředky elektrotechnika, fototechnika, energetika – jaderné elektrárny)</a:t>
            </a:r>
          </a:p>
          <a:p>
            <a:r>
              <a:rPr lang="cs-CZ" dirty="0"/>
              <a:t>Členem G7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Hospodářství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91880" y="2924944"/>
            <a:ext cx="505202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Co je skupina“G7“? II. Které země “G7“zahrnuje ?</a:t>
            </a:r>
          </a:p>
        </p:txBody>
      </p:sp>
      <p:pic>
        <p:nvPicPr>
          <p:cNvPr id="11266" name="Picture 2" descr="Soubor:TokyoStockExchange1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3168352" cy="3212976"/>
          </a:xfrm>
          <a:prstGeom prst="rect">
            <a:avLst/>
          </a:prstGeom>
          <a:noFill/>
        </p:spPr>
      </p:pic>
      <p:sp>
        <p:nvSpPr>
          <p:cNvPr id="7" name="Obdélníkový popisek 6"/>
          <p:cNvSpPr/>
          <p:nvPr/>
        </p:nvSpPr>
        <p:spPr>
          <a:xfrm>
            <a:off x="3995936" y="3501008"/>
            <a:ext cx="5148064" cy="612648"/>
          </a:xfrm>
          <a:prstGeom prst="wedgeRectCallout">
            <a:avLst>
              <a:gd name="adj1" fmla="val -65336"/>
              <a:gd name="adj2" fmla="val 527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II. Jaká významná finanční instituce sídlí v této  budově?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51920" y="4581128"/>
            <a:ext cx="5040560" cy="1634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Instituce byla založena a začala fungovat v  Tokiu v roce 1878.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V roce 2009 byla podle tržní kapitalizace, která činila 3,31 bilionů  USD druhá největší na světě.</a:t>
            </a:r>
          </a:p>
        </p:txBody>
      </p:sp>
      <p:sp>
        <p:nvSpPr>
          <p:cNvPr id="9" name="Osmiúhelník 8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3954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4494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Vysoce </a:t>
            </a:r>
            <a:r>
              <a:rPr lang="cs-CZ" dirty="0" smtClean="0"/>
              <a:t>produktivní</a:t>
            </a:r>
          </a:p>
          <a:p>
            <a:r>
              <a:rPr lang="cs-CZ" dirty="0" smtClean="0"/>
              <a:t>Málo vhodné zemědělské půdy</a:t>
            </a:r>
            <a:endParaRPr lang="cs-CZ" dirty="0"/>
          </a:p>
          <a:p>
            <a:r>
              <a:rPr lang="cs-CZ" dirty="0"/>
              <a:t>Zaměstnává 5,6% obyvatel státu</a:t>
            </a:r>
          </a:p>
          <a:p>
            <a:r>
              <a:rPr lang="cs-CZ" dirty="0"/>
              <a:t>Dominuje rostlinná výroba (rýže, pšenice, vinná réva, chmel, ovoce, tabák, čajovník, banány, sója)</a:t>
            </a:r>
          </a:p>
          <a:p>
            <a:r>
              <a:rPr lang="cs-CZ" dirty="0"/>
              <a:t>Rybolov, chov ústřic a perlorodek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</a:t>
            </a:r>
          </a:p>
        </p:txBody>
      </p:sp>
      <p:sp>
        <p:nvSpPr>
          <p:cNvPr id="4" name="Osmiúhelník 3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911967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6108</TotalTime>
  <Words>878</Words>
  <Application>Microsoft Office PowerPoint</Application>
  <PresentationFormat>Předvádění na obrazovce (4:3)</PresentationFormat>
  <Paragraphs>125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sady Office</vt:lpstr>
      <vt:lpstr>Centrální a východní Asie II 2025</vt:lpstr>
      <vt:lpstr>Prezentace aplikace PowerPoint</vt:lpstr>
      <vt:lpstr>Japonské císařství</vt:lpstr>
      <vt:lpstr>Přírodní poměry</vt:lpstr>
      <vt:lpstr>Podnebí</vt:lpstr>
      <vt:lpstr>Prezentace aplikace PowerPoint</vt:lpstr>
      <vt:lpstr>Obyvatelstvo</vt:lpstr>
      <vt:lpstr>Hospodářství</vt:lpstr>
      <vt:lpstr>Zemědělství</vt:lpstr>
      <vt:lpstr>Doprava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Centrální a východní Asie III</dc:title>
  <dc:creator>cap</dc:creator>
  <cp:lastModifiedBy>Jaroslav Cap</cp:lastModifiedBy>
  <cp:revision>34</cp:revision>
  <dcterms:created xsi:type="dcterms:W3CDTF">2013-12-02T07:38:09Z</dcterms:created>
  <dcterms:modified xsi:type="dcterms:W3CDTF">2025-11-11T09:46:37Z</dcterms:modified>
</cp:coreProperties>
</file>