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6"/>
  </p:notesMasterIdLst>
  <p:sldIdLst>
    <p:sldId id="256" r:id="rId2"/>
    <p:sldId id="258" r:id="rId3"/>
    <p:sldId id="259" r:id="rId4"/>
    <p:sldId id="279" r:id="rId5"/>
    <p:sldId id="260" r:id="rId6"/>
    <p:sldId id="261" r:id="rId7"/>
    <p:sldId id="269" r:id="rId8"/>
    <p:sldId id="278" r:id="rId9"/>
    <p:sldId id="267" r:id="rId10"/>
    <p:sldId id="270" r:id="rId11"/>
    <p:sldId id="271" r:id="rId12"/>
    <p:sldId id="280" r:id="rId13"/>
    <p:sldId id="268" r:id="rId14"/>
    <p:sldId id="281" r:id="rId15"/>
    <p:sldId id="262" r:id="rId16"/>
    <p:sldId id="263" r:id="rId17"/>
    <p:sldId id="264" r:id="rId18"/>
    <p:sldId id="265" r:id="rId19"/>
    <p:sldId id="266" r:id="rId20"/>
    <p:sldId id="276" r:id="rId21"/>
    <p:sldId id="272" r:id="rId22"/>
    <p:sldId id="274" r:id="rId23"/>
    <p:sldId id="273" r:id="rId24"/>
    <p:sldId id="275" r:id="rId2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E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342" autoAdjust="0"/>
    <p:restoredTop sz="93172" autoAdjust="0"/>
  </p:normalViewPr>
  <p:slideViewPr>
    <p:cSldViewPr>
      <p:cViewPr varScale="1">
        <p:scale>
          <a:sx n="68" d="100"/>
          <a:sy n="68" d="100"/>
        </p:scale>
        <p:origin x="78" y="4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0460E5-8D2E-4E38-85A4-D692663A5BDC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0BF23-1250-45A4-A01E-91DAF0360D80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261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Ch%C5%99%C3%A1stalovit%C3%AD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cs.wikipedia.org/wiki/Fjord" TargetMode="External"/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cs.wikipedia.org/wiki/Ji%C5%BEn%C3%AD_ostrov_(Nov%C3%BD_Z%C3%A9land)" TargetMode="External"/><Relationship Id="rId4" Type="http://schemas.openxmlformats.org/officeDocument/2006/relationships/hyperlink" Target="https://cs.wikipedia.org/wiki/Nov%C3%BD_Z%C3%A9land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358551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18952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84357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008229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MAMAKU - kapradina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8870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 smtClean="0"/>
              <a:t>Slípka modrá –</a:t>
            </a:r>
            <a:r>
              <a:rPr lang="cs-CZ" b="1" dirty="0" smtClean="0">
                <a:solidFill>
                  <a:schemeClr val="accent1"/>
                </a:solidFill>
              </a:rPr>
              <a:t>PUKEKO, </a:t>
            </a:r>
            <a:r>
              <a:rPr lang="cs-CZ" dirty="0" smtClean="0"/>
              <a:t>Chřástal australský (</a:t>
            </a:r>
            <a:r>
              <a:rPr lang="cs-CZ" dirty="0" err="1" smtClean="0"/>
              <a:t>Gallirallus</a:t>
            </a:r>
            <a:r>
              <a:rPr lang="cs-CZ" dirty="0" smtClean="0"/>
              <a:t> </a:t>
            </a:r>
            <a:r>
              <a:rPr lang="cs-CZ" dirty="0" err="1" smtClean="0"/>
              <a:t>australis</a:t>
            </a:r>
            <a:r>
              <a:rPr lang="cs-CZ" dirty="0" smtClean="0"/>
              <a:t>) - WEKA, zvaný též jako maorská slepice. Jedná se o nelétavý, endemický druh Nového Zélandu.</a:t>
            </a:r>
            <a:endParaRPr lang="cs-CZ" b="1" dirty="0" smtClean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7142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dirty="0" smtClean="0">
                <a:solidFill>
                  <a:schemeClr val="accent1"/>
                </a:solidFill>
              </a:rPr>
              <a:t>SLÍPKA </a:t>
            </a:r>
            <a:r>
              <a:rPr lang="cs-CZ" sz="1200" b="1" i="1" dirty="0" smtClean="0">
                <a:solidFill>
                  <a:schemeClr val="accent1"/>
                </a:solidFill>
              </a:rPr>
              <a:t>MAHAKE  </a:t>
            </a:r>
            <a:r>
              <a:rPr lang="cs-CZ" dirty="0" smtClean="0"/>
              <a:t>je velký nelétavý pták z čeledi </a:t>
            </a:r>
            <a:r>
              <a:rPr lang="cs-CZ" dirty="0" err="1" smtClean="0">
                <a:hlinkClick r:id="rId3" tooltip="Chřástalovití"/>
              </a:rPr>
              <a:t>chřástalovitých</a:t>
            </a:r>
            <a:r>
              <a:rPr lang="cs-CZ" dirty="0" smtClean="0"/>
              <a:t> žijící na vysoko položených pastvinách Nového Zélandu.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/>
              <a:t>Nestor kea</a:t>
            </a:r>
            <a:r>
              <a:rPr lang="cs-CZ" dirty="0" smtClean="0"/>
              <a:t> je velký papoušek obývající lesnaté horské oblasti Jižního ostrova Nového Zélandu.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b="1" dirty="0" smtClean="0">
                <a:solidFill>
                  <a:schemeClr val="accent1"/>
                </a:solidFill>
              </a:rPr>
              <a:t>TUI </a:t>
            </a:r>
            <a:r>
              <a:rPr lang="cs-CZ" b="0" dirty="0" smtClean="0">
                <a:solidFill>
                  <a:schemeClr val="accent1"/>
                </a:solidFill>
              </a:rPr>
              <a:t>- </a:t>
            </a:r>
            <a:r>
              <a:rPr lang="cs-CZ" b="1" dirty="0" err="1" smtClean="0">
                <a:solidFill>
                  <a:schemeClr val="accent1"/>
                </a:solidFill>
              </a:rPr>
              <a:t>Tui</a:t>
            </a:r>
            <a:r>
              <a:rPr lang="cs-CZ" b="1" dirty="0" smtClean="0"/>
              <a:t> zpěvný </a:t>
            </a:r>
            <a:r>
              <a:rPr lang="cs-CZ" dirty="0" smtClean="0"/>
              <a:t>je endemický zpěvný pták vyskytující se na Novém Zélandu. </a:t>
            </a:r>
            <a:r>
              <a:rPr lang="cs-CZ" dirty="0" err="1" smtClean="0"/>
              <a:t>Tui</a:t>
            </a:r>
            <a:r>
              <a:rPr lang="cs-CZ" dirty="0" smtClean="0"/>
              <a:t> je obecný název pocházející z maorského názvu </a:t>
            </a:r>
            <a:r>
              <a:rPr lang="cs-CZ" dirty="0" err="1" smtClean="0"/>
              <a:t>tūī</a:t>
            </a:r>
            <a:r>
              <a:rPr lang="cs-CZ" dirty="0" smtClean="0"/>
              <a:t>. Živí se většinou nektarem, dále pak ovocem a hmyzem. Dokáže napodobovat lidskou řeč.</a:t>
            </a:r>
            <a:endParaRPr lang="cs-CZ" b="0" dirty="0" smtClean="0">
              <a:solidFill>
                <a:schemeClr val="accent1"/>
              </a:solidFill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b="1" i="1" dirty="0" smtClean="0">
              <a:solidFill>
                <a:schemeClr val="accent1"/>
              </a:solidFill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068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 err="1" smtClean="0"/>
              <a:t>Milford</a:t>
            </a:r>
            <a:r>
              <a:rPr lang="cs-CZ" b="1" dirty="0" smtClean="0"/>
              <a:t> </a:t>
            </a:r>
            <a:r>
              <a:rPr lang="cs-CZ" b="1" dirty="0" err="1" smtClean="0"/>
              <a:t>Sound</a:t>
            </a:r>
            <a:r>
              <a:rPr lang="cs-CZ" dirty="0" smtClean="0"/>
              <a:t> je </a:t>
            </a:r>
            <a:r>
              <a:rPr lang="cs-CZ" dirty="0" smtClean="0">
                <a:hlinkClick r:id="rId3" tooltip="Fjord"/>
              </a:rPr>
              <a:t>fjord</a:t>
            </a:r>
            <a:r>
              <a:rPr lang="cs-CZ" dirty="0" smtClean="0"/>
              <a:t> nacházející se na jihozápadu </a:t>
            </a:r>
            <a:r>
              <a:rPr lang="cs-CZ" dirty="0" smtClean="0">
                <a:hlinkClick r:id="rId4" tooltip="Nový Zéland"/>
              </a:rPr>
              <a:t>novozélandského</a:t>
            </a:r>
            <a:r>
              <a:rPr lang="cs-CZ" dirty="0" smtClean="0"/>
              <a:t> </a:t>
            </a:r>
            <a:r>
              <a:rPr lang="cs-CZ" dirty="0" smtClean="0">
                <a:hlinkClick r:id="rId5" tooltip="Jižní ostrov (Nový Zéland)"/>
              </a:rPr>
              <a:t>Jižního ostrova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10BF23-1250-45A4-A01E-91DAF0360D80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78603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Kliknutím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FEFC62C-2451-407F-8973-85E9C93EDB56}" type="datetimeFigureOut">
              <a:rPr lang="cs-CZ" smtClean="0"/>
              <a:pPr/>
              <a:t>30.04.2024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61D9AA78-EA62-43C2-BE57-4FE69BEF8D4C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8.jpeg"/><Relationship Id="rId5" Type="http://schemas.openxmlformats.org/officeDocument/2006/relationships/image" Target="../media/image47.gif"/><Relationship Id="rId4" Type="http://schemas.openxmlformats.org/officeDocument/2006/relationships/image" Target="../media/image4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0v9ZqtVA9d0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4869160"/>
            <a:ext cx="8640960" cy="147002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>
            <a:normAutofit fontScale="90000"/>
          </a:bodyPr>
          <a:lstStyle/>
          <a:p>
            <a:pPr algn="ctr"/>
            <a:r>
              <a:rPr lang="cs-CZ" sz="7200" b="1" dirty="0" smtClean="0">
                <a:solidFill>
                  <a:srgbClr val="0070C0"/>
                </a:solidFill>
                <a:latin typeface="AR HERMANN" pitchFamily="2" charset="0"/>
              </a:rPr>
              <a:t>Nový Zéland </a:t>
            </a:r>
            <a:r>
              <a:rPr lang="cs-CZ" sz="7200" b="1" dirty="0" smtClean="0">
                <a:solidFill>
                  <a:srgbClr val="0070C0"/>
                </a:solidFill>
                <a:latin typeface="AR HERMANN" pitchFamily="2" charset="0"/>
              </a:rPr>
              <a:t>2024</a:t>
            </a:r>
            <a:endParaRPr lang="cs-CZ" sz="7200" b="1" dirty="0">
              <a:solidFill>
                <a:srgbClr val="0070C0"/>
              </a:solidFill>
              <a:latin typeface="AR HERMAN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86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4.bp.blogspot.com/-aT3Y6H074-I/TeShWJMM7MI/AAAAAAAAAng/JPEjZ3WXfWE/s1600/Auckland-City_of_Sail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5" y="0"/>
            <a:ext cx="4355976" cy="296611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57500"/>
            <a:ext cx="9144000" cy="4000500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2" name="TextovéPole 1"/>
          <p:cNvSpPr txBox="1"/>
          <p:nvPr/>
        </p:nvSpPr>
        <p:spPr>
          <a:xfrm>
            <a:off x="179512" y="620688"/>
            <a:ext cx="4320480" cy="156966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2400" b="1" dirty="0">
                <a:solidFill>
                  <a:srgbClr val="0070C0"/>
                </a:solidFill>
              </a:rPr>
              <a:t>Největší města</a:t>
            </a:r>
          </a:p>
          <a:p>
            <a:r>
              <a:rPr lang="cs-CZ" b="1" dirty="0">
                <a:solidFill>
                  <a:srgbClr val="FF0000"/>
                </a:solidFill>
              </a:rPr>
              <a:t>Auckland </a:t>
            </a:r>
          </a:p>
          <a:p>
            <a:r>
              <a:rPr lang="cs-CZ" b="1" dirty="0">
                <a:solidFill>
                  <a:srgbClr val="FF0000"/>
                </a:solidFill>
              </a:rPr>
              <a:t>Wellington </a:t>
            </a:r>
          </a:p>
          <a:p>
            <a:r>
              <a:rPr lang="cs-CZ" b="1" dirty="0">
                <a:solidFill>
                  <a:srgbClr val="FF0000"/>
                </a:solidFill>
              </a:rPr>
              <a:t>Christchurch </a:t>
            </a:r>
          </a:p>
          <a:p>
            <a:r>
              <a:rPr lang="cs-CZ" b="1" dirty="0" smtClean="0">
                <a:solidFill>
                  <a:srgbClr val="FF0000"/>
                </a:solidFill>
              </a:rPr>
              <a:t>Hamilton</a:t>
            </a:r>
            <a:endParaRPr lang="cs-CZ" b="1" dirty="0">
              <a:solidFill>
                <a:srgbClr val="FF0000"/>
              </a:solidFill>
            </a:endParaRPr>
          </a:p>
        </p:txBody>
      </p:sp>
      <p:pic>
        <p:nvPicPr>
          <p:cNvPr id="11267" name="Picture 3" descr="C:\Users\Petra\AppData\Local\Microsoft\Windows\Temporary Internet Files\Content.IE5\ZJFST89Y\MP900449115[1]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721442"/>
            <a:ext cx="1368152" cy="1368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611560" y="3429000"/>
            <a:ext cx="1192955" cy="369332"/>
          </a:xfrm>
          <a:prstGeom prst="rect">
            <a:avLst/>
          </a:prstGeom>
          <a:solidFill>
            <a:srgbClr val="7030A0"/>
          </a:solidFill>
          <a:ln w="38100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Auckland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8258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 idx="4294967295"/>
          </p:nvPr>
        </p:nvSpPr>
        <p:spPr>
          <a:xfrm>
            <a:off x="385192" y="53752"/>
            <a:ext cx="8229600" cy="1143000"/>
          </a:xfrm>
        </p:spPr>
        <p:txBody>
          <a:bodyPr/>
          <a:lstStyle/>
          <a:p>
            <a:r>
              <a:rPr lang="cs-CZ" dirty="0" smtClean="0"/>
              <a:t>HOSPODÁŘSTVÍ</a:t>
            </a:r>
            <a:endParaRPr lang="cs-CZ" dirty="0"/>
          </a:p>
        </p:txBody>
      </p:sp>
      <p:sp>
        <p:nvSpPr>
          <p:cNvPr id="7" name="TextovéPole 6"/>
          <p:cNvSpPr txBox="1"/>
          <p:nvPr/>
        </p:nvSpPr>
        <p:spPr>
          <a:xfrm>
            <a:off x="381425" y="1052736"/>
            <a:ext cx="8367038" cy="286232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Blip>
                <a:blip r:embed="rId3"/>
              </a:buBlip>
            </a:pPr>
            <a:r>
              <a:rPr lang="cs-CZ" dirty="0" smtClean="0">
                <a:solidFill>
                  <a:schemeClr val="tx1"/>
                </a:solidFill>
              </a:rPr>
              <a:t>Ekonomicky vyspělá  země  (</a:t>
            </a:r>
            <a:r>
              <a:rPr lang="cs-CZ" sz="1600" dirty="0" smtClean="0">
                <a:solidFill>
                  <a:schemeClr val="tx1"/>
                </a:solidFill>
              </a:rPr>
              <a:t> 32. místo v pořadí států - </a:t>
            </a:r>
            <a:r>
              <a:rPr lang="cs-CZ" sz="1600" dirty="0">
                <a:solidFill>
                  <a:schemeClr val="tx1"/>
                </a:solidFill>
              </a:rPr>
              <a:t>40 </a:t>
            </a:r>
            <a:r>
              <a:rPr lang="cs-CZ" sz="1600" dirty="0" smtClean="0">
                <a:solidFill>
                  <a:schemeClr val="tx1"/>
                </a:solidFill>
              </a:rPr>
              <a:t>917 mez. dolaru/ob.  )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solidFill>
                  <a:schemeClr val="tx1"/>
                </a:solidFill>
              </a:rPr>
              <a:t>Významné </a:t>
            </a:r>
            <a:r>
              <a:rPr lang="cs-CZ" dirty="0" err="1" smtClean="0">
                <a:solidFill>
                  <a:schemeClr val="tx1"/>
                </a:solidFill>
              </a:rPr>
              <a:t>zemědělstvi</a:t>
            </a:r>
            <a:r>
              <a:rPr lang="cs-CZ" dirty="0" smtClean="0">
                <a:solidFill>
                  <a:schemeClr val="tx1"/>
                </a:solidFill>
              </a:rPr>
              <a:t>  </a:t>
            </a:r>
            <a:r>
              <a:rPr lang="cs-CZ" dirty="0" smtClean="0">
                <a:solidFill>
                  <a:schemeClr val="tx1"/>
                </a:solidFill>
              </a:rPr>
              <a:t>(20 hospodářských zvířat na 1 obyvatele)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solidFill>
                  <a:schemeClr val="tx1"/>
                </a:solidFill>
              </a:rPr>
              <a:t>Ovce (proslulé jehněčí, vlna), skot (hovězí, mléko, sýr), jelení zvěř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solidFill>
                  <a:schemeClr val="tx1"/>
                </a:solidFill>
              </a:rPr>
              <a:t>Plodiny: pšenice, kukuřice, ječmen,  hrách, jablka, víno</a:t>
            </a:r>
            <a:endParaRPr lang="cs-CZ" dirty="0">
              <a:solidFill>
                <a:schemeClr val="tx1"/>
              </a:solidFill>
            </a:endParaRPr>
          </a:p>
          <a:p>
            <a:pPr marL="285750" indent="-285750">
              <a:buBlip>
                <a:blip r:embed="rId3"/>
              </a:buBlip>
            </a:pPr>
            <a:r>
              <a:rPr lang="cs-CZ" dirty="0" smtClean="0">
                <a:solidFill>
                  <a:schemeClr val="tx1"/>
                </a:solidFill>
              </a:rPr>
              <a:t>Rybolov, při pobřeží se chovají korýši</a:t>
            </a:r>
          </a:p>
          <a:p>
            <a:pPr marL="285750" indent="-285750">
              <a:buBlip>
                <a:blip r:embed="rId3"/>
              </a:buBlip>
            </a:pPr>
            <a:r>
              <a:rPr lang="cs-CZ" dirty="0"/>
              <a:t>Země zužitkovává své přírodní bohatství, například zdejší prudké řeky, jež jsou zdrojem </a:t>
            </a:r>
            <a:r>
              <a:rPr lang="cs-CZ" dirty="0" smtClean="0"/>
              <a:t>vodní energie. </a:t>
            </a:r>
            <a:r>
              <a:rPr lang="cs-CZ" dirty="0"/>
              <a:t>Disponuje též zásobami </a:t>
            </a:r>
            <a:r>
              <a:rPr lang="cs-CZ" dirty="0" smtClean="0"/>
              <a:t>zemního plynu, ropy, uhlí, zlata, stříbra a </a:t>
            </a:r>
            <a:r>
              <a:rPr lang="cs-CZ" dirty="0" err="1" smtClean="0"/>
              <a:t>Fe</a:t>
            </a:r>
            <a:r>
              <a:rPr lang="cs-CZ" dirty="0" smtClean="0"/>
              <a:t> rudy. Využívá i geotermální energii.</a:t>
            </a:r>
            <a:endParaRPr lang="cs-CZ" dirty="0" smtClean="0">
              <a:solidFill>
                <a:schemeClr val="bg1"/>
              </a:solidFill>
            </a:endParaRPr>
          </a:p>
          <a:p>
            <a:pPr marL="285750" indent="-285750">
              <a:buBlip>
                <a:blip r:embed="rId3"/>
              </a:buBlip>
            </a:pPr>
            <a:endParaRPr lang="cs-CZ" dirty="0" smtClean="0"/>
          </a:p>
          <a:p>
            <a:endParaRPr lang="cs-CZ" dirty="0"/>
          </a:p>
        </p:txBody>
      </p:sp>
      <p:pic>
        <p:nvPicPr>
          <p:cNvPr id="12290" name="Picture 2" descr="Soubor:Sheep traffic jam near Patearoa - Otago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436"/>
          <a:stretch/>
        </p:blipFill>
        <p:spPr bwMode="auto">
          <a:xfrm>
            <a:off x="402463" y="3359578"/>
            <a:ext cx="7985962" cy="3251745"/>
          </a:xfrm>
          <a:prstGeom prst="rect">
            <a:avLst/>
          </a:prstGeom>
          <a:ln w="571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249812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611137" y="30171"/>
            <a:ext cx="19159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Sport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158855" y="953501"/>
            <a:ext cx="882047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/>
              <a:t>Novozélandská ragbyová reprezentace </a:t>
            </a:r>
            <a:r>
              <a:rPr lang="cs-CZ" dirty="0" err="1"/>
              <a:t>All</a:t>
            </a:r>
            <a:r>
              <a:rPr lang="cs-CZ" dirty="0"/>
              <a:t> </a:t>
            </a:r>
            <a:r>
              <a:rPr lang="cs-CZ" dirty="0" err="1"/>
              <a:t>Blacks</a:t>
            </a:r>
            <a:r>
              <a:rPr lang="cs-CZ" dirty="0"/>
              <a:t> vyhrála dvakrát mistrovství </a:t>
            </a:r>
            <a:r>
              <a:rPr lang="cs-CZ" dirty="0" smtClean="0"/>
              <a:t>světa. </a:t>
            </a:r>
            <a:endParaRPr lang="cs-CZ" dirty="0"/>
          </a:p>
        </p:txBody>
      </p:sp>
      <p:pic>
        <p:nvPicPr>
          <p:cNvPr id="16386" name="Picture 2" descr="http://blog.newzealandsky.co.uk/wp-content/uploads/2011/08/All-Blacks-Rugb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28800"/>
            <a:ext cx="7219636" cy="4829134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6387" name="Picture 3" descr="C:\Users\Petra\AppData\Local\Microsoft\Windows\Temporary Internet Files\Content.IE5\NPCX2PIO\MC900212895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93" y="139339"/>
            <a:ext cx="901599" cy="812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45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FAUNA A FLÓRA</a:t>
            </a:r>
            <a:endParaRPr lang="cs-CZ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467544" y="1412776"/>
            <a:ext cx="8507288" cy="4709160"/>
          </a:xfrm>
        </p:spPr>
        <p:txBody>
          <a:bodyPr>
            <a:normAutofit/>
          </a:bodyPr>
          <a:lstStyle/>
          <a:p>
            <a:pPr>
              <a:buClr>
                <a:schemeClr val="bg2"/>
              </a:buClr>
            </a:pP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Izolovanost ostrovů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- 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endemické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druhy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Od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b="1" dirty="0">
                <a:solidFill>
                  <a:schemeClr val="accent1">
                    <a:lumMod val="75000"/>
                  </a:schemeClr>
                </a:solidFill>
              </a:rPr>
              <a:t>Gondwany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 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se  NZ oddělil před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rozšířením savců, proto se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zde nevyskytovali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žádní savci, kromě těch, co sem mohli připlavat </a:t>
            </a: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nebo </a:t>
            </a:r>
            <a:r>
              <a:rPr lang="cs-CZ" dirty="0">
                <a:solidFill>
                  <a:schemeClr val="accent1">
                    <a:lumMod val="75000"/>
                  </a:schemeClr>
                </a:solidFill>
              </a:rPr>
              <a:t>přiletět 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</a:pPr>
            <a:r>
              <a:rPr lang="cs-CZ" dirty="0" smtClean="0">
                <a:solidFill>
                  <a:schemeClr val="accent1">
                    <a:lumMod val="75000"/>
                  </a:schemeClr>
                </a:solidFill>
              </a:rPr>
              <a:t>Nevyskytují se zde hadi, jedovatá zvířata</a:t>
            </a:r>
          </a:p>
          <a:p>
            <a:endParaRPr lang="cs-CZ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buClr>
                <a:schemeClr val="bg2"/>
              </a:buClr>
            </a:pPr>
            <a:r>
              <a:rPr lang="cs-CZ" b="1" dirty="0" smtClean="0">
                <a:solidFill>
                  <a:schemeClr val="accent1">
                    <a:lumMod val="75000"/>
                  </a:schemeClr>
                </a:solidFill>
              </a:rPr>
              <a:t>14 národních parků</a:t>
            </a:r>
          </a:p>
          <a:p>
            <a:pPr marL="137160" indent="0">
              <a:buNone/>
            </a:pPr>
            <a:endParaRPr lang="cs-CZ" dirty="0"/>
          </a:p>
        </p:txBody>
      </p:sp>
      <p:pic>
        <p:nvPicPr>
          <p:cNvPr id="9218" name="Picture 2" descr="http://flatrock.org.nz/static/frontpage/assets/animals/snake_occasional_sna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941168"/>
            <a:ext cx="2945904" cy="167180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Přímá spojnice 8"/>
          <p:cNvCxnSpPr/>
          <p:nvPr/>
        </p:nvCxnSpPr>
        <p:spPr>
          <a:xfrm flipV="1">
            <a:off x="5652120" y="4941168"/>
            <a:ext cx="2979796" cy="167180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/>
        </p:nvCxnSpPr>
        <p:spPr>
          <a:xfrm>
            <a:off x="5652120" y="4941168"/>
            <a:ext cx="2979796" cy="167180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5339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7544" y="274638"/>
            <a:ext cx="8229600" cy="1143000"/>
          </a:xfrm>
        </p:spPr>
        <p:txBody>
          <a:bodyPr>
            <a:normAutofit/>
          </a:bodyPr>
          <a:lstStyle/>
          <a:p>
            <a:r>
              <a:rPr lang="cs-CZ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Mount </a:t>
            </a:r>
            <a:r>
              <a:rPr lang="cs-CZ" sz="2000" u="sng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Cook</a:t>
            </a:r>
            <a:r>
              <a:rPr lang="cs-CZ" sz="2000" u="sng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sz="2000" u="sng" dirty="0">
                <a:solidFill>
                  <a:schemeClr val="tx1"/>
                </a:solidFill>
              </a:rPr>
              <a:t>je se 3 754 m </a:t>
            </a:r>
            <a:r>
              <a:rPr lang="cs-CZ" sz="2000" dirty="0">
                <a:solidFill>
                  <a:schemeClr val="tx1"/>
                </a:solidFill>
              </a:rPr>
              <a:t>nejvyšším bodem Nového Zélandu</a:t>
            </a:r>
            <a:endParaRPr lang="cs-CZ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https://upload.wikimedia.org/wikipedia/commons/thumb/4/44/Mt_Cook%2C_NZ.jpg/1024px-Mt_Cook%2C_NZ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59" y="1417638"/>
            <a:ext cx="8156559" cy="5440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73194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allcountries.org/photos/new_zealand/pohutukawa_trees_new_zealand_photo_fay_loone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398" y="2822914"/>
            <a:ext cx="6147602" cy="403508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0/0f/Pohutukawa_flowers.JPG/220px-Pohutukawa_flower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48" y="2822915"/>
            <a:ext cx="3014646" cy="4035086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023828" y="3356992"/>
            <a:ext cx="3096344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POHUTUKAWA</a:t>
            </a:r>
            <a:endParaRPr lang="cs-CZ" b="1" dirty="0"/>
          </a:p>
        </p:txBody>
      </p:sp>
      <p:pic>
        <p:nvPicPr>
          <p:cNvPr id="4106" name="Picture 10" descr="http://www.nwo.nl/images.nsf/pages/NWOP_6B9CA5/$file/Kauri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 b="9536"/>
          <a:stretch/>
        </p:blipFill>
        <p:spPr bwMode="auto">
          <a:xfrm>
            <a:off x="0" y="0"/>
            <a:ext cx="4572000" cy="28229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http://static.radionz.net.nz/assets/image/0005/1780268/varieties/443_full_width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"/>
            <a:ext cx="3004832" cy="282291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10" name="Picture 14" descr="http://livingtravel.com/pacific/nzealand/imagesNI/NewImages/WaipuaKauriForest1aTaneMahutaLordOfTheForest_g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24617" y="-1"/>
            <a:ext cx="1819383" cy="2822913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4572000" y="2455654"/>
            <a:ext cx="45720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TANE MAHUTU - </a:t>
            </a:r>
            <a:r>
              <a:rPr lang="cs-CZ" dirty="0" smtClean="0"/>
              <a:t>(</a:t>
            </a:r>
            <a:r>
              <a:rPr lang="cs-CZ" dirty="0"/>
              <a:t>Pán pralesa), je největší damaroní na světě.</a:t>
            </a:r>
            <a:r>
              <a:rPr lang="cs-CZ" b="1" dirty="0" smtClean="0"/>
              <a:t> </a:t>
            </a:r>
            <a:endParaRPr lang="cs-CZ" b="1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08449" y="2001877"/>
            <a:ext cx="1365935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/>
              <a:t>KAURI…</a:t>
            </a:r>
            <a:endParaRPr lang="cs-CZ" b="1" dirty="0"/>
          </a:p>
        </p:txBody>
      </p:sp>
      <p:sp>
        <p:nvSpPr>
          <p:cNvPr id="5" name="Obdélník 4"/>
          <p:cNvSpPr/>
          <p:nvPr/>
        </p:nvSpPr>
        <p:spPr>
          <a:xfrm>
            <a:off x="0" y="59460"/>
            <a:ext cx="4572000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1400" dirty="0"/>
              <a:t>Damaroň jižní je druh jehličnaté dřeviny z čeledi </a:t>
            </a:r>
            <a:r>
              <a:rPr lang="cs-CZ" sz="1400" dirty="0" err="1"/>
              <a:t>blahočetovité</a:t>
            </a:r>
            <a:r>
              <a:rPr lang="cs-CZ" sz="1400" dirty="0"/>
              <a:t>. Pochází z Nového Zélandu a je zdrojem ceněného dřeva a pryskyřice.</a:t>
            </a:r>
          </a:p>
        </p:txBody>
      </p:sp>
      <p:sp>
        <p:nvSpPr>
          <p:cNvPr id="6" name="Obdélník 5"/>
          <p:cNvSpPr/>
          <p:nvPr/>
        </p:nvSpPr>
        <p:spPr>
          <a:xfrm>
            <a:off x="3191416" y="5805264"/>
            <a:ext cx="5952584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b="1" dirty="0" err="1"/>
              <a:t>Železnec</a:t>
            </a:r>
            <a:r>
              <a:rPr lang="cs-CZ" b="1" dirty="0"/>
              <a:t> ztepilý</a:t>
            </a:r>
            <a:r>
              <a:rPr lang="cs-CZ" sz="1600" dirty="0"/>
              <a:t>, též </a:t>
            </a:r>
            <a:r>
              <a:rPr lang="cs-CZ" sz="1600" dirty="0" err="1"/>
              <a:t>pohutukawa</a:t>
            </a:r>
            <a:r>
              <a:rPr lang="cs-CZ" sz="1600" dirty="0"/>
              <a:t>, je stálezelená rostlina z čeledi myrtovitých, která je endemitem Nového </a:t>
            </a:r>
            <a:r>
              <a:rPr lang="cs-CZ" sz="1600" dirty="0" smtClean="0"/>
              <a:t>Zéland. Má </a:t>
            </a:r>
            <a:r>
              <a:rPr lang="cs-CZ" sz="1600" dirty="0"/>
              <a:t>velmi tvrdé dřevo, které se využívalo na stavbu </a:t>
            </a:r>
            <a:r>
              <a:rPr lang="cs-CZ" sz="1600" dirty="0" smtClean="0"/>
              <a:t>lodí.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3546212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teara.govt.nz/files/p13829pc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0"/>
            <a:ext cx="4953481" cy="6858000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teara.govt.nz/files/p14078pc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762500" cy="3571875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/>
          <p:cNvSpPr txBox="1"/>
          <p:nvPr/>
        </p:nvSpPr>
        <p:spPr>
          <a:xfrm>
            <a:off x="6948264" y="6381328"/>
            <a:ext cx="2071286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3">
                    <a:lumMod val="50000"/>
                  </a:schemeClr>
                </a:solidFill>
              </a:rPr>
              <a:t>CABBAGE TREE</a:t>
            </a:r>
            <a:endParaRPr lang="cs-CZ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5126" name="Picture 6" descr="http://images.dpchallenge.com/images_challenge/0-999/481/800/Copyrighted_Image_Reuse_Prohibited_32254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1875"/>
            <a:ext cx="4762499" cy="3292222"/>
          </a:xfrm>
          <a:prstGeom prst="rect">
            <a:avLst/>
          </a:prstGeom>
          <a:noFill/>
          <a:ln w="38100">
            <a:solidFill>
              <a:schemeClr val="accent3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bdélník 1"/>
          <p:cNvSpPr/>
          <p:nvPr/>
        </p:nvSpPr>
        <p:spPr>
          <a:xfrm>
            <a:off x="4860032" y="18595"/>
            <a:ext cx="4283968" cy="1200329"/>
          </a:xfrm>
          <a:prstGeom prst="rect">
            <a:avLst/>
          </a:prstGeom>
          <a:solidFill>
            <a:srgbClr val="7030A0"/>
          </a:solidFill>
        </p:spPr>
        <p:txBody>
          <a:bodyPr wrap="square">
            <a:spAutoFit/>
          </a:bodyPr>
          <a:lstStyle/>
          <a:p>
            <a:r>
              <a:rPr lang="cs-CZ" dirty="0" smtClean="0"/>
              <a:t>Druh </a:t>
            </a:r>
            <a:r>
              <a:rPr lang="cs-CZ" dirty="0"/>
              <a:t>lilie </a:t>
            </a:r>
            <a:r>
              <a:rPr lang="cs-CZ" dirty="0" smtClean="0"/>
              <a:t>(</a:t>
            </a:r>
            <a:r>
              <a:rPr lang="cs-CZ" dirty="0" err="1" smtClean="0"/>
              <a:t>Cordyline</a:t>
            </a:r>
            <a:r>
              <a:rPr lang="cs-CZ" dirty="0" smtClean="0"/>
              <a:t> </a:t>
            </a:r>
            <a:r>
              <a:rPr lang="cs-CZ" dirty="0" err="1"/>
              <a:t>australis</a:t>
            </a:r>
            <a:r>
              <a:rPr lang="cs-CZ" dirty="0"/>
              <a:t>), pocházející z Nového Zélandu, kde se této </a:t>
            </a:r>
            <a:r>
              <a:rPr lang="cs-CZ" i="1" dirty="0"/>
              <a:t>rostlině</a:t>
            </a:r>
            <a:r>
              <a:rPr lang="cs-CZ" dirty="0"/>
              <a:t> též říká </a:t>
            </a:r>
            <a:r>
              <a:rPr lang="cs-CZ" i="1" dirty="0" err="1"/>
              <a:t>cabbage</a:t>
            </a:r>
            <a:r>
              <a:rPr lang="cs-CZ" i="1" dirty="0"/>
              <a:t> </a:t>
            </a:r>
            <a:r>
              <a:rPr lang="cs-CZ" i="1" dirty="0" err="1"/>
              <a:t>tree</a:t>
            </a:r>
            <a:r>
              <a:rPr lang="cs-CZ" dirty="0"/>
              <a:t> (zelný strom</a:t>
            </a:r>
            <a:r>
              <a:rPr lang="cs-CZ" dirty="0" smtClean="0"/>
              <a:t>).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539552" y="3068960"/>
            <a:ext cx="3796232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Kapradiny  i stromovitého vzrůstu.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7350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birdsflight.com/wp-content/uploads/2011/10/Kiwi-Bird-Picture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22"/>
            <a:ext cx="4555697" cy="3759778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6150" name="Picture 6" descr="http://www.totarabank.com/pukek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93743" y="3617636"/>
            <a:ext cx="4820099" cy="321339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sp>
        <p:nvSpPr>
          <p:cNvPr id="3" name="TextovéPole 2"/>
          <p:cNvSpPr txBox="1"/>
          <p:nvPr/>
        </p:nvSpPr>
        <p:spPr>
          <a:xfrm>
            <a:off x="7419639" y="6461702"/>
            <a:ext cx="1440160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PUKEKO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7504" y="188640"/>
            <a:ext cx="864096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KIWI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6154" name="Picture 10" descr="http://danny.oz.au/travel/new-zealand/p/1289c-wek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34410" y="25121"/>
            <a:ext cx="4632587" cy="3544636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ovéPole 9"/>
          <p:cNvSpPr txBox="1"/>
          <p:nvPr/>
        </p:nvSpPr>
        <p:spPr>
          <a:xfrm>
            <a:off x="4716016" y="168419"/>
            <a:ext cx="1024416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WEKA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6156" name="Picture 12" descr="http://www.toughpenguin.com/pictures/littlebluepengiuns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3784899"/>
            <a:ext cx="4293743" cy="3046135"/>
          </a:xfrm>
          <a:prstGeom prst="rect">
            <a:avLst/>
          </a:prstGeom>
          <a:noFill/>
          <a:ln w="381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1462" y="3805147"/>
            <a:ext cx="230425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BLUE PENGUINS</a:t>
            </a:r>
            <a:endParaRPr lang="cs-CZ" b="1" dirty="0">
              <a:solidFill>
                <a:schemeClr val="accent1"/>
              </a:solidFill>
            </a:endParaRPr>
          </a:p>
        </p:txBody>
      </p:sp>
      <p:sp>
        <p:nvSpPr>
          <p:cNvPr id="2" name="Obdélník 1"/>
          <p:cNvSpPr/>
          <p:nvPr/>
        </p:nvSpPr>
        <p:spPr>
          <a:xfrm>
            <a:off x="7455119" y="5307966"/>
            <a:ext cx="1558440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r>
              <a:rPr lang="cs-CZ" dirty="0"/>
              <a:t>Slípka modrá</a:t>
            </a:r>
          </a:p>
        </p:txBody>
      </p:sp>
    </p:spTree>
    <p:extLst>
      <p:ext uri="{BB962C8B-B14F-4D97-AF65-F5344CB8AC3E}">
        <p14:creationId xmlns:p14="http://schemas.microsoft.com/office/powerpoint/2010/main" val="72071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labarker.com/ImageFiles/pictures/tu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8036" y="0"/>
            <a:ext cx="4235964" cy="3072626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2" name="TextovéPole 1"/>
          <p:cNvSpPr txBox="1"/>
          <p:nvPr/>
        </p:nvSpPr>
        <p:spPr>
          <a:xfrm>
            <a:off x="7236296" y="620688"/>
            <a:ext cx="792088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TUI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7172" name="Picture 4" descr="http://www.miasdepicas.es/wp-content/uploads/2010/06/ke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854" y="3084846"/>
            <a:ext cx="4209146" cy="3773154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5" name="TextovéPole 4"/>
          <p:cNvSpPr txBox="1"/>
          <p:nvPr/>
        </p:nvSpPr>
        <p:spPr>
          <a:xfrm>
            <a:off x="8028384" y="6271503"/>
            <a:ext cx="792088" cy="369332"/>
          </a:xfrm>
          <a:prstGeom prst="rect">
            <a:avLst/>
          </a:prstGeom>
          <a:ln>
            <a:solidFill>
              <a:srgbClr val="FF0000"/>
            </a:solidFill>
            <a:prstDash val="dash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KEA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7174" name="Picture 6" descr="http://nd02.jxs.cz/842/148/a383cfd23b_52886106_o2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8413" y="0"/>
            <a:ext cx="4936449" cy="5121567"/>
          </a:xfrm>
          <a:prstGeom prst="rect">
            <a:avLst/>
          </a:prstGeom>
          <a:ln w="38100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</p:pic>
      <p:sp>
        <p:nvSpPr>
          <p:cNvPr id="7" name="TextovéPole 6"/>
          <p:cNvSpPr txBox="1"/>
          <p:nvPr/>
        </p:nvSpPr>
        <p:spPr>
          <a:xfrm>
            <a:off x="395536" y="957754"/>
            <a:ext cx="792088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chemeClr val="accent1"/>
                </a:solidFill>
              </a:rPr>
              <a:t>MOA</a:t>
            </a:r>
            <a:endParaRPr lang="cs-CZ" b="1" dirty="0">
              <a:solidFill>
                <a:schemeClr val="accent1"/>
              </a:solidFill>
            </a:endParaRPr>
          </a:p>
        </p:txBody>
      </p:sp>
      <p:pic>
        <p:nvPicPr>
          <p:cNvPr id="7179" name="Picture 11" descr="Soubor:Strigops habroptilus 1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80" t="18252" b="7312"/>
          <a:stretch/>
        </p:blipFill>
        <p:spPr bwMode="auto">
          <a:xfrm>
            <a:off x="2555776" y="5171616"/>
            <a:ext cx="2368850" cy="168638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1" name="Picture 13" descr="Soubor:Porphyrio hochstetteri -Tiritiri Matangi Island-8b-3c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1" t="26460" r="14120" b="10348"/>
          <a:stretch/>
        </p:blipFill>
        <p:spPr bwMode="auto">
          <a:xfrm flipH="1">
            <a:off x="-28413" y="5171616"/>
            <a:ext cx="2611372" cy="1670004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ovéPole 13"/>
          <p:cNvSpPr txBox="1"/>
          <p:nvPr/>
        </p:nvSpPr>
        <p:spPr>
          <a:xfrm>
            <a:off x="-20814" y="6522514"/>
            <a:ext cx="2603773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</a:rPr>
              <a:t>SLÍPKA </a:t>
            </a:r>
            <a:r>
              <a:rPr lang="cs-CZ" sz="1400" b="1" i="1" dirty="0" smtClean="0">
                <a:solidFill>
                  <a:schemeClr val="accent1"/>
                </a:solidFill>
              </a:rPr>
              <a:t>MAHAKE</a:t>
            </a:r>
            <a:endParaRPr lang="cs-CZ" sz="1400" b="1" i="1" dirty="0">
              <a:solidFill>
                <a:schemeClr val="accent1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3740201" y="6486946"/>
            <a:ext cx="1108169" cy="30777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b="1" dirty="0" smtClean="0">
                <a:solidFill>
                  <a:schemeClr val="accent1"/>
                </a:solidFill>
              </a:rPr>
              <a:t>KAKAPO</a:t>
            </a:r>
            <a:endParaRPr lang="cs-CZ" sz="14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121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00" name="Picture 8" descr="Soubor:Cosym platy 060412 4791 td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45932" y="2787946"/>
            <a:ext cx="3416657" cy="4708528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Soubor:Tuatar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" y="0"/>
            <a:ext cx="5004811" cy="35283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://kluckit.files.wordpress.com/2011/04/possum-with-babies.jpg?w=640&amp;h=392&amp;crop=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41" y="4052842"/>
            <a:ext cx="4567667" cy="27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2.bp.blogspot.com/--eH5vWtGbaI/TvpKQwJX5iI/AAAAAAAAEbs/3pdszNQgQks/s1600/possum-possum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7741" y="636393"/>
            <a:ext cx="4576259" cy="3416449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4548843" y="0"/>
            <a:ext cx="4617039" cy="9233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algn="ctr"/>
            <a:endParaRPr lang="cs-CZ" b="1" dirty="0" smtClean="0">
              <a:solidFill>
                <a:schemeClr val="tx1">
                  <a:lumMod val="95000"/>
                </a:schemeClr>
              </a:solidFill>
            </a:endParaRPr>
          </a:p>
          <a:p>
            <a:pPr algn="ctr"/>
            <a:r>
              <a:rPr lang="cs-CZ" b="1" u="sng" dirty="0" smtClean="0">
                <a:solidFill>
                  <a:schemeClr val="tx1">
                    <a:lumMod val="95000"/>
                  </a:schemeClr>
                </a:solidFill>
              </a:rPr>
              <a:t>POSSUM</a:t>
            </a:r>
          </a:p>
          <a:p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0" y="3068960"/>
            <a:ext cx="4567742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Hatérie novozélandská</a:t>
            </a:r>
          </a:p>
          <a:p>
            <a:pPr algn="ctr"/>
            <a:r>
              <a:rPr lang="cs-CZ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Gekon</a:t>
            </a:r>
            <a:endParaRPr lang="cs-CZ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3285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9700"/>
            <a:ext cx="3653517" cy="682830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18" b="1755"/>
          <a:stretch/>
        </p:blipFill>
        <p:spPr>
          <a:xfrm>
            <a:off x="395536" y="2348880"/>
            <a:ext cx="4605420" cy="4032448"/>
          </a:xfrm>
          <a:prstGeom prst="rect">
            <a:avLst/>
          </a:prstGeom>
          <a:ln w="44450">
            <a:solidFill>
              <a:schemeClr val="accent1"/>
            </a:solidFill>
          </a:ln>
        </p:spPr>
      </p:pic>
      <p:sp>
        <p:nvSpPr>
          <p:cNvPr id="2" name="Obdélník 1"/>
          <p:cNvSpPr/>
          <p:nvPr/>
        </p:nvSpPr>
        <p:spPr>
          <a:xfrm>
            <a:off x="251520" y="548680"/>
            <a:ext cx="4572000" cy="52322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>
            <a:spAutoFit/>
          </a:bodyPr>
          <a:lstStyle/>
          <a:p>
            <a:r>
              <a:rPr lang="cs-CZ" sz="1400" dirty="0">
                <a:hlinkClick r:id="rId4"/>
              </a:rPr>
              <a:t>https://</a:t>
            </a:r>
            <a:r>
              <a:rPr lang="cs-CZ" sz="1400" dirty="0" smtClean="0">
                <a:hlinkClick r:id="rId4"/>
              </a:rPr>
              <a:t>www.youtube.com/watch?v=0v9ZqtVA9d0</a:t>
            </a:r>
            <a:r>
              <a:rPr lang="cs-CZ" sz="1400" dirty="0" smtClean="0"/>
              <a:t>  </a:t>
            </a:r>
          </a:p>
          <a:p>
            <a:r>
              <a:rPr lang="cs-CZ" sz="1400" dirty="0" smtClean="0">
                <a:solidFill>
                  <a:schemeClr val="bg1"/>
                </a:solidFill>
              </a:rPr>
              <a:t>Nový Zéland, mluveno česky, 1 05 hod.</a:t>
            </a:r>
            <a:endParaRPr lang="cs-CZ" dirty="0"/>
          </a:p>
        </p:txBody>
      </p:sp>
      <p:sp>
        <p:nvSpPr>
          <p:cNvPr id="5" name="TextovéPole 4"/>
          <p:cNvSpPr txBox="1"/>
          <p:nvPr/>
        </p:nvSpPr>
        <p:spPr>
          <a:xfrm>
            <a:off x="611560" y="1556792"/>
            <a:ext cx="184698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Učebnice  str. 50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352336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899592" y="6309320"/>
            <a:ext cx="3796232" cy="369332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dirty="0" smtClean="0"/>
              <a:t>Kapradiny  stromovitého vzrůstu.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2424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354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507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23528" y="404664"/>
            <a:ext cx="4284186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 err="1">
                <a:solidFill>
                  <a:schemeClr val="bg1"/>
                </a:solidFill>
                <a:latin typeface="Calibri" panose="020F0502020204030204" pitchFamily="34" charset="0"/>
              </a:rPr>
              <a:t>Milford</a:t>
            </a:r>
            <a:r>
              <a:rPr lang="cs-CZ" b="1" dirty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r>
              <a:rPr lang="cs-CZ" b="1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Sound</a:t>
            </a:r>
            <a:r>
              <a:rPr lang="cs-CZ" b="1" dirty="0" smtClean="0">
                <a:solidFill>
                  <a:schemeClr val="bg1"/>
                </a:solidFill>
                <a:latin typeface="Calibri" panose="020F0502020204030204" pitchFamily="34" charset="0"/>
              </a:rPr>
              <a:t> – fjord na JZ Jižního ostrova</a:t>
            </a:r>
            <a:r>
              <a:rPr lang="cs-CZ" dirty="0" smtClean="0">
                <a:solidFill>
                  <a:schemeClr val="bg1"/>
                </a:solidFill>
                <a:latin typeface="Calibri" panose="020F0502020204030204" pitchFamily="34" charset="0"/>
              </a:rPr>
              <a:t> </a:t>
            </a:r>
            <a:endParaRPr lang="cs-CZ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362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95536" y="260648"/>
            <a:ext cx="2967479" cy="369332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none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Wellington (Nový Zéland)</a:t>
            </a:r>
          </a:p>
        </p:txBody>
      </p:sp>
    </p:spTree>
    <p:extLst>
      <p:ext uri="{BB962C8B-B14F-4D97-AF65-F5344CB8AC3E}">
        <p14:creationId xmlns:p14="http://schemas.microsoft.com/office/powerpoint/2010/main" val="261439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677" y="5261"/>
            <a:ext cx="4873707" cy="2373052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1" y="187638"/>
            <a:ext cx="4365909" cy="4381349"/>
          </a:xfrm>
          <a:prstGeom prst="rect">
            <a:avLst/>
          </a:prstGeom>
        </p:spPr>
      </p:pic>
      <p:sp>
        <p:nvSpPr>
          <p:cNvPr id="4" name="TextovéPole 3"/>
          <p:cNvSpPr txBox="1"/>
          <p:nvPr/>
        </p:nvSpPr>
        <p:spPr>
          <a:xfrm>
            <a:off x="-13676" y="2158585"/>
            <a:ext cx="4873706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cs-CZ" sz="28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Nový Zéland </a:t>
            </a:r>
            <a:r>
              <a:rPr lang="cs-CZ" sz="1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– vznik 1907</a:t>
            </a:r>
            <a:endParaRPr lang="cs-CZ" sz="28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-1" y="2777311"/>
            <a:ext cx="4860032" cy="230832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b="1" dirty="0" smtClean="0">
                <a:solidFill>
                  <a:srgbClr val="0070C0"/>
                </a:solidFill>
              </a:rPr>
              <a:t>Hl. město </a:t>
            </a:r>
            <a:r>
              <a:rPr lang="cs-CZ" dirty="0" smtClean="0">
                <a:solidFill>
                  <a:srgbClr val="0070C0"/>
                </a:solidFill>
              </a:rPr>
              <a:t>: Wellington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Rozloha: </a:t>
            </a:r>
            <a:r>
              <a:rPr lang="cs-CZ" dirty="0">
                <a:solidFill>
                  <a:srgbClr val="0070C0"/>
                </a:solidFill>
              </a:rPr>
              <a:t>268 680 </a:t>
            </a:r>
            <a:r>
              <a:rPr lang="cs-CZ" dirty="0" smtClean="0">
                <a:solidFill>
                  <a:srgbClr val="0070C0"/>
                </a:solidFill>
              </a:rPr>
              <a:t>km²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Populace: </a:t>
            </a:r>
            <a:r>
              <a:rPr lang="cs-CZ" dirty="0" smtClean="0">
                <a:solidFill>
                  <a:srgbClr val="0070C0"/>
                </a:solidFill>
              </a:rPr>
              <a:t>4,</a:t>
            </a:r>
            <a:r>
              <a:rPr lang="cs-CZ" dirty="0">
                <a:solidFill>
                  <a:srgbClr val="0070C0"/>
                </a:solidFill>
              </a:rPr>
              <a:t> </a:t>
            </a:r>
            <a:r>
              <a:rPr lang="cs-CZ" dirty="0" smtClean="0">
                <a:solidFill>
                  <a:srgbClr val="0070C0"/>
                </a:solidFill>
              </a:rPr>
              <a:t>437 mil. (r. 2015)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Jazyk: </a:t>
            </a:r>
            <a:r>
              <a:rPr lang="cs-CZ" dirty="0" smtClean="0">
                <a:solidFill>
                  <a:srgbClr val="0070C0"/>
                </a:solidFill>
              </a:rPr>
              <a:t>angličtina, maorština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Státní zřízení: </a:t>
            </a:r>
            <a:r>
              <a:rPr lang="cs-CZ" dirty="0" smtClean="0">
                <a:solidFill>
                  <a:srgbClr val="0070C0"/>
                </a:solidFill>
              </a:rPr>
              <a:t>konstituční monarchie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Měna: </a:t>
            </a:r>
            <a:r>
              <a:rPr lang="cs-CZ" dirty="0" smtClean="0">
                <a:solidFill>
                  <a:srgbClr val="0070C0"/>
                </a:solidFill>
              </a:rPr>
              <a:t>novozélandský dolar</a:t>
            </a:r>
          </a:p>
          <a:p>
            <a:r>
              <a:rPr lang="cs-CZ" b="1" dirty="0" smtClean="0">
                <a:solidFill>
                  <a:srgbClr val="0070C0"/>
                </a:solidFill>
              </a:rPr>
              <a:t>HDP/ obyv. : </a:t>
            </a:r>
            <a:r>
              <a:rPr lang="cs-CZ" dirty="0" smtClean="0">
                <a:solidFill>
                  <a:srgbClr val="0070C0"/>
                </a:solidFill>
              </a:rPr>
              <a:t>37 000 novozélandských dolarů</a:t>
            </a:r>
            <a:endParaRPr lang="cs-CZ" dirty="0">
              <a:solidFill>
                <a:srgbClr val="0070C0"/>
              </a:solidFill>
            </a:endParaRPr>
          </a:p>
          <a:p>
            <a:endParaRPr lang="cs-CZ" dirty="0">
              <a:solidFill>
                <a:srgbClr val="0070C0"/>
              </a:solidFill>
            </a:endParaRPr>
          </a:p>
        </p:txBody>
      </p:sp>
      <p:pic>
        <p:nvPicPr>
          <p:cNvPr id="1028" name="Picture 4" descr="http://www.nzholidayspot.com/wp-content/uploads/2011/04/New-Zealand_Page_18_Image_0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144"/>
          <a:stretch/>
        </p:blipFill>
        <p:spPr bwMode="auto">
          <a:xfrm>
            <a:off x="-1" y="4739624"/>
            <a:ext cx="9139483" cy="21183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2879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58037" y="1174303"/>
            <a:ext cx="8604448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Novozélandské </a:t>
            </a:r>
            <a:r>
              <a:rPr lang="cs-CZ" dirty="0"/>
              <a:t>království (anglicky </a:t>
            </a:r>
            <a:r>
              <a:rPr lang="cs-CZ" i="1" dirty="0" err="1"/>
              <a:t>Realm</a:t>
            </a:r>
            <a:r>
              <a:rPr lang="cs-CZ" i="1" dirty="0"/>
              <a:t> of New </a:t>
            </a:r>
            <a:r>
              <a:rPr lang="cs-CZ" i="1" dirty="0" err="1"/>
              <a:t>Zealand</a:t>
            </a:r>
            <a:r>
              <a:rPr lang="cs-CZ" dirty="0"/>
              <a:t>) je území, na kterém je hlavou státu </a:t>
            </a:r>
            <a:r>
              <a:rPr lang="cs-CZ" dirty="0" smtClean="0"/>
              <a:t>britský král Karel III. </a:t>
            </a:r>
            <a:r>
              <a:rPr lang="cs-CZ" dirty="0"/>
              <a:t>z titulu </a:t>
            </a:r>
            <a:r>
              <a:rPr lang="cs-CZ" dirty="0" smtClean="0"/>
              <a:t>krále </a:t>
            </a:r>
            <a:r>
              <a:rPr lang="cs-CZ" dirty="0"/>
              <a:t>Nového Zélandu. </a:t>
            </a:r>
          </a:p>
        </p:txBody>
      </p:sp>
      <p:sp>
        <p:nvSpPr>
          <p:cNvPr id="3" name="Obdélník 2"/>
          <p:cNvSpPr/>
          <p:nvPr/>
        </p:nvSpPr>
        <p:spPr>
          <a:xfrm>
            <a:off x="331397" y="55417"/>
            <a:ext cx="84753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Novozélandské království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5365" name="Picture 5" descr="Soubor:Novozelandske kralovstv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483" y="1978881"/>
            <a:ext cx="4138693" cy="4405873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15367" name="Picture 7" descr="C:\Users\Petra\AppData\Local\Microsoft\Windows\Temporary Internet Files\Content.IE5\NPCX2PIO\MC900237940[1].wmf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227118">
            <a:off x="253424" y="5198712"/>
            <a:ext cx="2004116" cy="141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Fichier:Prince Charles Ireland-4.jpg — Wikipédi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1978880"/>
            <a:ext cx="2952328" cy="442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8788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476672"/>
            <a:ext cx="8510557" cy="106613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Maorové</a:t>
            </a:r>
            <a:endParaRPr lang="cs-CZ" dirty="0"/>
          </a:p>
        </p:txBody>
      </p:sp>
      <p:sp>
        <p:nvSpPr>
          <p:cNvPr id="6" name="Obdélník 5"/>
          <p:cNvSpPr/>
          <p:nvPr/>
        </p:nvSpPr>
        <p:spPr>
          <a:xfrm>
            <a:off x="8316415" y="0"/>
            <a:ext cx="827585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683568" y="1613118"/>
            <a:ext cx="7632847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Blip>
                <a:blip r:embed="rId2"/>
              </a:buBlip>
            </a:pPr>
            <a:endParaRPr lang="cs-CZ" sz="2200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2200" dirty="0" smtClean="0">
                <a:solidFill>
                  <a:srgbClr val="0070C0"/>
                </a:solidFill>
              </a:rPr>
              <a:t>původní polynéské obyvatelstvo (tvoří 15% populace)</a:t>
            </a:r>
          </a:p>
          <a:p>
            <a:pPr marL="285750" indent="-285750">
              <a:buBlip>
                <a:blip r:embed="rId2"/>
              </a:buBlip>
            </a:pPr>
            <a:endParaRPr lang="cs-CZ" sz="2200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2200" dirty="0">
                <a:solidFill>
                  <a:srgbClr val="0070C0"/>
                </a:solidFill>
              </a:rPr>
              <a:t>u</a:t>
            </a:r>
            <a:r>
              <a:rPr lang="cs-CZ" sz="2200" dirty="0" smtClean="0">
                <a:solidFill>
                  <a:srgbClr val="0070C0"/>
                </a:solidFill>
              </a:rPr>
              <a:t>sazení na ostrovech, specifická kultura</a:t>
            </a:r>
          </a:p>
          <a:p>
            <a:pPr marL="285750" indent="-285750">
              <a:buBlip>
                <a:blip r:embed="rId2"/>
              </a:buBlip>
            </a:pPr>
            <a:endParaRPr lang="cs-CZ" sz="2200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2200" dirty="0">
                <a:solidFill>
                  <a:srgbClr val="0070C0"/>
                </a:solidFill>
              </a:rPr>
              <a:t>v</a:t>
            </a:r>
            <a:r>
              <a:rPr lang="cs-CZ" sz="2200" dirty="0" smtClean="0">
                <a:solidFill>
                  <a:srgbClr val="0070C0"/>
                </a:solidFill>
              </a:rPr>
              <a:t> minulosti ohroženi Evropany (přivezli zbraně,  nemoci)  </a:t>
            </a:r>
          </a:p>
          <a:p>
            <a:pPr marL="285750" indent="-285750">
              <a:buBlip>
                <a:blip r:embed="rId2"/>
              </a:buBlip>
            </a:pPr>
            <a:endParaRPr lang="cs-CZ" sz="2200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r>
              <a:rPr lang="cs-CZ" sz="2200" dirty="0">
                <a:solidFill>
                  <a:srgbClr val="0070C0"/>
                </a:solidFill>
              </a:rPr>
              <a:t>j</a:t>
            </a:r>
            <a:r>
              <a:rPr lang="cs-CZ" sz="2200" dirty="0" smtClean="0">
                <a:solidFill>
                  <a:srgbClr val="0070C0"/>
                </a:solidFill>
              </a:rPr>
              <a:t>ejich jazyk - maorština               </a:t>
            </a:r>
          </a:p>
          <a:p>
            <a:pPr marL="285750" indent="-285750">
              <a:buBlip>
                <a:blip r:embed="rId2"/>
              </a:buBlip>
            </a:pPr>
            <a:endParaRPr lang="cs-CZ" dirty="0" smtClean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cs-CZ" dirty="0">
              <a:solidFill>
                <a:srgbClr val="0070C0"/>
              </a:solidFill>
            </a:endParaRPr>
          </a:p>
          <a:p>
            <a:pPr marL="285750" indent="-285750">
              <a:buBlip>
                <a:blip r:embed="rId2"/>
              </a:buBlip>
            </a:pPr>
            <a:endParaRPr lang="cs-CZ" dirty="0" smtClean="0">
              <a:solidFill>
                <a:srgbClr val="0070C0"/>
              </a:solidFill>
            </a:endParaRPr>
          </a:p>
        </p:txBody>
      </p:sp>
      <p:pic>
        <p:nvPicPr>
          <p:cNvPr id="2052" name="Picture 4" descr="File:MaoriChief17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74537" y="4427665"/>
            <a:ext cx="2060472" cy="226645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File:HekeKawiti184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433523"/>
            <a:ext cx="1944216" cy="226098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oubor:Hinepa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123728" y="4427665"/>
            <a:ext cx="1739616" cy="2266452"/>
          </a:xfrm>
          <a:prstGeom prst="rect">
            <a:avLst/>
          </a:prstGeom>
          <a:noFill/>
          <a:ln w="47625">
            <a:solidFill>
              <a:schemeClr val="accent1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File:MaraePipitea184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70" y="4433523"/>
            <a:ext cx="1895475" cy="226098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834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t2.gstatic.com/images?q=tbn:ANd9GcSq9C9pLJZz0vRQ4TzHTXnrVpzV-znTxkD_j-jxRlZks2ztbN_b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478"/>
            <a:ext cx="4860031" cy="3528392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scrapetv.com/News/News%20Pages/Everyone%20Else/images-3/maori-warri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1" y="3478"/>
            <a:ext cx="4330595" cy="6854521"/>
          </a:xfrm>
          <a:prstGeom prst="rect">
            <a:avLst/>
          </a:prstGeom>
          <a:noFill/>
          <a:ln w="38100"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painfulpleasures.com/body_jewelry/gallery/DVDs/book_070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59" y="3631735"/>
            <a:ext cx="4608511" cy="3128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5632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1374050" y="5604510"/>
            <a:ext cx="6503117" cy="1200329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u="sng" dirty="0"/>
              <a:t>Jméno znamená přibližně: </a:t>
            </a:r>
            <a:endParaRPr lang="cs-CZ" u="sng" dirty="0" smtClean="0"/>
          </a:p>
          <a:p>
            <a:r>
              <a:rPr lang="cs-CZ" dirty="0" smtClean="0"/>
              <a:t>„</a:t>
            </a:r>
            <a:r>
              <a:rPr lang="cs-CZ" dirty="0"/>
              <a:t>Místo, kde </a:t>
            </a:r>
            <a:r>
              <a:rPr lang="cs-CZ" dirty="0" err="1"/>
              <a:t>Tamatea</a:t>
            </a:r>
            <a:r>
              <a:rPr lang="cs-CZ" dirty="0"/>
              <a:t>, muž s velkými koleny, který se z hor klouzal, na hory se šplhal a hory polykal – známý jako </a:t>
            </a:r>
            <a:r>
              <a:rPr lang="cs-CZ" dirty="0" err="1"/>
              <a:t>zeměžrout</a:t>
            </a:r>
            <a:r>
              <a:rPr lang="cs-CZ" dirty="0"/>
              <a:t> – hrál na svojí flétnu pro svou milovanou</a:t>
            </a:r>
            <a:r>
              <a:rPr lang="cs-CZ" dirty="0" smtClean="0"/>
              <a:t>“.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-32404" y="4975335"/>
            <a:ext cx="9176404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dirty="0" smtClean="0"/>
              <a:t>Maorský název pro 350 m vysoký kopec.</a:t>
            </a:r>
          </a:p>
          <a:p>
            <a:r>
              <a:rPr lang="cs-CZ" dirty="0" smtClean="0"/>
              <a:t>Zapsán v Guinessově knize rekordů.</a:t>
            </a:r>
            <a:endParaRPr lang="cs-CZ" dirty="0"/>
          </a:p>
        </p:txBody>
      </p:sp>
      <p:pic>
        <p:nvPicPr>
          <p:cNvPr id="10244" name="Picture 4" descr="http://thesuiteworld.com/wp-content/uploads/2011/10/Taumata%C2%ADwhakatangihanga%C2%ADkoauau%C2%ADo%C2%ADtamatea%C2%ADturi%C2%ADpukakapiki%C2%ADmaunga%C2%ADhoro%C2%ADnuku%C2%ADpokai%C2%ADwhenua%C2%ADkitanatah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0689" y="188640"/>
            <a:ext cx="7069838" cy="451055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Obdélník 8"/>
          <p:cNvSpPr/>
          <p:nvPr/>
        </p:nvSpPr>
        <p:spPr>
          <a:xfrm rot="20719948">
            <a:off x="56216" y="645084"/>
            <a:ext cx="3724097" cy="92333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Zajímavost</a:t>
            </a:r>
            <a:endParaRPr lang="cs-CZ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45" name="Picture 5" descr="C:\Users\Petra\AppData\Local\Microsoft\Windows\Temporary Internet Files\Content.IE5\28CUJ3X1\MC900053962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68886">
            <a:off x="301037" y="1797865"/>
            <a:ext cx="1317277" cy="129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45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3149472" y="30171"/>
            <a:ext cx="28392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cs-CZ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Podnebí</a:t>
            </a:r>
            <a:endParaRPr lang="cs-CZ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323528" y="1052736"/>
            <a:ext cx="864096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dirty="0">
                <a:solidFill>
                  <a:schemeClr val="bg1"/>
                </a:solidFill>
              </a:rPr>
              <a:t>Nový Zéland má mírné oceánské podnebí, přičemž nejsevernější část má podnebí subtropické. Roční období jsou proti Severní polokouli obrácená. Nejteplejší měsíce </a:t>
            </a:r>
            <a:r>
              <a:rPr lang="cs-CZ" dirty="0" smtClean="0">
                <a:solidFill>
                  <a:schemeClr val="bg1"/>
                </a:solidFill>
              </a:rPr>
              <a:t>jsou leden</a:t>
            </a:r>
            <a:r>
              <a:rPr lang="cs-CZ" dirty="0">
                <a:solidFill>
                  <a:schemeClr val="bg1"/>
                </a:solidFill>
              </a:rPr>
              <a:t> a únor a nejchladnější červenec. Na Severním ostrově je průměrná teplota 18 °C a na Jižním 13 °C. Zimy jsou mírné. Převládající západní větry přinášejí celoročně bohaté srážky.</a:t>
            </a:r>
          </a:p>
        </p:txBody>
      </p:sp>
      <p:pic>
        <p:nvPicPr>
          <p:cNvPr id="14341" name="Picture 5" descr="C:\Users\Petra\AppData\Local\Microsoft\Windows\Temporary Internet Files\Content.IE5\UQ0VD2E9\MC900026867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908" y="30171"/>
            <a:ext cx="1152317" cy="1029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3" name="Picture 7" descr="http://www.tasmangolf.com/img/Nelson-Sunset-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1122" y="2605113"/>
            <a:ext cx="5305772" cy="3979329"/>
          </a:xfrm>
          <a:prstGeom prst="rect">
            <a:avLst/>
          </a:prstGeom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42088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57000">
              <a:srgbClr val="85C2FF"/>
            </a:gs>
            <a:gs pos="9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cs-CZ" dirty="0" smtClean="0"/>
              <a:t>REGIONY</a:t>
            </a:r>
            <a:endParaRPr lang="cs-CZ" dirty="0"/>
          </a:p>
        </p:txBody>
      </p:sp>
      <p:sp>
        <p:nvSpPr>
          <p:cNvPr id="8" name="Zástupný symbol pro obsah 7"/>
          <p:cNvSpPr>
            <a:spLocks noGrp="1"/>
          </p:cNvSpPr>
          <p:nvPr>
            <p:ph sz="half" idx="1"/>
          </p:nvPr>
        </p:nvSpPr>
        <p:spPr>
          <a:xfrm>
            <a:off x="467544" y="1556792"/>
            <a:ext cx="4176464" cy="511256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endParaRPr lang="cs-CZ" dirty="0" smtClean="0"/>
          </a:p>
          <a:p>
            <a:r>
              <a:rPr lang="cs-CZ" dirty="0" smtClean="0"/>
              <a:t>Northland</a:t>
            </a:r>
            <a:endParaRPr lang="cs-CZ" dirty="0"/>
          </a:p>
          <a:p>
            <a:r>
              <a:rPr lang="cs-CZ" dirty="0"/>
              <a:t>Auckland</a:t>
            </a:r>
          </a:p>
          <a:p>
            <a:r>
              <a:rPr lang="cs-CZ" dirty="0"/>
              <a:t>Waikato</a:t>
            </a:r>
          </a:p>
          <a:p>
            <a:r>
              <a:rPr lang="cs-CZ" dirty="0" err="1"/>
              <a:t>Bay</a:t>
            </a:r>
            <a:r>
              <a:rPr lang="cs-CZ" dirty="0"/>
              <a:t> of Plenty</a:t>
            </a:r>
          </a:p>
          <a:p>
            <a:r>
              <a:rPr lang="cs-CZ" dirty="0"/>
              <a:t>East Cape</a:t>
            </a:r>
          </a:p>
          <a:p>
            <a:r>
              <a:rPr lang="cs-CZ" dirty="0"/>
              <a:t>Hawke's </a:t>
            </a:r>
            <a:r>
              <a:rPr lang="cs-CZ" dirty="0" err="1"/>
              <a:t>Bay</a:t>
            </a:r>
            <a:endParaRPr lang="cs-CZ" dirty="0"/>
          </a:p>
          <a:p>
            <a:r>
              <a:rPr lang="cs-CZ" dirty="0"/>
              <a:t>Taranaki</a:t>
            </a:r>
          </a:p>
          <a:p>
            <a:r>
              <a:rPr lang="cs-CZ" dirty="0"/>
              <a:t>Manawatu-Wanganui</a:t>
            </a:r>
          </a:p>
          <a:p>
            <a:r>
              <a:rPr lang="cs-CZ" dirty="0"/>
              <a:t>Wellington</a:t>
            </a:r>
          </a:p>
          <a:p>
            <a:r>
              <a:rPr lang="cs-CZ" dirty="0"/>
              <a:t>Tasman</a:t>
            </a:r>
          </a:p>
          <a:p>
            <a:r>
              <a:rPr lang="cs-CZ" dirty="0"/>
              <a:t>Nelson</a:t>
            </a:r>
          </a:p>
          <a:p>
            <a:r>
              <a:rPr lang="cs-CZ" dirty="0"/>
              <a:t>Marlborough</a:t>
            </a:r>
          </a:p>
          <a:p>
            <a:r>
              <a:rPr lang="cs-CZ" dirty="0" err="1"/>
              <a:t>West</a:t>
            </a:r>
            <a:r>
              <a:rPr lang="cs-CZ" dirty="0"/>
              <a:t> Coast</a:t>
            </a:r>
          </a:p>
          <a:p>
            <a:r>
              <a:rPr lang="cs-CZ" dirty="0"/>
              <a:t>Canterbury</a:t>
            </a:r>
          </a:p>
          <a:p>
            <a:r>
              <a:rPr lang="cs-CZ" dirty="0"/>
              <a:t>Otago</a:t>
            </a:r>
          </a:p>
          <a:p>
            <a:r>
              <a:rPr lang="cs-CZ" dirty="0"/>
              <a:t>Southland</a:t>
            </a:r>
          </a:p>
          <a:p>
            <a:endParaRPr lang="cs-CZ" dirty="0"/>
          </a:p>
        </p:txBody>
      </p:sp>
      <p:pic>
        <p:nvPicPr>
          <p:cNvPr id="10" name="Zástupný symbol pro obsah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764704"/>
            <a:ext cx="3739167" cy="5350876"/>
          </a:xfrm>
        </p:spPr>
      </p:pic>
      <p:sp>
        <p:nvSpPr>
          <p:cNvPr id="2" name="TextovéPole 1"/>
          <p:cNvSpPr txBox="1"/>
          <p:nvPr/>
        </p:nvSpPr>
        <p:spPr>
          <a:xfrm>
            <a:off x="6303637" y="5930914"/>
            <a:ext cx="2422458" cy="369332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Nepovinná informace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251520" y="116632"/>
            <a:ext cx="8784976" cy="6552728"/>
          </a:xfrm>
          <a:prstGeom prst="rect">
            <a:avLst/>
          </a:prstGeom>
          <a:noFill/>
          <a:ln w="38100">
            <a:solidFill>
              <a:srgbClr val="FF0000"/>
            </a:solidFill>
            <a:prstDash val="dash"/>
          </a:ln>
        </p:spPr>
        <p:txBody>
          <a:bodyPr wrap="square" rtlCol="0">
            <a:spAutoFit/>
          </a:bodyPr>
          <a:lstStyle/>
          <a:p>
            <a:endParaRPr lang="cs-CZ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242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rchol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rchol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Vrchol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702</TotalTime>
  <Words>730</Words>
  <Application>Microsoft Office PowerPoint</Application>
  <PresentationFormat>Předvádění na obrazovce (4:3)</PresentationFormat>
  <Paragraphs>113</Paragraphs>
  <Slides>24</Slides>
  <Notes>8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AR HERMANN</vt:lpstr>
      <vt:lpstr>Book Antiqua</vt:lpstr>
      <vt:lpstr>Calibri</vt:lpstr>
      <vt:lpstr>Lucida Sans</vt:lpstr>
      <vt:lpstr>Wingdings</vt:lpstr>
      <vt:lpstr>Wingdings 2</vt:lpstr>
      <vt:lpstr>Wingdings 3</vt:lpstr>
      <vt:lpstr>Vrchol</vt:lpstr>
      <vt:lpstr>Nový Zéland 2024</vt:lpstr>
      <vt:lpstr>Prezentace aplikace PowerPoint</vt:lpstr>
      <vt:lpstr>Prezentace aplikace PowerPoint</vt:lpstr>
      <vt:lpstr>Prezentace aplikace PowerPoint</vt:lpstr>
      <vt:lpstr>Maorové</vt:lpstr>
      <vt:lpstr>Prezentace aplikace PowerPoint</vt:lpstr>
      <vt:lpstr>Prezentace aplikace PowerPoint</vt:lpstr>
      <vt:lpstr>Prezentace aplikace PowerPoint</vt:lpstr>
      <vt:lpstr>REGIONY</vt:lpstr>
      <vt:lpstr>Prezentace aplikace PowerPoint</vt:lpstr>
      <vt:lpstr>HOSPODÁŘSTVÍ</vt:lpstr>
      <vt:lpstr>Prezentace aplikace PowerPoint</vt:lpstr>
      <vt:lpstr>FAUNA A FLÓRA</vt:lpstr>
      <vt:lpstr>Mount Cook je se 3 754 m nejvyšším bodem Nového Zélandu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Nový Zéland</dc:title>
  <dc:creator>Petra</dc:creator>
  <cp:lastModifiedBy>Jaroslav Cap</cp:lastModifiedBy>
  <cp:revision>52</cp:revision>
  <dcterms:created xsi:type="dcterms:W3CDTF">2012-01-23T14:33:04Z</dcterms:created>
  <dcterms:modified xsi:type="dcterms:W3CDTF">2024-04-30T08:18:40Z</dcterms:modified>
</cp:coreProperties>
</file>