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4" r:id="rId13"/>
    <p:sldId id="275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 varScale="1">
        <p:scale>
          <a:sx n="65" d="100"/>
          <a:sy n="65" d="100"/>
        </p:scale>
        <p:origin x="-5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AA48C-98E5-42B4-8DA2-900244864977}" type="datetimeFigureOut">
              <a:rPr lang="cs-CZ" smtClean="0"/>
              <a:pPr/>
              <a:t>18.4.2014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DDCB7-A404-4596-BD98-64E4136DE17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DCB7-A404-4596-BD98-64E4136DE17B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DCB7-A404-4596-BD98-64E4136DE17B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DCB7-A404-4596-BD98-64E4136DE17B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DCB7-A404-4596-BD98-64E4136DE17B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A676-4526-4ABE-A687-68808DA43A6D}" type="datetimeFigureOut">
              <a:rPr lang="cs-CZ" smtClean="0"/>
              <a:pPr/>
              <a:t>18.4.2014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F41-EEEF-4510-858B-68C4E58FFB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A676-4526-4ABE-A687-68808DA43A6D}" type="datetimeFigureOut">
              <a:rPr lang="cs-CZ" smtClean="0"/>
              <a:pPr/>
              <a:t>18.4.2014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F41-EEEF-4510-858B-68C4E58FFB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A676-4526-4ABE-A687-68808DA43A6D}" type="datetimeFigureOut">
              <a:rPr lang="cs-CZ" smtClean="0"/>
              <a:pPr/>
              <a:t>18.4.2014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F41-EEEF-4510-858B-68C4E58FFB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A676-4526-4ABE-A687-68808DA43A6D}" type="datetimeFigureOut">
              <a:rPr lang="cs-CZ" smtClean="0"/>
              <a:pPr/>
              <a:t>18.4.2014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F41-EEEF-4510-858B-68C4E58FFB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A676-4526-4ABE-A687-68808DA43A6D}" type="datetimeFigureOut">
              <a:rPr lang="cs-CZ" smtClean="0"/>
              <a:pPr/>
              <a:t>18.4.2014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F41-EEEF-4510-858B-68C4E58FFB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A676-4526-4ABE-A687-68808DA43A6D}" type="datetimeFigureOut">
              <a:rPr lang="cs-CZ" smtClean="0"/>
              <a:pPr/>
              <a:t>18.4.2014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F41-EEEF-4510-858B-68C4E58FFB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A676-4526-4ABE-A687-68808DA43A6D}" type="datetimeFigureOut">
              <a:rPr lang="cs-CZ" smtClean="0"/>
              <a:pPr/>
              <a:t>18.4.2014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F41-EEEF-4510-858B-68C4E58FFB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A676-4526-4ABE-A687-68808DA43A6D}" type="datetimeFigureOut">
              <a:rPr lang="cs-CZ" smtClean="0"/>
              <a:pPr/>
              <a:t>18.4.2014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F41-EEEF-4510-858B-68C4E58FFB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A676-4526-4ABE-A687-68808DA43A6D}" type="datetimeFigureOut">
              <a:rPr lang="cs-CZ" smtClean="0"/>
              <a:pPr/>
              <a:t>18.4.2014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F41-EEEF-4510-858B-68C4E58FFB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A676-4526-4ABE-A687-68808DA43A6D}" type="datetimeFigureOut">
              <a:rPr lang="cs-CZ" smtClean="0"/>
              <a:pPr/>
              <a:t>18.4.2014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F41-EEEF-4510-858B-68C4E58FFB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A676-4526-4ABE-A687-68808DA43A6D}" type="datetimeFigureOut">
              <a:rPr lang="cs-CZ" smtClean="0"/>
              <a:pPr/>
              <a:t>18.4.2014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F41-EEEF-4510-858B-68C4E58FFB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2A676-4526-4ABE-A687-68808DA43A6D}" type="datetimeFigureOut">
              <a:rPr lang="cs-CZ" smtClean="0"/>
              <a:pPr/>
              <a:t>18.4.2014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D3F41-EEEF-4510-858B-68C4E58FFBA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jlswbs.files.wordpress.com/2008/02/oldworld.jpg?w=450" TargetMode="External"/><Relationship Id="rId2" Type="http://schemas.openxmlformats.org/officeDocument/2006/relationships/hyperlink" Target="http://upload.wikimedia.org/wikipedia/commons/3/31/Civilt%C3%A0ValleIndoMappa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pload.wikimedia.org/wikipedia/commons/9/93/Kultura_po%C5%99%C3%AD%C4%8D%C3%AD_Indu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f/f5/Hammurabi's_Babylonia_Locator_Map_1.svg/671px-Hammurabi's_Babylonia_Locator_Map_1.svg.p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crypted-tbn2.gstatic.com/images?q=tbn:ANd9GcT8MguAwHlYVBFK25YMObuBt6z9LeoC49mQ3wn2mxR2SCLqhsEVM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34481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estiúhelník 3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0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gybon.cz/layout/gybon/theme-images/gbnlogo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877272"/>
            <a:ext cx="4171950" cy="5334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940152" y="594928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Autor : </a:t>
            </a:r>
            <a:r>
              <a:rPr lang="cs-CZ" b="1" dirty="0" err="1" smtClean="0"/>
              <a:t>J.Čáp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1547664" y="1484784"/>
            <a:ext cx="634814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smtClean="0"/>
              <a:t>Osvojování Asie člověkem – I.díl</a:t>
            </a:r>
          </a:p>
          <a:p>
            <a:r>
              <a:rPr lang="cs-CZ" sz="2400" b="1" smtClean="0"/>
              <a:t>Staré </a:t>
            </a:r>
            <a:r>
              <a:rPr lang="cs-CZ" sz="2400" b="1" dirty="0" smtClean="0"/>
              <a:t>civilizace ,objevné cesty </a:t>
            </a:r>
            <a:r>
              <a:rPr lang="cs-CZ" sz="2400" b="1" smtClean="0"/>
              <a:t>konce </a:t>
            </a:r>
            <a:r>
              <a:rPr lang="cs-CZ" sz="2400" b="1" smtClean="0"/>
              <a:t>středověku.</a:t>
            </a:r>
            <a:endParaRPr lang="cs-CZ" sz="2400" b="1" dirty="0" smtClean="0"/>
          </a:p>
          <a:p>
            <a:endParaRPr lang="cs-CZ" sz="3200" b="1" dirty="0"/>
          </a:p>
        </p:txBody>
      </p:sp>
      <p:sp>
        <p:nvSpPr>
          <p:cNvPr id="8" name="Obdélník 7"/>
          <p:cNvSpPr/>
          <p:nvPr/>
        </p:nvSpPr>
        <p:spPr>
          <a:xfrm>
            <a:off x="5940152" y="6381328"/>
            <a:ext cx="28192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VY_32_INOVACE_ZEMEPIS_CAP_1.8</a:t>
            </a:r>
            <a:endParaRPr lang="cs-CZ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oubor:Marco Polo, Il Milione, Chapter CXXIII and CXX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952875" cy="5715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0" y="6021288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Kniha pána </a:t>
            </a:r>
            <a:r>
              <a:rPr lang="cs-CZ" b="1" dirty="0" err="1" smtClean="0"/>
              <a:t>Marca</a:t>
            </a:r>
            <a:r>
              <a:rPr lang="cs-CZ" b="1" dirty="0" smtClean="0"/>
              <a:t> </a:t>
            </a:r>
            <a:r>
              <a:rPr lang="cs-CZ" b="1" dirty="0" err="1" smtClean="0"/>
              <a:t>Pola</a:t>
            </a:r>
            <a:r>
              <a:rPr lang="cs-CZ" b="1" dirty="0" smtClean="0"/>
              <a:t>, </a:t>
            </a:r>
            <a:r>
              <a:rPr lang="cs-CZ" b="1" dirty="0" err="1" smtClean="0"/>
              <a:t>benátskeho</a:t>
            </a:r>
            <a:r>
              <a:rPr lang="cs-CZ" b="1" dirty="0" smtClean="0"/>
              <a:t> měšťana, zvaného Milión, ve které se popisují divy světa.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4283968" y="1340768"/>
            <a:ext cx="4572000" cy="3693319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cs-CZ" b="1" dirty="0" smtClean="0"/>
              <a:t>Cestopis je prvním zeměpisným dílem o Asii a nejcennějším zdrojem historických informací o tehdejší Asii. </a:t>
            </a:r>
            <a:r>
              <a:rPr lang="cs-CZ" dirty="0" smtClean="0"/>
              <a:t>Je obzvlášť cenný, kvůli fantastickým  legendám raného středověku. Podává informace o způsobu života obyvatel, počasí, pouštích, řekách, monzunech, o Tichém a Indickém oceánu apod.. Východní Asie je vykreslená jako velmi bohatá, oplývající zlatem, drahým kořením, přístavy s čilým obchodním ruchem a velkými městy. Text pokrývá území od Persie po Čínu, Indii a Východoindické souostroví, ale i území, která sám nenavštívil (Rusko,Sibiř,Japonsko apod.).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2483768" y="5013176"/>
            <a:ext cx="1368152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„Milion“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211960" y="5445224"/>
            <a:ext cx="807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Obr.15</a:t>
            </a:r>
            <a:endParaRPr lang="cs-CZ" dirty="0"/>
          </a:p>
        </p:txBody>
      </p:sp>
      <p:sp>
        <p:nvSpPr>
          <p:cNvPr id="7" name="Šestiúhelník 6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9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3" y="764704"/>
            <a:ext cx="77768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Použité </a:t>
            </a:r>
            <a:r>
              <a:rPr lang="cs-CZ" sz="1600" b="1" dirty="0" smtClean="0"/>
              <a:t>zdroje:</a:t>
            </a:r>
          </a:p>
          <a:p>
            <a:r>
              <a:rPr lang="cs-CZ" sz="1600" b="1" dirty="0" err="1" smtClean="0"/>
              <a:t>Wikimedia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Commons</a:t>
            </a:r>
            <a:endParaRPr lang="cs-CZ" sz="1600" b="1" dirty="0" smtClean="0"/>
          </a:p>
          <a:p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Kašparovský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– Zeměpis II,v kostce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Holeček,Janský a kol. – Zeměpis světa 2</a:t>
            </a:r>
          </a:p>
          <a:p>
            <a:r>
              <a:rPr lang="cs-CZ" b="1" dirty="0" smtClean="0"/>
              <a:t>Školní atlas světa,Kartografie PRAHA,a.s.,2008</a:t>
            </a:r>
          </a:p>
          <a:p>
            <a:endParaRPr lang="cs-CZ" b="1" dirty="0" smtClean="0"/>
          </a:p>
          <a:p>
            <a:r>
              <a:rPr lang="cs-CZ" b="1" dirty="0" smtClean="0"/>
              <a:t>Citace obrázků:</a:t>
            </a:r>
          </a:p>
          <a:p>
            <a:r>
              <a:rPr lang="cs-CZ" dirty="0" smtClean="0"/>
              <a:t>Obr.1 - 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17.4.2014]. Dostupný na WWW: http://upload.wikimedia.org/wikipedia/commons/thumb/1/1a/Asie.svg/650px-Asie.svg.png </a:t>
            </a:r>
          </a:p>
          <a:p>
            <a:endParaRPr lang="cs-CZ" dirty="0" smtClean="0"/>
          </a:p>
          <a:p>
            <a:r>
              <a:rPr lang="cs-CZ" dirty="0" smtClean="0"/>
              <a:t>Obr.2 - SADALMELIK.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17.4.2014]. Dostupný na WWW: http://upload.wikimedia.org/wikipedia/commons/thumb/4/43/Java_Topography.png/800px-Java_Topography.png </a:t>
            </a:r>
          </a:p>
          <a:p>
            <a:endParaRPr lang="cs-CZ" dirty="0" smtClean="0"/>
          </a:p>
          <a:p>
            <a:r>
              <a:rPr lang="cs-CZ" dirty="0" smtClean="0"/>
              <a:t>Obr.3- 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17.4.2014]. Dostupný na WWW: http://www.</a:t>
            </a:r>
            <a:r>
              <a:rPr lang="cs-CZ" dirty="0" err="1" smtClean="0"/>
              <a:t>remybumppofieldguide.org</a:t>
            </a:r>
            <a:r>
              <a:rPr lang="cs-CZ" dirty="0" smtClean="0"/>
              <a:t>/</a:t>
            </a:r>
            <a:r>
              <a:rPr lang="cs-CZ" dirty="0" err="1" smtClean="0"/>
              <a:t>wp</a:t>
            </a:r>
            <a:r>
              <a:rPr lang="cs-CZ" dirty="0" smtClean="0"/>
              <a:t>-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uploads</a:t>
            </a:r>
            <a:r>
              <a:rPr lang="cs-CZ" dirty="0" smtClean="0"/>
              <a:t>/2012/08/</a:t>
            </a:r>
            <a:r>
              <a:rPr lang="cs-CZ" dirty="0" err="1" smtClean="0"/>
              <a:t>eugene</a:t>
            </a:r>
            <a:r>
              <a:rPr lang="cs-CZ" dirty="0" smtClean="0"/>
              <a:t>-</a:t>
            </a:r>
            <a:r>
              <a:rPr lang="cs-CZ" dirty="0" err="1" smtClean="0"/>
              <a:t>dubois.jpg</a:t>
            </a:r>
            <a:r>
              <a:rPr lang="cs-CZ" dirty="0" smtClean="0"/>
              <a:t> </a:t>
            </a:r>
          </a:p>
          <a:p>
            <a:endParaRPr lang="cs-CZ" dirty="0" smtClean="0"/>
          </a:p>
        </p:txBody>
      </p:sp>
      <p:sp>
        <p:nvSpPr>
          <p:cNvPr id="3" name="Šestiúhelník 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10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052736"/>
            <a:ext cx="87484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Obr.4 - 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17.4.2014]. Dostupný na WWW: http://www.</a:t>
            </a:r>
            <a:r>
              <a:rPr lang="cs-CZ" dirty="0" err="1" smtClean="0"/>
              <a:t>halleethehomemaker.com</a:t>
            </a:r>
            <a:r>
              <a:rPr lang="cs-CZ" dirty="0" smtClean="0"/>
              <a:t>/</a:t>
            </a:r>
            <a:r>
              <a:rPr lang="cs-CZ" dirty="0" err="1" smtClean="0"/>
              <a:t>wp</a:t>
            </a:r>
            <a:r>
              <a:rPr lang="cs-CZ" dirty="0" smtClean="0"/>
              <a:t>-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uploads</a:t>
            </a:r>
            <a:r>
              <a:rPr lang="cs-CZ" dirty="0" smtClean="0"/>
              <a:t>/2010/07/</a:t>
            </a:r>
            <a:r>
              <a:rPr lang="cs-CZ" dirty="0" err="1" smtClean="0"/>
              <a:t>java</a:t>
            </a:r>
            <a:r>
              <a:rPr lang="cs-CZ" dirty="0" smtClean="0"/>
              <a:t>-man-</a:t>
            </a:r>
            <a:r>
              <a:rPr lang="cs-CZ" dirty="0" err="1" smtClean="0"/>
              <a:t>entire.jpg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smtClean="0"/>
              <a:t>Obr.5 - BURIAN, Zdeněk.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17.4.2014]. Dostupný na WWW: http://nd04.jxs.cz/181/548/44724020a1_71939930_o2.jpg </a:t>
            </a:r>
          </a:p>
          <a:p>
            <a:endParaRPr lang="cs-CZ" dirty="0" smtClean="0"/>
          </a:p>
          <a:p>
            <a:r>
              <a:rPr lang="cs-CZ" dirty="0" smtClean="0"/>
              <a:t>Obr.6 -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Holeček,Janský a kol. – Zeměpis světa 2,str.42,Kolébky civilizace v Asii</a:t>
            </a:r>
          </a:p>
          <a:p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 smtClean="0"/>
              <a:t>Obr.7 - 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17.4.2014]. Dostupný na WWW: </a:t>
            </a:r>
            <a:r>
              <a:rPr lang="cs-CZ" dirty="0" smtClean="0">
                <a:hlinkClick r:id="rId2"/>
              </a:rPr>
              <a:t>http://upload.wikimedia.org/wikipedia/commons/3/31/Civilt%C3%A0ValleIndoMappa.png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Obr.8 -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Holeček,Janský a kol. – Zeměpis světa 2,str.45,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Rekonstruce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obilní sýpky ve star.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Mohendžodáru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 smtClean="0"/>
              <a:t>Obr.9 - 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17.4.2014]. Dostupný na WWW: </a:t>
            </a:r>
            <a:r>
              <a:rPr lang="cs-CZ" dirty="0" smtClean="0">
                <a:hlinkClick r:id="rId3"/>
              </a:rPr>
              <a:t>http://jlswbs.files.wordpress.com/2008/02/oldworld.jpg?w=450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Obr.10 - NEZNÁMÝ. </a:t>
            </a:r>
            <a:r>
              <a:rPr lang="cs-CZ" i="1" dirty="0" smtClean="0"/>
              <a:t>http://cs.wikipedia.org</a:t>
            </a:r>
            <a:r>
              <a:rPr lang="cs-CZ" dirty="0" smtClean="0"/>
              <a:t> [online]. [cit. 18.4.2014]. Dostupný na WWW: </a:t>
            </a:r>
            <a:r>
              <a:rPr lang="cs-CZ" dirty="0" smtClean="0">
                <a:hlinkClick r:id="rId4"/>
              </a:rPr>
              <a:t>http://upload.wikimedia.org/wikipedia/commons/9/93/Kultura_po%C5%99%C3%AD%C4%8D%C3%AD_Indu.png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Šestiúhelník 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11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620688"/>
            <a:ext cx="792088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Obr.11 - MAP.MASTER.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18.4.2014]. Dostupný na WWW: </a:t>
            </a:r>
            <a:r>
              <a:rPr lang="cs-CZ" dirty="0" smtClean="0">
                <a:hlinkClick r:id="rId3"/>
              </a:rPr>
              <a:t>http://upload.wikimedia.org/wikipedia/commons/thumb/f/f5/Hammurabi%27s_Babylonia_Locator_Map_1.svg/671px-Hammurabi%27s_Babylonia_Locator_Map_1.svg.pn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Obr.12 - 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18.4.2014]. Dostupný na WWW: </a:t>
            </a:r>
            <a:r>
              <a:rPr lang="cs-CZ" dirty="0" smtClean="0">
                <a:hlinkClick r:id="rId4"/>
              </a:rPr>
              <a:t>https://encrypted-tbn2.gstatic.com/images?q=tbn:ANd9GcT8MguAwHlYVBFK25YMObuBt6z9LeoC49mQ3wn2mxR2SCLqhsEVMA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Obr.13 - 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18.4.2014]. Dostupný na WWW: http://upload.wikimedia.org/wikipedia/commons/thumb/5/54/Marco_Polo_portrait.jpg/225px-Marco_Polo_portrait.jpg </a:t>
            </a:r>
          </a:p>
          <a:p>
            <a:endParaRPr lang="cs-CZ" dirty="0" smtClean="0"/>
          </a:p>
          <a:p>
            <a:r>
              <a:rPr lang="cs-CZ" dirty="0" smtClean="0"/>
              <a:t>Obr.14 - 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18.4.2014]. Dostupný na WWW: http://www.</a:t>
            </a:r>
            <a:r>
              <a:rPr lang="cs-CZ" dirty="0" err="1" smtClean="0"/>
              <a:t>myhero.com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guest</a:t>
            </a:r>
            <a:r>
              <a:rPr lang="cs-CZ" dirty="0" smtClean="0"/>
              <a:t>/g214989/hero54829/g214989_u60869_</a:t>
            </a:r>
            <a:r>
              <a:rPr lang="cs-CZ" dirty="0" err="1" smtClean="0"/>
              <a:t>marco</a:t>
            </a:r>
            <a:r>
              <a:rPr lang="cs-CZ" dirty="0" smtClean="0"/>
              <a:t>_polo_</a:t>
            </a:r>
            <a:r>
              <a:rPr lang="cs-CZ" dirty="0" err="1" smtClean="0"/>
              <a:t>route.jpg</a:t>
            </a:r>
            <a:r>
              <a:rPr lang="cs-CZ" dirty="0" smtClean="0"/>
              <a:t>  </a:t>
            </a:r>
          </a:p>
          <a:p>
            <a:endParaRPr lang="cs-CZ" dirty="0" smtClean="0"/>
          </a:p>
          <a:p>
            <a:r>
              <a:rPr lang="cs-CZ" dirty="0" smtClean="0"/>
              <a:t>Obr.15 - NEZNÁMÝ. </a:t>
            </a:r>
            <a:r>
              <a:rPr lang="cs-CZ" i="1" dirty="0" err="1" smtClean="0"/>
              <a:t>flickr.com</a:t>
            </a:r>
            <a:r>
              <a:rPr lang="cs-CZ" dirty="0" smtClean="0"/>
              <a:t> [online]. [cit. 18.4.2014]. Dostupný na WWW: http://upload.wikimedia.org/wikipedia/commons/2/29/Marco_Polo,_Il_Milione,_Chapter_CXXIII_and_CXXIV.jpg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Šestiúhelník 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12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251520" y="5661248"/>
            <a:ext cx="63016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/>
              <a:t>Osvojování Asie člověkem – I.díl</a:t>
            </a:r>
          </a:p>
          <a:p>
            <a:r>
              <a:rPr lang="cs-CZ" sz="2000" b="1" dirty="0" smtClean="0"/>
              <a:t>staré civilizace ,objevné cesty</a:t>
            </a:r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980728"/>
            <a:ext cx="7690054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Převážně „zevnitř“-  Vysvětli,co  je  tímto tvrzením míněno.</a:t>
            </a:r>
            <a:endParaRPr lang="cs-CZ" sz="2400" b="1" dirty="0"/>
          </a:p>
        </p:txBody>
      </p:sp>
      <p:sp>
        <p:nvSpPr>
          <p:cNvPr id="8" name="Obdélník 7"/>
          <p:cNvSpPr/>
          <p:nvPr/>
        </p:nvSpPr>
        <p:spPr>
          <a:xfrm>
            <a:off x="8244408" y="6309320"/>
            <a:ext cx="69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  <p:sp>
        <p:nvSpPr>
          <p:cNvPr id="9" name="Šestiúhelník 8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1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oubor:Java Topograph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6128" y="2636912"/>
            <a:ext cx="6467872" cy="400851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39552" y="908720"/>
            <a:ext cx="8142870" cy="147732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I</a:t>
            </a:r>
            <a:r>
              <a:rPr lang="cs-CZ" b="1" dirty="0" smtClean="0"/>
              <a:t>.Jak se ostrov jmenuje ?</a:t>
            </a:r>
          </a:p>
          <a:p>
            <a:r>
              <a:rPr lang="cs-CZ" b="1" dirty="0" err="1" smtClean="0"/>
              <a:t>II.Předek</a:t>
            </a:r>
            <a:r>
              <a:rPr lang="cs-CZ" b="1" dirty="0" smtClean="0"/>
              <a:t> byl objevitelem pojmenován  </a:t>
            </a:r>
            <a:r>
              <a:rPr lang="cs-CZ" b="1" dirty="0" err="1" smtClean="0"/>
              <a:t>Pithecatrophus</a:t>
            </a:r>
            <a:r>
              <a:rPr lang="cs-CZ" b="1" dirty="0" smtClean="0"/>
              <a:t> </a:t>
            </a:r>
            <a:r>
              <a:rPr lang="cs-CZ" b="1" dirty="0" err="1" smtClean="0"/>
              <a:t>erectus</a:t>
            </a:r>
            <a:r>
              <a:rPr lang="cs-CZ" b="1" dirty="0" smtClean="0"/>
              <a:t> .Jaký je dnešní český</a:t>
            </a:r>
          </a:p>
          <a:p>
            <a:r>
              <a:rPr lang="cs-CZ" b="1" dirty="0" smtClean="0"/>
              <a:t>název  tohoto předka ? /Neandrtálec,člověk zručný,člověk vzpřímený,Kromaňonec/ </a:t>
            </a:r>
          </a:p>
          <a:p>
            <a:r>
              <a:rPr lang="cs-CZ" b="1" dirty="0" err="1" smtClean="0"/>
              <a:t>III.Kdo</a:t>
            </a:r>
            <a:r>
              <a:rPr lang="cs-CZ" b="1" dirty="0" smtClean="0"/>
              <a:t> učinil roku 1891 tento nález?</a:t>
            </a:r>
            <a:r>
              <a:rPr lang="cs-CZ" dirty="0" smtClean="0"/>
              <a:t>(Můžeš využít internetový vyhledávač.) </a:t>
            </a:r>
            <a:endParaRPr lang="cs-CZ" dirty="0"/>
          </a:p>
          <a:p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0" y="332656"/>
            <a:ext cx="91440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2000" b="1" dirty="0" smtClean="0"/>
              <a:t>Z tohoto ostrova pochází  nález jednoho z nejstarších předků  dnešních lidí.</a:t>
            </a:r>
          </a:p>
        </p:txBody>
      </p:sp>
      <p:sp>
        <p:nvSpPr>
          <p:cNvPr id="7" name="Obdélník 6"/>
          <p:cNvSpPr/>
          <p:nvPr/>
        </p:nvSpPr>
        <p:spPr>
          <a:xfrm>
            <a:off x="1619672" y="6165304"/>
            <a:ext cx="69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  <p:sp>
        <p:nvSpPr>
          <p:cNvPr id="8" name="Šestiúhelník 7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2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83968" y="3717032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První nálezy hominidů na Jávě udělal</a:t>
            </a:r>
          </a:p>
          <a:p>
            <a:r>
              <a:rPr lang="cs-CZ" b="1" dirty="0" err="1" smtClean="0"/>
              <a:t>Eugen</a:t>
            </a:r>
            <a:r>
              <a:rPr lang="cs-CZ" b="1" dirty="0" smtClean="0"/>
              <a:t> Dubios </a:t>
            </a:r>
            <a:r>
              <a:rPr lang="cs-CZ" dirty="0" smtClean="0"/>
              <a:t>(1858–1940), nizozemský</a:t>
            </a:r>
          </a:p>
          <a:p>
            <a:r>
              <a:rPr lang="cs-CZ" dirty="0" smtClean="0"/>
              <a:t>lékař, anatom, působící jako vojenský lékař</a:t>
            </a:r>
          </a:p>
          <a:p>
            <a:r>
              <a:rPr lang="cs-CZ" dirty="0" smtClean="0"/>
              <a:t>na Sumatře a Jávě za holandské správy ostrovů</a:t>
            </a:r>
          </a:p>
          <a:p>
            <a:r>
              <a:rPr lang="cs-CZ" dirty="0" smtClean="0"/>
              <a:t>Indonésie. U osady </a:t>
            </a:r>
            <a:r>
              <a:rPr lang="cs-CZ" dirty="0" err="1" smtClean="0"/>
              <a:t>Trinil</a:t>
            </a:r>
            <a:r>
              <a:rPr lang="cs-CZ" dirty="0" smtClean="0"/>
              <a:t> (východně</a:t>
            </a:r>
          </a:p>
          <a:p>
            <a:r>
              <a:rPr lang="cs-CZ" dirty="0" smtClean="0"/>
              <a:t>od </a:t>
            </a:r>
            <a:r>
              <a:rPr lang="cs-CZ" dirty="0" err="1" smtClean="0"/>
              <a:t>Sangiranu</a:t>
            </a:r>
            <a:r>
              <a:rPr lang="cs-CZ" dirty="0" smtClean="0"/>
              <a:t>) na řece </a:t>
            </a:r>
            <a:r>
              <a:rPr lang="cs-CZ" dirty="0" err="1" smtClean="0"/>
              <a:t>Solo</a:t>
            </a:r>
            <a:r>
              <a:rPr lang="cs-CZ" dirty="0" smtClean="0"/>
              <a:t> objevil roku</a:t>
            </a:r>
          </a:p>
          <a:p>
            <a:r>
              <a:rPr lang="cs-CZ" b="1" dirty="0" smtClean="0"/>
              <a:t>1891 zub, část temene lebky a stehenní kost.</a:t>
            </a:r>
          </a:p>
          <a:p>
            <a:r>
              <a:rPr lang="cs-CZ" dirty="0" smtClean="0"/>
              <a:t>Druh nazval </a:t>
            </a:r>
            <a:r>
              <a:rPr lang="cs-CZ" b="1" dirty="0" err="1" smtClean="0"/>
              <a:t>Pithecanthropus</a:t>
            </a:r>
            <a:r>
              <a:rPr lang="cs-CZ" b="1" dirty="0" smtClean="0"/>
              <a:t> </a:t>
            </a:r>
            <a:r>
              <a:rPr lang="cs-CZ" b="1" dirty="0" err="1" smtClean="0"/>
              <a:t>erectus</a:t>
            </a:r>
            <a:r>
              <a:rPr lang="cs-CZ" dirty="0" smtClean="0"/>
              <a:t>, člověk</a:t>
            </a:r>
          </a:p>
          <a:p>
            <a:r>
              <a:rPr lang="cs-CZ" dirty="0" smtClean="0"/>
              <a:t>vzpřímený, jávský </a:t>
            </a:r>
            <a:r>
              <a:rPr lang="cs-CZ" b="1" dirty="0" smtClean="0"/>
              <a:t>opočlověk vzpřímený.</a:t>
            </a:r>
            <a:endParaRPr lang="cs-CZ" b="1" dirty="0"/>
          </a:p>
        </p:txBody>
      </p:sp>
      <p:pic>
        <p:nvPicPr>
          <p:cNvPr id="17410" name="Picture 2" descr="http://www.planetopia.cz/lib/file.php/kreace/paleontologie/homo-erectus/erectu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620688"/>
            <a:ext cx="4680520" cy="2578596"/>
          </a:xfrm>
          <a:prstGeom prst="rect">
            <a:avLst/>
          </a:prstGeom>
          <a:noFill/>
        </p:spPr>
      </p:pic>
      <p:pic>
        <p:nvPicPr>
          <p:cNvPr id="7" name="Obrázek 6" descr="Dubo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2592288" cy="2952328"/>
          </a:xfrm>
          <a:prstGeom prst="rect">
            <a:avLst/>
          </a:prstGeom>
        </p:spPr>
      </p:pic>
      <p:pic>
        <p:nvPicPr>
          <p:cNvPr id="8" name="Obrázek 7" descr="44724020a1_71939930_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45024"/>
            <a:ext cx="4211960" cy="301027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211960" y="548680"/>
            <a:ext cx="1533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Jávský  nález</a:t>
            </a:r>
            <a:endParaRPr lang="cs-CZ" sz="2000" b="1" dirty="0"/>
          </a:p>
        </p:txBody>
      </p:sp>
      <p:sp>
        <p:nvSpPr>
          <p:cNvPr id="10" name="Obdélník 9"/>
          <p:cNvSpPr/>
          <p:nvPr/>
        </p:nvSpPr>
        <p:spPr>
          <a:xfrm>
            <a:off x="3059832" y="2852936"/>
            <a:ext cx="69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7956376" y="3212976"/>
            <a:ext cx="69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4283968" y="6309320"/>
            <a:ext cx="69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Obr.5</a:t>
            </a:r>
            <a:endParaRPr lang="cs-CZ" dirty="0"/>
          </a:p>
        </p:txBody>
      </p:sp>
      <p:sp>
        <p:nvSpPr>
          <p:cNvPr id="13" name="Šestiúhelník 1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3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sie-sídelní cent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54006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380312" y="2492896"/>
            <a:ext cx="1763688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764704"/>
            <a:ext cx="896448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/>
              <a:t>I</a:t>
            </a:r>
            <a:r>
              <a:rPr lang="cs-CZ" b="1" dirty="0" smtClean="0"/>
              <a:t>.Pojmenuj starověké civilizace označené písmeny  A,B a barevným značením.</a:t>
            </a:r>
          </a:p>
          <a:p>
            <a:pPr algn="ctr"/>
            <a:r>
              <a:rPr lang="cs-CZ" b="1" dirty="0" err="1" smtClean="0"/>
              <a:t>II.Zjisti</a:t>
            </a:r>
            <a:r>
              <a:rPr lang="cs-CZ" b="1" dirty="0" smtClean="0"/>
              <a:t> a zapiš,v kterých letech  existovaly a dosahovaly největšího rozmachu./domácí úkol/</a:t>
            </a: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028384" y="1700808"/>
            <a:ext cx="69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Obr.6</a:t>
            </a:r>
            <a:endParaRPr lang="cs-CZ" dirty="0"/>
          </a:p>
        </p:txBody>
      </p:sp>
      <p:sp>
        <p:nvSpPr>
          <p:cNvPr id="6" name="Šestiúhelník 5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4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oldwor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3528" y="2204864"/>
            <a:ext cx="6260472" cy="4392488"/>
          </a:xfrm>
          <a:prstGeom prst="rect">
            <a:avLst/>
          </a:prstGeom>
          <a:noFill/>
        </p:spPr>
      </p:pic>
      <p:pic>
        <p:nvPicPr>
          <p:cNvPr id="6" name="Obrázek 5" descr="Mohendžodá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16632"/>
            <a:ext cx="4230470" cy="324036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4293096"/>
            <a:ext cx="4506105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/>
              <a:t>Urči,která řeka poskytla podmínky pro</a:t>
            </a:r>
          </a:p>
          <a:p>
            <a:r>
              <a:rPr lang="cs-CZ" b="1" dirty="0" smtClean="0"/>
              <a:t>vznik  </a:t>
            </a:r>
            <a:r>
              <a:rPr lang="cs-CZ" b="1" dirty="0" err="1" smtClean="0"/>
              <a:t>mohendžodárské</a:t>
            </a:r>
            <a:r>
              <a:rPr lang="cs-CZ" b="1" dirty="0" smtClean="0"/>
              <a:t> a </a:t>
            </a:r>
            <a:r>
              <a:rPr lang="cs-CZ" b="1" dirty="0" err="1" smtClean="0"/>
              <a:t>harappské</a:t>
            </a:r>
            <a:r>
              <a:rPr lang="cs-CZ" b="1" dirty="0" smtClean="0"/>
              <a:t> kultury.  </a:t>
            </a:r>
            <a:endParaRPr lang="cs-CZ" b="1" dirty="0"/>
          </a:p>
        </p:txBody>
      </p:sp>
      <p:pic>
        <p:nvPicPr>
          <p:cNvPr id="15364" name="Picture 4" descr="http://upload.wikimedia.org/wikipedia/commons/3/31/Civilt%C3%A0ValleIndoMapp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66484" cy="3429000"/>
          </a:xfrm>
          <a:prstGeom prst="rect">
            <a:avLst/>
          </a:prstGeom>
          <a:noFill/>
        </p:spPr>
      </p:pic>
      <p:sp>
        <p:nvSpPr>
          <p:cNvPr id="11" name="Šipka doleva 10"/>
          <p:cNvSpPr/>
          <p:nvPr/>
        </p:nvSpPr>
        <p:spPr>
          <a:xfrm>
            <a:off x="1763688" y="1196752"/>
            <a:ext cx="3168352" cy="21602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79512" y="3501008"/>
            <a:ext cx="69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Obr.7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4283968" y="188640"/>
            <a:ext cx="69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Obr.8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2051720" y="6309320"/>
            <a:ext cx="69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Obr.9</a:t>
            </a:r>
            <a:endParaRPr lang="cs-CZ" dirty="0"/>
          </a:p>
        </p:txBody>
      </p:sp>
      <p:sp>
        <p:nvSpPr>
          <p:cNvPr id="15" name="Šestiúhelník 14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5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572000" y="1052736"/>
            <a:ext cx="4572000" cy="147732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cs-CZ" b="1" dirty="0" err="1" smtClean="0"/>
              <a:t>Harappská</a:t>
            </a:r>
            <a:r>
              <a:rPr lang="cs-CZ" b="1" dirty="0" smtClean="0"/>
              <a:t> kultura</a:t>
            </a:r>
            <a:r>
              <a:rPr lang="cs-CZ" dirty="0" smtClean="0"/>
              <a:t>, také </a:t>
            </a:r>
            <a:r>
              <a:rPr lang="cs-CZ" b="1" dirty="0" smtClean="0"/>
              <a:t>kultura poříčí Indu</a:t>
            </a:r>
            <a:r>
              <a:rPr lang="cs-CZ" dirty="0" smtClean="0"/>
              <a:t>, </a:t>
            </a:r>
            <a:r>
              <a:rPr lang="cs-CZ" dirty="0" err="1" smtClean="0"/>
              <a:t>protoindická</a:t>
            </a:r>
            <a:r>
              <a:rPr lang="cs-CZ" dirty="0" smtClean="0"/>
              <a:t> kultura, </a:t>
            </a:r>
            <a:r>
              <a:rPr lang="cs-CZ" dirty="0" err="1" smtClean="0"/>
              <a:t>protoindická</a:t>
            </a:r>
            <a:r>
              <a:rPr lang="cs-CZ" dirty="0" smtClean="0"/>
              <a:t> civilizace apod., byla starověká kultura nacházející se v povodí řeky Indus, </a:t>
            </a:r>
            <a:r>
              <a:rPr lang="cs-CZ" b="1" dirty="0" smtClean="0"/>
              <a:t>první známá městská kultura na Indickém subkontinentu.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4572000" y="3789040"/>
            <a:ext cx="4572000" cy="286232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cs-CZ" dirty="0" smtClean="0"/>
              <a:t>Počátky </a:t>
            </a:r>
            <a:r>
              <a:rPr lang="cs-CZ" dirty="0" err="1" smtClean="0"/>
              <a:t>harappské</a:t>
            </a:r>
            <a:r>
              <a:rPr lang="cs-CZ" dirty="0" smtClean="0"/>
              <a:t> kultury sahají do 2. poloviny 4. tisíciletí př. n. l.,</a:t>
            </a:r>
            <a:r>
              <a:rPr lang="cs-CZ" b="1" dirty="0" smtClean="0"/>
              <a:t>vrcholí kolem roku 2000 </a:t>
            </a:r>
            <a:r>
              <a:rPr lang="cs-CZ" b="1" dirty="0" err="1" smtClean="0"/>
              <a:t>p.n.l</a:t>
            </a:r>
            <a:r>
              <a:rPr lang="cs-CZ" b="1" dirty="0" smtClean="0"/>
              <a:t>.. </a:t>
            </a:r>
            <a:r>
              <a:rPr lang="cs-CZ" dirty="0" smtClean="0"/>
              <a:t>Poté začala </a:t>
            </a:r>
            <a:r>
              <a:rPr lang="cs-CZ" dirty="0" err="1" smtClean="0"/>
              <a:t>harappská</a:t>
            </a:r>
            <a:r>
              <a:rPr lang="cs-CZ" dirty="0" smtClean="0"/>
              <a:t> civilizace upadat, </a:t>
            </a:r>
            <a:r>
              <a:rPr lang="cs-CZ" b="1" dirty="0" smtClean="0"/>
              <a:t>nejspíš v důsledku klimatických změn</a:t>
            </a:r>
            <a:r>
              <a:rPr lang="cs-CZ" dirty="0" smtClean="0"/>
              <a:t>, které </a:t>
            </a:r>
            <a:r>
              <a:rPr lang="cs-CZ" b="1" dirty="0" smtClean="0"/>
              <a:t>měly přímý vliv na zemědělství a hospodářství</a:t>
            </a:r>
            <a:r>
              <a:rPr lang="cs-CZ" dirty="0" smtClean="0"/>
              <a:t>. V polovině 2. tisíciletí zanikla, je možné, že na jejím konci měl podíl i příchod  indoevropských kmenů.</a:t>
            </a:r>
          </a:p>
          <a:p>
            <a:r>
              <a:rPr lang="cs-CZ" b="1" dirty="0" err="1" smtClean="0"/>
              <a:t>Harappané</a:t>
            </a:r>
            <a:r>
              <a:rPr lang="cs-CZ" dirty="0" smtClean="0"/>
              <a:t> </a:t>
            </a:r>
            <a:r>
              <a:rPr lang="cs-CZ" b="1" dirty="0" smtClean="0"/>
              <a:t>znali odlévání bronzu i mědi, živili se převážně zemědělstvím</a:t>
            </a:r>
            <a:endParaRPr lang="cs-CZ" b="1" dirty="0"/>
          </a:p>
        </p:txBody>
      </p:sp>
      <p:pic>
        <p:nvPicPr>
          <p:cNvPr id="7" name="Picture 2" descr="Soubor:Kultura po&amp;rcaron;í&amp;ccaron;í Ind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4121794" cy="4562872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395536" y="5301208"/>
            <a:ext cx="807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Obr.10</a:t>
            </a:r>
            <a:endParaRPr lang="cs-CZ" dirty="0"/>
          </a:p>
        </p:txBody>
      </p:sp>
      <p:sp>
        <p:nvSpPr>
          <p:cNvPr id="9" name="Šestiúhelník 8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6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oubor:Hammurabi's Babylonia Locator Map 1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5544615" cy="5354960"/>
          </a:xfrm>
          <a:prstGeom prst="rect">
            <a:avLst/>
          </a:prstGeom>
          <a:noFill/>
        </p:spPr>
      </p:pic>
      <p:sp>
        <p:nvSpPr>
          <p:cNvPr id="3" name="Vývojový diagram: spojka 2"/>
          <p:cNvSpPr/>
          <p:nvPr/>
        </p:nvSpPr>
        <p:spPr>
          <a:xfrm>
            <a:off x="3059832" y="2132856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4" name="Vývojový diagram: spojka 3"/>
          <p:cNvSpPr/>
          <p:nvPr/>
        </p:nvSpPr>
        <p:spPr>
          <a:xfrm>
            <a:off x="2555776" y="2708920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260648"/>
            <a:ext cx="8257773" cy="92333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I</a:t>
            </a:r>
            <a:r>
              <a:rPr lang="cs-CZ" b="1" dirty="0" smtClean="0"/>
              <a:t>.Které řeky jsou označené  číslicemi 1 a 2 ?</a:t>
            </a:r>
          </a:p>
          <a:p>
            <a:r>
              <a:rPr lang="cs-CZ" b="1" dirty="0" err="1" smtClean="0"/>
              <a:t>II.Která</a:t>
            </a:r>
            <a:r>
              <a:rPr lang="cs-CZ" b="1" dirty="0" smtClean="0"/>
              <a:t> starověká kultura  osídlovala hnědě  zbarvená území.</a:t>
            </a:r>
          </a:p>
          <a:p>
            <a:r>
              <a:rPr lang="cs-CZ" b="1" dirty="0" err="1" smtClean="0"/>
              <a:t>III.Jak</a:t>
            </a:r>
            <a:r>
              <a:rPr lang="cs-CZ" b="1" dirty="0" smtClean="0"/>
              <a:t> se jmenoval nejznámější panovník – tvůrce starověkého zákoníku? /dom.úkol/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179512" y="5733256"/>
            <a:ext cx="867645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b="1" dirty="0" err="1" smtClean="0"/>
              <a:t>Starobabylonská</a:t>
            </a:r>
            <a:r>
              <a:rPr lang="cs-CZ" b="1" dirty="0" smtClean="0"/>
              <a:t> říše, jejíž vznik spadá zhruba do konce 19.stol. </a:t>
            </a:r>
            <a:r>
              <a:rPr lang="cs-CZ" b="1" dirty="0" err="1" smtClean="0"/>
              <a:t>p.n.l</a:t>
            </a:r>
            <a:r>
              <a:rPr lang="cs-CZ" b="1" dirty="0" smtClean="0"/>
              <a:t>. a  jejíž centrum se už nacházelo v Babylóně.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1763688" y="1268760"/>
            <a:ext cx="738031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l-PL" dirty="0" smtClean="0"/>
              <a:t>Zákoník se zakládal na pravidlu </a:t>
            </a:r>
            <a:r>
              <a:rPr lang="pl-PL" i="1" dirty="0" smtClean="0"/>
              <a:t>oko za oko, zub za zub</a:t>
            </a:r>
            <a:r>
              <a:rPr lang="pl-PL" dirty="0" smtClean="0"/>
              <a:t> (právo odvety).</a:t>
            </a:r>
            <a:endParaRPr lang="cs-CZ" dirty="0"/>
          </a:p>
        </p:txBody>
      </p:sp>
      <p:pic>
        <p:nvPicPr>
          <p:cNvPr id="38916" name="Picture 4" descr="Soubor:Walls of Babylon 2 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401" y="1844824"/>
            <a:ext cx="3419599" cy="2182391"/>
          </a:xfrm>
          <a:prstGeom prst="rect">
            <a:avLst/>
          </a:prstGeom>
          <a:noFill/>
        </p:spPr>
      </p:pic>
      <p:cxnSp>
        <p:nvCxnSpPr>
          <p:cNvPr id="10" name="Přímá spojovací šipka 9"/>
          <p:cNvCxnSpPr/>
          <p:nvPr/>
        </p:nvCxnSpPr>
        <p:spPr>
          <a:xfrm>
            <a:off x="3635896" y="3573016"/>
            <a:ext cx="28083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5808022" y="4005064"/>
            <a:ext cx="340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Rekonstruované hradby Babylonu</a:t>
            </a:r>
            <a:endParaRPr lang="cs-CZ" b="1" dirty="0"/>
          </a:p>
        </p:txBody>
      </p:sp>
      <p:sp>
        <p:nvSpPr>
          <p:cNvPr id="11" name="Obdélník 10"/>
          <p:cNvSpPr/>
          <p:nvPr/>
        </p:nvSpPr>
        <p:spPr>
          <a:xfrm>
            <a:off x="6084168" y="5157192"/>
            <a:ext cx="807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Obr.11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8172400" y="4365104"/>
            <a:ext cx="807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Obr.12</a:t>
            </a:r>
            <a:endParaRPr lang="cs-CZ" dirty="0"/>
          </a:p>
        </p:txBody>
      </p:sp>
      <p:sp>
        <p:nvSpPr>
          <p:cNvPr id="14" name="Šestiúhelník 13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7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arco P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4664"/>
            <a:ext cx="2736304" cy="3789040"/>
          </a:xfrm>
          <a:prstGeom prst="rect">
            <a:avLst/>
          </a:prstGeom>
          <a:noFill/>
        </p:spPr>
      </p:pic>
      <p:pic>
        <p:nvPicPr>
          <p:cNvPr id="18436" name="Picture 4" descr="http://www.derivat.sk/images/aktualityjan206/marco-polo-rou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5688632" cy="3654153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5796136" y="4725144"/>
            <a:ext cx="3347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 smtClean="0"/>
              <a:t>Marco</a:t>
            </a:r>
            <a:r>
              <a:rPr lang="cs-CZ" b="1" dirty="0" smtClean="0"/>
              <a:t> Polo (1254-1324)</a:t>
            </a:r>
          </a:p>
          <a:p>
            <a:r>
              <a:rPr lang="cs-CZ" dirty="0" smtClean="0"/>
              <a:t>Byl prvním Evropanem, který podrobněji poznal východní Asii.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332656"/>
            <a:ext cx="6049798" cy="203132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I.V Kterých letech podnikl </a:t>
            </a:r>
            <a:r>
              <a:rPr lang="cs-CZ" dirty="0" err="1" smtClean="0"/>
              <a:t>M</a:t>
            </a:r>
            <a:r>
              <a:rPr lang="cs-CZ" dirty="0" smtClean="0"/>
              <a:t>.Polo cestu  do  východní Asie?</a:t>
            </a:r>
          </a:p>
          <a:p>
            <a:r>
              <a:rPr lang="cs-CZ" dirty="0" err="1" smtClean="0"/>
              <a:t>II.Přes</a:t>
            </a:r>
            <a:r>
              <a:rPr lang="cs-CZ" dirty="0" smtClean="0"/>
              <a:t> která území /dnešních států/ tehdy putoval?</a:t>
            </a:r>
          </a:p>
          <a:p>
            <a:r>
              <a:rPr lang="cs-CZ" dirty="0" smtClean="0"/>
              <a:t>III. Pod jakým názvem  dnes známe  jeho knihu o Asii?</a:t>
            </a:r>
          </a:p>
          <a:p>
            <a:r>
              <a:rPr lang="cs-CZ" dirty="0" err="1" smtClean="0"/>
              <a:t>IV.Polova</a:t>
            </a:r>
            <a:r>
              <a:rPr lang="cs-CZ" dirty="0" smtClean="0"/>
              <a:t> cesta vedla přes </a:t>
            </a:r>
            <a:r>
              <a:rPr lang="cs-CZ" dirty="0" err="1" smtClean="0"/>
              <a:t>Kašgar</a:t>
            </a:r>
            <a:r>
              <a:rPr lang="cs-CZ" dirty="0" smtClean="0"/>
              <a:t>. Najdi  souřadnice tohoto</a:t>
            </a:r>
          </a:p>
          <a:p>
            <a:r>
              <a:rPr lang="cs-CZ" dirty="0" smtClean="0"/>
              <a:t>města,další užívaný název </a:t>
            </a:r>
            <a:r>
              <a:rPr lang="cs-CZ" dirty="0" err="1" smtClean="0"/>
              <a:t>Kašgaru</a:t>
            </a:r>
            <a:r>
              <a:rPr lang="cs-CZ" dirty="0" smtClean="0"/>
              <a:t> a název  autonomní oblasti ,</a:t>
            </a:r>
          </a:p>
          <a:p>
            <a:r>
              <a:rPr lang="cs-CZ" dirty="0" smtClean="0"/>
              <a:t>v níž </a:t>
            </a:r>
            <a:r>
              <a:rPr lang="cs-CZ" dirty="0" err="1" smtClean="0"/>
              <a:t>Kašgar</a:t>
            </a:r>
            <a:r>
              <a:rPr lang="cs-CZ" dirty="0" smtClean="0"/>
              <a:t> leží.</a:t>
            </a:r>
          </a:p>
          <a:p>
            <a:r>
              <a:rPr lang="cs-CZ" dirty="0" err="1" smtClean="0"/>
              <a:t>V</a:t>
            </a:r>
            <a:r>
              <a:rPr lang="cs-CZ" dirty="0" smtClean="0"/>
              <a:t>.Které evropské město bylo domovem </a:t>
            </a:r>
            <a:r>
              <a:rPr lang="cs-CZ" dirty="0" err="1" smtClean="0"/>
              <a:t>M</a:t>
            </a:r>
            <a:r>
              <a:rPr lang="cs-CZ" dirty="0" smtClean="0"/>
              <a:t>.</a:t>
            </a:r>
            <a:r>
              <a:rPr lang="cs-CZ" dirty="0" err="1" smtClean="0"/>
              <a:t>Pola</a:t>
            </a:r>
            <a:r>
              <a:rPr lang="cs-CZ" dirty="0" smtClean="0"/>
              <a:t>?</a:t>
            </a:r>
          </a:p>
        </p:txBody>
      </p:sp>
      <p:sp>
        <p:nvSpPr>
          <p:cNvPr id="6" name="Obdélník 5"/>
          <p:cNvSpPr/>
          <p:nvPr/>
        </p:nvSpPr>
        <p:spPr>
          <a:xfrm>
            <a:off x="8028384" y="4293096"/>
            <a:ext cx="807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Obr.13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940152" y="6309320"/>
            <a:ext cx="86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Obr.14 </a:t>
            </a:r>
            <a:endParaRPr lang="cs-CZ" dirty="0"/>
          </a:p>
        </p:txBody>
      </p:sp>
      <p:sp>
        <p:nvSpPr>
          <p:cNvPr id="8" name="Šestiúhelník 7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8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840</Words>
  <Application>Microsoft Office PowerPoint</Application>
  <PresentationFormat>Předvádění na obrazovce (4:3)</PresentationFormat>
  <Paragraphs>116</Paragraphs>
  <Slides>13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</vt:vector>
  </TitlesOfParts>
  <Company>Gybon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cap</dc:creator>
  <cp:lastModifiedBy>cap</cp:lastModifiedBy>
  <cp:revision>29</cp:revision>
  <dcterms:created xsi:type="dcterms:W3CDTF">2013-11-19T15:11:49Z</dcterms:created>
  <dcterms:modified xsi:type="dcterms:W3CDTF">2014-04-18T17:19:44Z</dcterms:modified>
</cp:coreProperties>
</file>