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94E82-4A5C-4457-8EB5-9FA3C7174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D1E0C6-61A7-4E1E-AFDC-731A315AA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8980A0-D653-40DE-B576-DEE3914B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A41-262F-4E01-AE34-72B9B64C3A7A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8F2BAE-F24E-419B-9F93-E0A3522F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3E8F1F-B635-43B3-B7B7-8419EBCB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F91E-21B1-4F19-A764-9DECC315B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13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71667-00F2-4C80-B98C-F987F99D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5BF24D-74A0-4144-9FA7-4748D32E6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998D5B-9B80-4BF1-92CC-28E831E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A41-262F-4E01-AE34-72B9B64C3A7A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A222B7-9D6F-4D12-B18D-2ECEC7FC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05690D-EB54-485D-9D11-063E8C0A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F91E-21B1-4F19-A764-9DECC315B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7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45E5282-E471-4E92-AC56-2FDBAEE41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FC4A41-A26B-4C18-9E5C-4BE293335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B22634-7941-4CCB-A0FF-C7367F8E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A41-262F-4E01-AE34-72B9B64C3A7A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1B416A-3B20-4D8F-836C-772E2169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560F8C-CC0C-4000-BF5D-B90CAE81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F91E-21B1-4F19-A764-9DECC315B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1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FD45C-836A-45CC-B352-7B0813D6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A55E7C-2CBD-473C-A68C-BF4265AD7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E16010-1AAC-48B0-9988-D64FB10C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A41-262F-4E01-AE34-72B9B64C3A7A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BFF1D2-93B5-4A2F-928D-C10D4DFC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6E1F9B-80DD-40F0-B0B9-463A502B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F91E-21B1-4F19-A764-9DECC315B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48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2481A-5D0E-49A6-A378-38ED29C3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38C9AE-24A4-42B8-A86D-BF908711E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5B5FDD-D5A8-45C5-AEDB-FA72DB8D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A41-262F-4E01-AE34-72B9B64C3A7A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4DC8F9-5F65-430D-BDE1-920FE457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57E600-6E51-4982-9744-5B945489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F91E-21B1-4F19-A764-9DECC315B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90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61D57-6246-4C98-96A5-EC1FAF7B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FD5B52-024B-4578-9BE8-00EEEAC7C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461BBD4-8ED7-48F3-A2BB-93A12B0EF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2B9604-7B03-477B-9B14-7DE2366D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A41-262F-4E01-AE34-72B9B64C3A7A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A8F410-F4CC-4FC2-A677-9624250A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38613D-51FB-49E4-AB30-AEC1FBAD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F91E-21B1-4F19-A764-9DECC315B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34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9661C-268D-487E-8A6B-515E3498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BE14AB1-2F28-4943-BA2E-B09BEA8B8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3E90619-0B5F-46EA-9CE9-7785FEC9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381A4F-6668-4531-A3A6-9363CD90D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FEE625D-23EE-4079-A283-8032C6C48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C19DCC5-D37D-4311-B5B6-B0702DE3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A41-262F-4E01-AE34-72B9B64C3A7A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24CD65-19CE-40EC-A21F-51AF470C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EAC61E8-0D2F-45FC-9DF3-21E2868A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F91E-21B1-4F19-A764-9DECC315B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44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29B21-17BF-46E2-94EA-454A5638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11B1BD0-A5C3-4CD7-A791-DE6295F8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A41-262F-4E01-AE34-72B9B64C3A7A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15BF8A-98A0-4A0A-88F5-D62AA5E6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797EA7-692C-4839-BBAC-E8477FD3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F91E-21B1-4F19-A764-9DECC315B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27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FC31962-9507-4D16-B531-34BCF3F7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A41-262F-4E01-AE34-72B9B64C3A7A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4B4017-A148-467E-9557-6D1FA000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9A16FB-E0A9-4EF5-8588-449ED555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F91E-21B1-4F19-A764-9DECC315B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85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DFE4-7B66-4C33-9439-1AC76ACE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6E4930-1BE5-4DCF-AC4B-EA204A611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9E05E3C-1A70-4241-A2CF-6E2F1710C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5A1B54-8217-4C27-866D-E8D550A4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A41-262F-4E01-AE34-72B9B64C3A7A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80B618-2B4B-4F88-8001-BC43A74A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A42EC1-4529-450A-9AB1-1B723CF9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F91E-21B1-4F19-A764-9DECC315B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22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0875E-9159-42B8-B964-255126A0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C8BC60-2F4B-4BE5-8A7B-C9276B57F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529B83E-B271-4E17-B26E-04026FBD3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9B0BE1-05F8-4190-B8D8-64B0577D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A41-262F-4E01-AE34-72B9B64C3A7A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306B29-05AC-4BB9-9DCC-1E524C84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9E65BB-D39B-43FA-A03B-B3B36703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F91E-21B1-4F19-A764-9DECC315B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95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54F07C-5A64-42ED-8225-4980C7D9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0B52A36-2291-4E85-8063-92EF518F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6A06C5-ED41-4592-B5FA-0543A84B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EA41-262F-4E01-AE34-72B9B64C3A7A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771C6-3382-4E34-9138-642A0724A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11CE89-C2D1-4155-982E-6D80A783B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F91E-21B1-4F19-A764-9DECC315B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44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UAuIi13ue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ometers.info/cs/geografie/kolik-zemi-je-v-afrika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0000"/>
                <a:lumOff val="60000"/>
              </a:schemeClr>
            </a:gs>
            <a:gs pos="81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DBCF5-0827-479F-A93F-7378912B2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356" y="512466"/>
            <a:ext cx="9144000" cy="957682"/>
          </a:xfrm>
          <a:solidFill>
            <a:srgbClr val="FFFF00"/>
          </a:solidFill>
        </p:spPr>
        <p:txBody>
          <a:bodyPr/>
          <a:lstStyle/>
          <a:p>
            <a:r>
              <a:rPr lang="cs-CZ" dirty="0"/>
              <a:t>Afrika – nejblíže k Evropě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8C3299-F19E-44DA-9D7B-BCB967AEB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2677" y="1542126"/>
            <a:ext cx="1989574" cy="547931"/>
          </a:xfrm>
        </p:spPr>
        <p:txBody>
          <a:bodyPr/>
          <a:lstStyle/>
          <a:p>
            <a:r>
              <a:rPr lang="cs-CZ" dirty="0"/>
              <a:t>sekundy 2026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EDB751-232A-4CCA-B3CD-A625676C2071}"/>
              </a:ext>
            </a:extLst>
          </p:cNvPr>
          <p:cNvSpPr txBox="1"/>
          <p:nvPr/>
        </p:nvSpPr>
        <p:spPr>
          <a:xfrm>
            <a:off x="710084" y="6098643"/>
            <a:ext cx="20584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učebnice str. 36 - 37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DB02F10-4A27-45F6-8AF6-6001FE0DB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33" y="2073050"/>
            <a:ext cx="11614534" cy="3607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CC9B3ADF-92F2-4149-8A6E-9F07C129AEC0}"/>
              </a:ext>
            </a:extLst>
          </p:cNvPr>
          <p:cNvSpPr/>
          <p:nvPr/>
        </p:nvSpPr>
        <p:spPr>
          <a:xfrm>
            <a:off x="2522976" y="2802603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5ED89575-912E-4B6B-B0C9-CD205E80D055}"/>
              </a:ext>
            </a:extLst>
          </p:cNvPr>
          <p:cNvSpPr/>
          <p:nvPr/>
        </p:nvSpPr>
        <p:spPr>
          <a:xfrm>
            <a:off x="3619082" y="3252502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D0341F3A-9C98-4E1A-9CE0-157E1E79547B}"/>
              </a:ext>
            </a:extLst>
          </p:cNvPr>
          <p:cNvSpPr/>
          <p:nvPr/>
        </p:nvSpPr>
        <p:spPr>
          <a:xfrm>
            <a:off x="4603820" y="2620981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A0F03533-C89C-476D-9606-59BBEF9AE1AD}"/>
              </a:ext>
            </a:extLst>
          </p:cNvPr>
          <p:cNvSpPr/>
          <p:nvPr/>
        </p:nvSpPr>
        <p:spPr>
          <a:xfrm>
            <a:off x="6191460" y="3546752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6F90E6B-8864-45FC-AE4E-2046A8BF18E3}"/>
              </a:ext>
            </a:extLst>
          </p:cNvPr>
          <p:cNvSpPr/>
          <p:nvPr/>
        </p:nvSpPr>
        <p:spPr>
          <a:xfrm>
            <a:off x="7457552" y="3970773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EAF89362-A64F-4012-96FF-8A66A8384E21}"/>
              </a:ext>
            </a:extLst>
          </p:cNvPr>
          <p:cNvSpPr/>
          <p:nvPr/>
        </p:nvSpPr>
        <p:spPr>
          <a:xfrm>
            <a:off x="2227386" y="2253958"/>
            <a:ext cx="462224" cy="47915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961F4AE4-5571-4D83-A833-CAF2FFE886C8}"/>
              </a:ext>
            </a:extLst>
          </p:cNvPr>
          <p:cNvSpPr/>
          <p:nvPr/>
        </p:nvSpPr>
        <p:spPr>
          <a:xfrm>
            <a:off x="1949381" y="2550642"/>
            <a:ext cx="462224" cy="47915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4F3989EC-F7DD-4CC2-99E6-B50609F855EE}"/>
              </a:ext>
            </a:extLst>
          </p:cNvPr>
          <p:cNvSpPr/>
          <p:nvPr/>
        </p:nvSpPr>
        <p:spPr>
          <a:xfrm>
            <a:off x="3156858" y="2355109"/>
            <a:ext cx="462224" cy="47915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C38CF827-E384-42AD-80FC-281605F12B49}"/>
              </a:ext>
            </a:extLst>
          </p:cNvPr>
          <p:cNvSpPr/>
          <p:nvPr/>
        </p:nvSpPr>
        <p:spPr>
          <a:xfrm>
            <a:off x="3749710" y="2183619"/>
            <a:ext cx="462224" cy="47915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E3E163FA-6B91-467B-8D14-96FC6A4C1F01}"/>
              </a:ext>
            </a:extLst>
          </p:cNvPr>
          <p:cNvSpPr/>
          <p:nvPr/>
        </p:nvSpPr>
        <p:spPr>
          <a:xfrm>
            <a:off x="5126334" y="2937245"/>
            <a:ext cx="462224" cy="47915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B1918076-8546-406E-97A2-C0B736AED73D}"/>
              </a:ext>
            </a:extLst>
          </p:cNvPr>
          <p:cNvSpPr/>
          <p:nvPr/>
        </p:nvSpPr>
        <p:spPr>
          <a:xfrm>
            <a:off x="7588180" y="2999751"/>
            <a:ext cx="462224" cy="47915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DA2FE817-476A-4BD0-B4AA-1F64AB4A5595}"/>
              </a:ext>
            </a:extLst>
          </p:cNvPr>
          <p:cNvSpPr/>
          <p:nvPr/>
        </p:nvSpPr>
        <p:spPr>
          <a:xfrm>
            <a:off x="7941547" y="3307173"/>
            <a:ext cx="462224" cy="47915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38D1FB5-1F04-44FB-B2A9-F6685F5F1BFB}"/>
              </a:ext>
            </a:extLst>
          </p:cNvPr>
          <p:cNvSpPr txBox="1"/>
          <p:nvPr/>
        </p:nvSpPr>
        <p:spPr>
          <a:xfrm>
            <a:off x="3980822" y="6209881"/>
            <a:ext cx="809035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Popiš vybarvené a očíslované státy Severní Afriky a velká města označená písmeny.</a:t>
            </a:r>
          </a:p>
        </p:txBody>
      </p:sp>
      <p:sp>
        <p:nvSpPr>
          <p:cNvPr id="22" name="Pětiúhelník 21">
            <a:extLst>
              <a:ext uri="{FF2B5EF4-FFF2-40B4-BE49-F238E27FC236}">
                <a16:creationId xmlns:a16="http://schemas.microsoft.com/office/drawing/2014/main" id="{F01C0F47-DE0F-4E2C-9C7B-FF0DDEF4CE1D}"/>
              </a:ext>
            </a:extLst>
          </p:cNvPr>
          <p:cNvSpPr/>
          <p:nvPr/>
        </p:nvSpPr>
        <p:spPr>
          <a:xfrm>
            <a:off x="11334541" y="263193"/>
            <a:ext cx="467750" cy="45024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BBB2EDE3-16D3-4B3A-AB47-C2AB24C63979}"/>
              </a:ext>
            </a:extLst>
          </p:cNvPr>
          <p:cNvSpPr/>
          <p:nvPr/>
        </p:nvSpPr>
        <p:spPr>
          <a:xfrm>
            <a:off x="4814835" y="2140374"/>
            <a:ext cx="462224" cy="47915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86035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0000"/>
                <a:lumOff val="60000"/>
              </a:schemeClr>
            </a:gs>
            <a:gs pos="81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F7D493D-619C-43A1-AE5B-33586F39DD63}"/>
              </a:ext>
            </a:extLst>
          </p:cNvPr>
          <p:cNvSpPr/>
          <p:nvPr/>
        </p:nvSpPr>
        <p:spPr>
          <a:xfrm>
            <a:off x="452175" y="433813"/>
            <a:ext cx="105507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Severní Afrika </a:t>
            </a:r>
            <a:r>
              <a:rPr lang="cs-CZ" b="0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cs-CZ" b="1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Středomořské státy</a:t>
            </a:r>
            <a:r>
              <a:rPr lang="cs-CZ" b="0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 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Alžírsko, Egypt, Libye, Maroko, Tunisko</a:t>
            </a:r>
            <a:br>
              <a:rPr lang="cs-CZ" dirty="0"/>
            </a:br>
            <a:r>
              <a:rPr lang="cs-CZ" dirty="0"/>
              <a:t>                                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cs-CZ" b="1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státy Sahelu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 Mauretánie, Niger, Čad, Súdán, Eritrea +Etiopie, Somálsko</a:t>
            </a:r>
            <a:br>
              <a:rPr lang="cs-CZ" dirty="0"/>
            </a:b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= 2 odlišná kulturní území (od Egypta po Maroko = blízko k Evropě a Blízkému východu),                                        na Sahaře, na jihu jsou lidé spjati se střední Afrikou.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Oba regiony spojuje převažující náboženství - </a:t>
            </a:r>
            <a:r>
              <a:rPr lang="cs-CZ" b="1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islám</a:t>
            </a:r>
          </a:p>
          <a:p>
            <a:endParaRPr lang="cs-CZ" dirty="0"/>
          </a:p>
        </p:txBody>
      </p:sp>
      <p:sp>
        <p:nvSpPr>
          <p:cNvPr id="6" name="Pětiúhelník 5">
            <a:extLst>
              <a:ext uri="{FF2B5EF4-FFF2-40B4-BE49-F238E27FC236}">
                <a16:creationId xmlns:a16="http://schemas.microsoft.com/office/drawing/2014/main" id="{08223A5E-37DA-453A-9AB9-5D159FCF490E}"/>
              </a:ext>
            </a:extLst>
          </p:cNvPr>
          <p:cNvSpPr/>
          <p:nvPr/>
        </p:nvSpPr>
        <p:spPr>
          <a:xfrm>
            <a:off x="11334541" y="263193"/>
            <a:ext cx="467750" cy="45024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Mešita Mohameda Aliho v Káhiře">
            <a:extLst>
              <a:ext uri="{FF2B5EF4-FFF2-40B4-BE49-F238E27FC236}">
                <a16:creationId xmlns:a16="http://schemas.microsoft.com/office/drawing/2014/main" id="{9D7A67C3-2F33-4204-93B2-7E804C12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5" y="2009669"/>
            <a:ext cx="5194999" cy="38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56BDD0C-C71E-4506-AC39-6748770C9B5E}"/>
              </a:ext>
            </a:extLst>
          </p:cNvPr>
          <p:cNvSpPr/>
          <p:nvPr/>
        </p:nvSpPr>
        <p:spPr>
          <a:xfrm>
            <a:off x="224412" y="5994960"/>
            <a:ext cx="1166278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600" dirty="0"/>
              <a:t>Dominantou </a:t>
            </a:r>
            <a:r>
              <a:rPr lang="cs-CZ" sz="1600" b="1" dirty="0"/>
              <a:t>Káhiry</a:t>
            </a:r>
            <a:r>
              <a:rPr lang="cs-CZ" sz="1600" dirty="0"/>
              <a:t> je na nejvyšším místě postavená </a:t>
            </a:r>
            <a:r>
              <a:rPr lang="cs-CZ" sz="1600" dirty="0" err="1"/>
              <a:t>Saladinova</a:t>
            </a:r>
            <a:r>
              <a:rPr lang="cs-CZ" sz="1600" dirty="0"/>
              <a:t> citadela, která má ve svém jádru </a:t>
            </a:r>
            <a:r>
              <a:rPr lang="cs-CZ" sz="1600" b="1" dirty="0"/>
              <a:t>Alabastrovou mešitu </a:t>
            </a:r>
            <a:r>
              <a:rPr lang="cs-CZ" sz="1600" dirty="0"/>
              <a:t>Muhammada Alího</a:t>
            </a:r>
            <a:r>
              <a:rPr lang="cs-CZ" dirty="0"/>
              <a:t>.</a:t>
            </a:r>
          </a:p>
        </p:txBody>
      </p:sp>
      <p:pic>
        <p:nvPicPr>
          <p:cNvPr id="1028" name="Picture 4" descr="Mešita Mohameda Aliho v Káhiře">
            <a:extLst>
              <a:ext uri="{FF2B5EF4-FFF2-40B4-BE49-F238E27FC236}">
                <a16:creationId xmlns:a16="http://schemas.microsoft.com/office/drawing/2014/main" id="{1BAA6D80-1EA2-4CBD-9C2B-FDB9829D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45" y="2009668"/>
            <a:ext cx="5195000" cy="38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4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0000"/>
                <a:lumOff val="60000"/>
              </a:schemeClr>
            </a:gs>
            <a:gs pos="81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66A7C78-E790-42C5-A9F9-0D6EF732FBCB}"/>
              </a:ext>
            </a:extLst>
          </p:cNvPr>
          <p:cNvSpPr/>
          <p:nvPr/>
        </p:nvSpPr>
        <p:spPr>
          <a:xfrm>
            <a:off x="492956" y="294259"/>
            <a:ext cx="11093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Regionální rozdělení Afriky 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je dosud silně poznamenáno koloniálními poměry, které dosud přetrvávají i v jejím politicko-geografickém rozčlenění. Hranice států ve velké většině nejsou vedeny v souladu s přírodními ani národnostními či hospodářskými poměry. Dříve to byly kolonie (VB, Fr.,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It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Šp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.).  /</a:t>
            </a:r>
            <a:r>
              <a:rPr lang="cs-CZ" sz="1600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Atlas str. 101</a:t>
            </a:r>
            <a:r>
              <a:rPr lang="cs-CZ" sz="1600" b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/</a:t>
            </a:r>
            <a:endParaRPr lang="cs-CZ" dirty="0"/>
          </a:p>
        </p:txBody>
      </p:sp>
      <p:pic>
        <p:nvPicPr>
          <p:cNvPr id="3074" name="Picture 2" descr="File:Colonial Africa 1923 map.png">
            <a:extLst>
              <a:ext uri="{FF2B5EF4-FFF2-40B4-BE49-F238E27FC236}">
                <a16:creationId xmlns:a16="http://schemas.microsoft.com/office/drawing/2014/main" id="{C888B1C6-3B75-4986-A6C7-A1BDF8616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4" y="1366005"/>
            <a:ext cx="4423776" cy="517643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ětiúhelník 3">
            <a:extLst>
              <a:ext uri="{FF2B5EF4-FFF2-40B4-BE49-F238E27FC236}">
                <a16:creationId xmlns:a16="http://schemas.microsoft.com/office/drawing/2014/main" id="{5A2A2792-46E2-42D8-B0D7-73A60EB1B340}"/>
              </a:ext>
            </a:extLst>
          </p:cNvPr>
          <p:cNvSpPr/>
          <p:nvPr/>
        </p:nvSpPr>
        <p:spPr>
          <a:xfrm>
            <a:off x="11586950" y="145843"/>
            <a:ext cx="467750" cy="45024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AD21190-D33E-461D-9636-BCE3FD8D5ABD}"/>
              </a:ext>
            </a:extLst>
          </p:cNvPr>
          <p:cNvSpPr txBox="1"/>
          <p:nvPr/>
        </p:nvSpPr>
        <p:spPr>
          <a:xfrm>
            <a:off x="3957851" y="5977719"/>
            <a:ext cx="65274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1923</a:t>
            </a:r>
          </a:p>
        </p:txBody>
      </p:sp>
      <p:pic>
        <p:nvPicPr>
          <p:cNvPr id="3076" name="Picture 4" descr="https://www.ucebnicevanicek.cz/uploads/images/thumbnails/596/800/UCE05257.jpg">
            <a:extLst>
              <a:ext uri="{FF2B5EF4-FFF2-40B4-BE49-F238E27FC236}">
                <a16:creationId xmlns:a16="http://schemas.microsoft.com/office/drawing/2014/main" id="{F476FB6B-D67D-4B08-AE26-8EB3C6EE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26" y="1366005"/>
            <a:ext cx="3681071" cy="51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4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EED974B8-F9A3-4D8D-8690-2ABDD4C38BE8}"/>
              </a:ext>
            </a:extLst>
          </p:cNvPr>
          <p:cNvSpPr txBox="1">
            <a:spLocks/>
          </p:cNvSpPr>
          <p:nvPr/>
        </p:nvSpPr>
        <p:spPr>
          <a:xfrm>
            <a:off x="838200" y="1720645"/>
            <a:ext cx="10515600" cy="4351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</a:rPr>
              <a:t>ARABSKÉ JARO JE VLNA PROTESTŮ, NEPOKOJŮ, POVSTÁNÍ A REVOLUCÍ, KTERÁ PŘETRVÁVÁ OD ROKU 2010 AŽ DO SOUČASTNOSTI</a:t>
            </a:r>
          </a:p>
          <a:p>
            <a:r>
              <a:rPr lang="cs-CZ" b="1" dirty="0">
                <a:solidFill>
                  <a:schemeClr val="bg1"/>
                </a:solidFill>
              </a:rPr>
              <a:t>MOTIVY PRO ZAČÁTEK PROTESTŮ BYLY V KAŽDÉ ZEMI JINÉ</a:t>
            </a:r>
          </a:p>
          <a:p>
            <a:r>
              <a:rPr lang="cs-CZ" b="1" dirty="0">
                <a:solidFill>
                  <a:schemeClr val="bg1"/>
                </a:solidFill>
              </a:rPr>
              <a:t>HLAVNÍMI MOTIVY JSOU:  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CHUDOBA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NEZAMĚSTNANOST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ŠPATNÉ ŽIVOTNÍ PODMÍNKY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VLÁDNOUCÍ, ZKORUMPOVANÉ REŽIMY</a:t>
            </a:r>
          </a:p>
        </p:txBody>
      </p:sp>
      <p:sp>
        <p:nvSpPr>
          <p:cNvPr id="3" name="Pětiúhelník 2">
            <a:extLst>
              <a:ext uri="{FF2B5EF4-FFF2-40B4-BE49-F238E27FC236}">
                <a16:creationId xmlns:a16="http://schemas.microsoft.com/office/drawing/2014/main" id="{97EAA2B5-A3C4-4350-8DF8-E78EF6C5E71E}"/>
              </a:ext>
            </a:extLst>
          </p:cNvPr>
          <p:cNvSpPr/>
          <p:nvPr/>
        </p:nvSpPr>
        <p:spPr>
          <a:xfrm>
            <a:off x="11586950" y="145843"/>
            <a:ext cx="467750" cy="45024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5A52C80A-1801-413F-8294-6B1155C8F3A8}"/>
              </a:ext>
            </a:extLst>
          </p:cNvPr>
          <p:cNvSpPr txBox="1">
            <a:spLocks/>
          </p:cNvSpPr>
          <p:nvPr/>
        </p:nvSpPr>
        <p:spPr>
          <a:xfrm>
            <a:off x="689116" y="5930487"/>
            <a:ext cx="7117403" cy="3884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hlinkClick r:id="rId3"/>
              </a:rPr>
              <a:t>https://www.youtube.com/watch?v=7UAuIi13ueY</a:t>
            </a:r>
            <a:r>
              <a:rPr lang="cs-CZ" sz="1600" dirty="0"/>
              <a:t>   3 min.  video „Arabské jaro“ 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423510A-0820-423D-99DD-B321B99007B3}"/>
              </a:ext>
            </a:extLst>
          </p:cNvPr>
          <p:cNvSpPr/>
          <p:nvPr/>
        </p:nvSpPr>
        <p:spPr>
          <a:xfrm>
            <a:off x="550460" y="139687"/>
            <a:ext cx="680568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528"/>
                </a:solidFill>
                <a:effectLst/>
                <a:latin typeface="Source Sans Pro" panose="020B0503030403020204" pitchFamily="34" charset="0"/>
              </a:rPr>
              <a:t>Obyvatelé </a:t>
            </a:r>
            <a:r>
              <a:rPr lang="cs-CZ" b="0" i="0" dirty="0" err="1">
                <a:solidFill>
                  <a:srgbClr val="000528"/>
                </a:solidFill>
                <a:effectLst/>
                <a:latin typeface="Source Sans Pro" panose="020B0503030403020204" pitchFamily="34" charset="0"/>
              </a:rPr>
              <a:t>Benghází</a:t>
            </a:r>
            <a:r>
              <a:rPr lang="cs-CZ" b="0" i="0" dirty="0">
                <a:solidFill>
                  <a:srgbClr val="000528"/>
                </a:solidFill>
                <a:effectLst/>
                <a:latin typeface="Source Sans Pro" panose="020B0503030403020204" pitchFamily="34" charset="0"/>
              </a:rPr>
              <a:t> oslavují „osvobození Libye“ po </a:t>
            </a:r>
            <a:r>
              <a:rPr lang="cs-CZ" b="0" i="0" dirty="0" err="1">
                <a:solidFill>
                  <a:srgbClr val="000528"/>
                </a:solidFill>
                <a:effectLst/>
                <a:latin typeface="Source Sans Pro" panose="020B0503030403020204" pitchFamily="34" charset="0"/>
              </a:rPr>
              <a:t>Kaddáfího</a:t>
            </a:r>
            <a:r>
              <a:rPr lang="cs-CZ" b="0" i="0" dirty="0">
                <a:solidFill>
                  <a:srgbClr val="000528"/>
                </a:solidFill>
                <a:effectLst/>
                <a:latin typeface="Source Sans Pro" panose="020B0503030403020204" pitchFamily="34" charset="0"/>
              </a:rPr>
              <a:t> smrti.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6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ětiúhelník 1">
            <a:extLst>
              <a:ext uri="{FF2B5EF4-FFF2-40B4-BE49-F238E27FC236}">
                <a16:creationId xmlns:a16="http://schemas.microsoft.com/office/drawing/2014/main" id="{C5E2521B-4490-46D9-B0CC-9455CD20EDBB}"/>
              </a:ext>
            </a:extLst>
          </p:cNvPr>
          <p:cNvSpPr/>
          <p:nvPr/>
        </p:nvSpPr>
        <p:spPr>
          <a:xfrm>
            <a:off x="11334541" y="263193"/>
            <a:ext cx="467750" cy="45024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833821B-4B2D-4085-8F6D-2084E6A7433F}"/>
              </a:ext>
            </a:extLst>
          </p:cNvPr>
          <p:cNvSpPr/>
          <p:nvPr/>
        </p:nvSpPr>
        <p:spPr>
          <a:xfrm>
            <a:off x="410183" y="3600722"/>
            <a:ext cx="11532358" cy="313932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Přírodní podmínky 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 suché a nehostinné- tropické (pasáty z pevniny na moře-( sucho, velmi nízké srážky, velmi vysoké teploty a teplotní výkyvy), na severu subtropické- srážky v zimě, nižší teploty )podnebí se výrazně změnilo- Sahara se vysušila)</a:t>
            </a:r>
            <a:br>
              <a:rPr lang="cs-CZ" dirty="0"/>
            </a:b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Nejvýznamnější zálivy na severním pobřeží Afriky jsou Velká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Syrta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a Malá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Syrta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ve Středozemním moři.</a:t>
            </a:r>
            <a:br>
              <a:rPr lang="cs-CZ" dirty="0"/>
            </a:b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Pohoří</a:t>
            </a:r>
            <a:r>
              <a:rPr lang="cs-CZ" b="1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Atlas 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patří k soustavě třetihorních alpinských pohoří. Má délku téměř 2 000 km na severozápadě kontinentu. V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plošinaté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části Afriky je daleko nejrozlehlejší pustinná oblast </a:t>
            </a:r>
            <a:r>
              <a:rPr lang="cs-CZ" b="1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Saharsko-súdánské tabule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která zahrnuje všechny typy pouští. Vynikají mezi nimi poušť Sahara, téměř 9 mil. km2 rozlehlá, s typickými tvary pouštního větrání. Uprostřed ní vystupují vysoká pohoří </a:t>
            </a:r>
            <a:r>
              <a:rPr lang="cs-CZ" b="1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Ahaggar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(3 005 m) a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Tibesti</a:t>
            </a:r>
            <a:r>
              <a:rPr lang="cs-CZ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Emi</a:t>
            </a:r>
            <a:r>
              <a:rPr lang="cs-CZ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Koussi</a:t>
            </a:r>
            <a:r>
              <a:rPr lang="cs-CZ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3 415 m). Na odkrytých saharských horninách se tvoří skalní pouště (hamady), na štěrc</a:t>
            </a:r>
            <a:r>
              <a:rPr lang="cs-CZ" dirty="0"/>
              <a:t>ích ergy, suchá řečiště jen s občasnými toky po vzácných deštích vádí. Nejsušší je Libyjská poušť, kde se vádí nevyvinuly ani ve vlhčím pleistocénu.</a:t>
            </a:r>
            <a:br>
              <a:rPr lang="cs-CZ" dirty="0"/>
            </a:br>
            <a:r>
              <a:rPr lang="cs-CZ" dirty="0"/>
              <a:t>Vodstvo : Nil, podzemní vody - </a:t>
            </a:r>
            <a:r>
              <a:rPr lang="cs-CZ" b="1" i="1" dirty="0"/>
              <a:t>artézské studny </a:t>
            </a:r>
            <a:r>
              <a:rPr lang="cs-CZ" dirty="0"/>
              <a:t>– kolem </a:t>
            </a:r>
            <a:r>
              <a:rPr lang="cs-CZ" b="1" i="1" dirty="0"/>
              <a:t>oázy 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59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0000"/>
                <a:lumOff val="60000"/>
              </a:schemeClr>
            </a:gs>
            <a:gs pos="81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ětiúhelník 1">
            <a:extLst>
              <a:ext uri="{FF2B5EF4-FFF2-40B4-BE49-F238E27FC236}">
                <a16:creationId xmlns:a16="http://schemas.microsoft.com/office/drawing/2014/main" id="{A7C9BB43-912D-444C-B2FF-39B2F983CB1D}"/>
              </a:ext>
            </a:extLst>
          </p:cNvPr>
          <p:cNvSpPr/>
          <p:nvPr/>
        </p:nvSpPr>
        <p:spPr>
          <a:xfrm>
            <a:off x="11712086" y="58169"/>
            <a:ext cx="467750" cy="45024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971BDFE-177E-477D-8EB2-3283F3331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07059"/>
              </p:ext>
            </p:extLst>
          </p:nvPr>
        </p:nvGraphicFramePr>
        <p:xfrm>
          <a:off x="143671" y="283289"/>
          <a:ext cx="11568415" cy="5617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96">
                  <a:extLst>
                    <a:ext uri="{9D8B030D-6E8A-4147-A177-3AD203B41FA5}">
                      <a16:colId xmlns:a16="http://schemas.microsoft.com/office/drawing/2014/main" val="2278292902"/>
                    </a:ext>
                  </a:extLst>
                </a:gridCol>
                <a:gridCol w="1034258">
                  <a:extLst>
                    <a:ext uri="{9D8B030D-6E8A-4147-A177-3AD203B41FA5}">
                      <a16:colId xmlns:a16="http://schemas.microsoft.com/office/drawing/2014/main" val="3565339403"/>
                    </a:ext>
                  </a:extLst>
                </a:gridCol>
                <a:gridCol w="1280925">
                  <a:extLst>
                    <a:ext uri="{9D8B030D-6E8A-4147-A177-3AD203B41FA5}">
                      <a16:colId xmlns:a16="http://schemas.microsoft.com/office/drawing/2014/main" val="882513309"/>
                    </a:ext>
                  </a:extLst>
                </a:gridCol>
                <a:gridCol w="1390473">
                  <a:extLst>
                    <a:ext uri="{9D8B030D-6E8A-4147-A177-3AD203B41FA5}">
                      <a16:colId xmlns:a16="http://schemas.microsoft.com/office/drawing/2014/main" val="3676212992"/>
                    </a:ext>
                  </a:extLst>
                </a:gridCol>
                <a:gridCol w="1053357">
                  <a:extLst>
                    <a:ext uri="{9D8B030D-6E8A-4147-A177-3AD203B41FA5}">
                      <a16:colId xmlns:a16="http://schemas.microsoft.com/office/drawing/2014/main" val="145545776"/>
                    </a:ext>
                  </a:extLst>
                </a:gridCol>
                <a:gridCol w="2541087">
                  <a:extLst>
                    <a:ext uri="{9D8B030D-6E8A-4147-A177-3AD203B41FA5}">
                      <a16:colId xmlns:a16="http://schemas.microsoft.com/office/drawing/2014/main" val="502466888"/>
                    </a:ext>
                  </a:extLst>
                </a:gridCol>
                <a:gridCol w="3333819">
                  <a:extLst>
                    <a:ext uri="{9D8B030D-6E8A-4147-A177-3AD203B41FA5}">
                      <a16:colId xmlns:a16="http://schemas.microsoft.com/office/drawing/2014/main" val="2288488274"/>
                    </a:ext>
                  </a:extLst>
                </a:gridCol>
              </a:tblGrid>
              <a:tr h="820688">
                <a:tc>
                  <a:txBody>
                    <a:bodyPr/>
                    <a:lstStyle/>
                    <a:p>
                      <a:r>
                        <a:rPr lang="cs-CZ" sz="1600" dirty="0"/>
                        <a:t>stát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Rozloha, km</a:t>
                      </a:r>
                      <a:r>
                        <a:rPr lang="cs-CZ" sz="1600" baseline="30000" dirty="0"/>
                        <a:t>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</a:t>
                      </a:r>
                    </a:p>
                    <a:p>
                      <a:r>
                        <a:rPr lang="cs-CZ" sz="1600" dirty="0"/>
                        <a:t>obyvatel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Hlavní město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hustota</a:t>
                      </a:r>
                    </a:p>
                    <a:p>
                      <a:r>
                        <a:rPr lang="cs-CZ" sz="1600" dirty="0"/>
                        <a:t>osídlení</a:t>
                      </a:r>
                    </a:p>
                    <a:p>
                      <a:r>
                        <a:rPr lang="cs-CZ" sz="1600" dirty="0"/>
                        <a:t>ob./km</a:t>
                      </a:r>
                      <a:r>
                        <a:rPr lang="cs-CZ" sz="1600" baseline="30000" dirty="0"/>
                        <a:t>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těžené suroviny</a:t>
                      </a:r>
                    </a:p>
                    <a:p>
                      <a:r>
                        <a:rPr lang="cs-CZ" sz="1600" dirty="0"/>
                        <a:t>Atlas str. 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pěstované plodiny, chovaná zvířata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Atlas str. 105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895726"/>
                  </a:ext>
                </a:extLst>
              </a:tr>
              <a:tr h="799068">
                <a:tc>
                  <a:txBody>
                    <a:bodyPr/>
                    <a:lstStyle/>
                    <a:p>
                      <a:r>
                        <a:rPr lang="cs-CZ" dirty="0"/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600" dirty="0"/>
                        <a:t>120 101 175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228341"/>
                  </a:ext>
                </a:extLst>
              </a:tr>
              <a:tr h="799068">
                <a:tc>
                  <a:txBody>
                    <a:bodyPr/>
                    <a:lstStyle/>
                    <a:p>
                      <a:r>
                        <a:rPr lang="cs-CZ" dirty="0"/>
                        <a:t>Libye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7 539 851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01446"/>
                  </a:ext>
                </a:extLst>
              </a:tr>
              <a:tr h="799068">
                <a:tc>
                  <a:txBody>
                    <a:bodyPr/>
                    <a:lstStyle/>
                    <a:p>
                      <a:r>
                        <a:rPr lang="cs-CZ" dirty="0"/>
                        <a:t>Tunisko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12 415 138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458243"/>
                  </a:ext>
                </a:extLst>
              </a:tr>
              <a:tr h="799068">
                <a:tc>
                  <a:txBody>
                    <a:bodyPr/>
                    <a:lstStyle/>
                    <a:p>
                      <a:r>
                        <a:rPr lang="cs-CZ" dirty="0"/>
                        <a:t>Alžírsko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48 028 334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9712"/>
                  </a:ext>
                </a:extLst>
              </a:tr>
              <a:tr h="799068">
                <a:tc>
                  <a:txBody>
                    <a:bodyPr/>
                    <a:lstStyle/>
                    <a:p>
                      <a:r>
                        <a:rPr lang="cs-CZ" dirty="0"/>
                        <a:t>Maroko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38 762 441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51891"/>
                  </a:ext>
                </a:extLst>
              </a:tr>
              <a:tr h="799068">
                <a:tc gridSpan="2">
                  <a:txBody>
                    <a:bodyPr/>
                    <a:lstStyle/>
                    <a:p>
                      <a:pPr rtl="0"/>
                      <a:endParaRPr lang="cs-CZ" b="1" dirty="0">
                        <a:effectLst/>
                      </a:endParaRPr>
                    </a:p>
                    <a:p>
                      <a:r>
                        <a:rPr lang="cs-CZ" dirty="0"/>
                        <a:t>              </a:t>
                      </a:r>
                      <a:r>
                        <a:rPr lang="el-GR" dirty="0"/>
                        <a:t>Σ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  <a:p>
                      <a:r>
                        <a:rPr lang="el-GR" sz="1600" dirty="0"/>
                        <a:t>Σ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=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188735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BEB73995-E72F-4FCC-BA47-6CDEF983296E}"/>
              </a:ext>
            </a:extLst>
          </p:cNvPr>
          <p:cNvSpPr/>
          <p:nvPr/>
        </p:nvSpPr>
        <p:spPr>
          <a:xfrm>
            <a:off x="365091" y="6205379"/>
            <a:ext cx="5730910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/>
              <a:t>Zdroj:  </a:t>
            </a:r>
            <a:r>
              <a:rPr lang="cs-CZ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https://www.worldometers.info/cs/geografie/kolik-zemi-je-v-afrika/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861867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522</Words>
  <Application>Microsoft Office PowerPoint</Application>
  <PresentationFormat>Širokoúhlá obrazovka</PresentationFormat>
  <Paragraphs>61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Tahoma</vt:lpstr>
      <vt:lpstr>Motiv Office</vt:lpstr>
      <vt:lpstr>Afrika – nejblíže k Evropě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– nejblíže k Evropě</dc:title>
  <dc:creator>cap</dc:creator>
  <cp:lastModifiedBy>Jaroslav Cap</cp:lastModifiedBy>
  <cp:revision>35</cp:revision>
  <dcterms:created xsi:type="dcterms:W3CDTF">2026-02-22T15:18:53Z</dcterms:created>
  <dcterms:modified xsi:type="dcterms:W3CDTF">2026-02-24T09:08:07Z</dcterms:modified>
</cp:coreProperties>
</file>