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9"/>
  </p:notesMasterIdLst>
  <p:sldIdLst>
    <p:sldId id="256" r:id="rId2"/>
    <p:sldId id="332" r:id="rId3"/>
    <p:sldId id="282" r:id="rId4"/>
    <p:sldId id="324" r:id="rId5"/>
    <p:sldId id="325" r:id="rId6"/>
    <p:sldId id="335" r:id="rId7"/>
    <p:sldId id="280" r:id="rId8"/>
    <p:sldId id="287" r:id="rId9"/>
    <p:sldId id="326" r:id="rId10"/>
    <p:sldId id="284" r:id="rId11"/>
    <p:sldId id="299" r:id="rId12"/>
    <p:sldId id="298" r:id="rId13"/>
    <p:sldId id="300" r:id="rId14"/>
    <p:sldId id="301" r:id="rId15"/>
    <p:sldId id="292" r:id="rId16"/>
    <p:sldId id="289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3" r:id="rId28"/>
    <p:sldId id="291" r:id="rId29"/>
    <p:sldId id="293" r:id="rId30"/>
    <p:sldId id="295" r:id="rId31"/>
    <p:sldId id="314" r:id="rId32"/>
    <p:sldId id="296" r:id="rId33"/>
    <p:sldId id="297" r:id="rId34"/>
    <p:sldId id="315" r:id="rId35"/>
    <p:sldId id="316" r:id="rId36"/>
    <p:sldId id="317" r:id="rId37"/>
    <p:sldId id="319" r:id="rId38"/>
    <p:sldId id="322" r:id="rId39"/>
    <p:sldId id="323" r:id="rId40"/>
    <p:sldId id="279" r:id="rId41"/>
    <p:sldId id="270" r:id="rId42"/>
    <p:sldId id="283" r:id="rId43"/>
    <p:sldId id="327" r:id="rId44"/>
    <p:sldId id="269" r:id="rId45"/>
    <p:sldId id="272" r:id="rId46"/>
    <p:sldId id="257" r:id="rId47"/>
    <p:sldId id="331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7" autoAdjust="0"/>
    <p:restoredTop sz="92473" autoAdjust="0"/>
  </p:normalViewPr>
  <p:slideViewPr>
    <p:cSldViewPr>
      <p:cViewPr varScale="1">
        <p:scale>
          <a:sx n="62" d="100"/>
          <a:sy n="62" d="100"/>
        </p:scale>
        <p:origin x="8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A2333-E150-44C0-A54F-85149DABDD35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0ABFD-97D5-4AEC-96D4-65AD789C94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4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llective_security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Celková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délka pobřeží Austrálie je 35 876 km a dalších 23 859 km představuje délka pobřeží australských ostrovů.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(     (´https://cs.wikipedia.org/wiki/Geografie_Austr%C3%A1lie )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ABFD-97D5-4AEC-96D4-65AD789C944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26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Australia, New Zealand, United States Security Treaty</a:t>
            </a:r>
            <a:r>
              <a:rPr lang="en-US" dirty="0" smtClean="0"/>
              <a:t> (</a:t>
            </a:r>
            <a:r>
              <a:rPr lang="en-US" b="1" dirty="0" smtClean="0"/>
              <a:t>ANZUS</a:t>
            </a:r>
            <a:r>
              <a:rPr lang="en-US" dirty="0" smtClean="0"/>
              <a:t> or </a:t>
            </a:r>
            <a:r>
              <a:rPr lang="en-US" b="1" dirty="0" smtClean="0"/>
              <a:t>ANZUS Treaty</a:t>
            </a:r>
            <a:r>
              <a:rPr lang="en-US" dirty="0" smtClean="0"/>
              <a:t>) is the </a:t>
            </a:r>
            <a:r>
              <a:rPr lang="en-US" dirty="0" smtClean="0">
                <a:hlinkClick r:id="rId3" tooltip="Collective security"/>
              </a:rPr>
              <a:t>military alliance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Asijsko-pacifické hospodářské společenství - APEC</a:t>
            </a:r>
            <a:r>
              <a:rPr lang="cs-CZ" dirty="0" smtClean="0"/>
              <a:t> (</a:t>
            </a:r>
            <a:r>
              <a:rPr lang="cs-CZ" dirty="0" err="1" smtClean="0"/>
              <a:t>Asia</a:t>
            </a:r>
            <a:r>
              <a:rPr lang="cs-CZ" dirty="0" smtClean="0"/>
              <a:t>-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r>
              <a:rPr lang="cs-CZ" dirty="0" smtClean="0"/>
              <a:t>, Ekonomické seskupení Asie a Tichomoří) je organizace sdružující 21 zemí. Tyto země vytvářejí polovinu HDP světa. Cílem tohoto seskupení je zlepšit ekonomické a politické vztahy mezi členskými státy.Tato ekonomická integrace má své sídlo v Singapuru.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ABFD-97D5-4AEC-96D4-65AD789C9441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Index lidského rozvoje (</a:t>
            </a:r>
            <a:r>
              <a:rPr lang="cs-CZ" b="1" dirty="0" smtClean="0"/>
              <a:t>HDI = </a:t>
            </a:r>
            <a:r>
              <a:rPr lang="cs-CZ" b="1" dirty="0" err="1" smtClean="0"/>
              <a:t>Human</a:t>
            </a:r>
            <a:r>
              <a:rPr lang="cs-CZ" b="1" dirty="0" smtClean="0"/>
              <a:t> </a:t>
            </a:r>
            <a:r>
              <a:rPr lang="cs-CZ" b="1" dirty="0" err="1" smtClean="0"/>
              <a:t>development</a:t>
            </a:r>
            <a:r>
              <a:rPr lang="cs-CZ" b="1" dirty="0" smtClean="0"/>
              <a:t> index</a:t>
            </a:r>
            <a:r>
              <a:rPr lang="cs-CZ" dirty="0" smtClean="0"/>
              <a:t>) je prostředek pro srovnání klíčových rozměrů lidského rozvoje, mezi které patří:</a:t>
            </a:r>
          </a:p>
          <a:p>
            <a:r>
              <a:rPr lang="cs-CZ" dirty="0" smtClean="0"/>
              <a:t>dlouhý a zdravý život</a:t>
            </a:r>
          </a:p>
          <a:p>
            <a:r>
              <a:rPr lang="cs-CZ" dirty="0" smtClean="0"/>
              <a:t>přístup ke vzdělání</a:t>
            </a:r>
          </a:p>
          <a:p>
            <a:r>
              <a:rPr lang="cs-CZ" dirty="0" smtClean="0"/>
              <a:t>životní standard</a:t>
            </a:r>
          </a:p>
          <a:p>
            <a:r>
              <a:rPr lang="cs-CZ" b="1" dirty="0" smtClean="0"/>
              <a:t>Jedná se o ukazatel životní úrovně.</a:t>
            </a:r>
            <a:r>
              <a:rPr lang="cs-CZ" dirty="0" smtClean="0"/>
              <a:t> HDI je geometrický průměr z indexů, které vyjadřují každý z těchto tří rozměrů. Index udává číslo od 0 do 1, čímž se státy zařadí do jednoho ze čtyř stupňů rozvoje:</a:t>
            </a:r>
          </a:p>
          <a:p>
            <a:r>
              <a:rPr lang="cs-CZ" dirty="0" smtClean="0"/>
              <a:t>nad 0,800 - velmi vysoký lidský rozvoj</a:t>
            </a:r>
          </a:p>
          <a:p>
            <a:r>
              <a:rPr lang="cs-CZ" dirty="0" smtClean="0"/>
              <a:t>mezi 0,700 a 0,800 - vysoký lidský rozvoj</a:t>
            </a:r>
          </a:p>
          <a:p>
            <a:r>
              <a:rPr lang="cs-CZ" dirty="0" smtClean="0"/>
              <a:t>mezi 0,550 a 0,700 - střední lidský rozvoj</a:t>
            </a:r>
          </a:p>
          <a:p>
            <a:r>
              <a:rPr lang="cs-CZ" dirty="0" smtClean="0"/>
              <a:t>pod 0,550 - nízký lidský rozvoj</a:t>
            </a:r>
          </a:p>
          <a:p>
            <a:r>
              <a:rPr lang="cs-CZ" dirty="0" smtClean="0"/>
              <a:t>Čím vyšší hodnota indexu, tím větší lidský rozvoj v daném státě. Čím menší hodnota indexu, tím menší lidský rozvoj.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ABFD-97D5-4AEC-96D4-65AD789C9441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53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Index lidského rozvoje (</a:t>
            </a:r>
            <a:r>
              <a:rPr lang="cs-CZ" b="1" dirty="0" smtClean="0"/>
              <a:t>HDI = </a:t>
            </a:r>
            <a:r>
              <a:rPr lang="cs-CZ" b="1" dirty="0" err="1" smtClean="0"/>
              <a:t>Human</a:t>
            </a:r>
            <a:r>
              <a:rPr lang="cs-CZ" b="1" dirty="0" smtClean="0"/>
              <a:t> </a:t>
            </a:r>
            <a:r>
              <a:rPr lang="cs-CZ" b="1" dirty="0" err="1" smtClean="0"/>
              <a:t>development</a:t>
            </a:r>
            <a:r>
              <a:rPr lang="cs-CZ" b="1" dirty="0" smtClean="0"/>
              <a:t> index</a:t>
            </a:r>
            <a:r>
              <a:rPr lang="cs-CZ" dirty="0" smtClean="0"/>
              <a:t>) je prostředek pro srovnání klíčových rozměrů lidského rozvoje, mezi které patří:</a:t>
            </a:r>
          </a:p>
          <a:p>
            <a:r>
              <a:rPr lang="cs-CZ" dirty="0" smtClean="0"/>
              <a:t>dlouhý a zdravý život</a:t>
            </a:r>
          </a:p>
          <a:p>
            <a:r>
              <a:rPr lang="cs-CZ" dirty="0" smtClean="0"/>
              <a:t>přístup ke vzdělání</a:t>
            </a:r>
          </a:p>
          <a:p>
            <a:r>
              <a:rPr lang="cs-CZ" dirty="0" smtClean="0"/>
              <a:t>životní standard</a:t>
            </a:r>
          </a:p>
          <a:p>
            <a:r>
              <a:rPr lang="cs-CZ" b="1" dirty="0" smtClean="0"/>
              <a:t>Jedná se o ukazatel životní úrovně.</a:t>
            </a:r>
            <a:r>
              <a:rPr lang="cs-CZ" dirty="0" smtClean="0"/>
              <a:t> HDI je geometrický průměr z indexů, které vyjadřují každý z těchto tří rozměrů. Index udává číslo od 0 do 1, čímž se státy zařadí do jednoho ze čtyř stupňů rozvoje:</a:t>
            </a:r>
          </a:p>
          <a:p>
            <a:r>
              <a:rPr lang="cs-CZ" dirty="0" smtClean="0"/>
              <a:t>nad 0,800 - velmi vysoký lidský rozvoj</a:t>
            </a:r>
          </a:p>
          <a:p>
            <a:r>
              <a:rPr lang="cs-CZ" dirty="0" smtClean="0"/>
              <a:t>mezi 0,700 a 0,800 - vysoký lidský rozvoj</a:t>
            </a:r>
          </a:p>
          <a:p>
            <a:r>
              <a:rPr lang="cs-CZ" dirty="0" smtClean="0"/>
              <a:t>mezi 0,550 a 0,700 - střední lidský rozvoj</a:t>
            </a:r>
          </a:p>
          <a:p>
            <a:r>
              <a:rPr lang="cs-CZ" dirty="0" smtClean="0"/>
              <a:t>pod 0,550 - nízký lidský rozvoj</a:t>
            </a:r>
          </a:p>
          <a:p>
            <a:r>
              <a:rPr lang="cs-CZ" dirty="0" smtClean="0"/>
              <a:t>Čím vyšší hodnota indexu, tím větší lidský rozvoj v daném státě. Čím menší hodnota indexu, tím menší lidský rozvoj.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ABFD-97D5-4AEC-96D4-65AD789C9441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0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8F936-6A98-4698-B0DF-4E08A0156F36}" type="datetimeFigureOut">
              <a:rPr lang="cs-CZ" smtClean="0"/>
              <a:pPr/>
              <a:t>18.5.2024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32A3-BE4F-4CB3-AC1D-1A848F8BA5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etalidi.cz/kmen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gmaNns9W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s://cs.wikipedia.org/w/index.php?title=David_Hurley&amp;action=edit&amp;redlink=1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Opera_v_Sydne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Všechny soubory - V\Austrálie\18533_1274088782930_1551267702_30711832_130739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600" b="1" dirty="0" smtClean="0">
                <a:solidFill>
                  <a:schemeClr val="bg1"/>
                </a:solidFill>
              </a:rPr>
              <a:t>Austrálie a Oceánie</a:t>
            </a:r>
            <a:br>
              <a:rPr lang="cs-CZ" sz="66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2024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1115616" y="685800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9618" y="5157192"/>
            <a:ext cx="5006307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I. Který objekt je dominantou obrázku 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II. V jakém městě byl postaven?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III. Zjisti další informace o tomto unikátním objektu.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9618" y="6326862"/>
            <a:ext cx="345567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www.planetalidi.cz/kmeny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4zscheb.cz/elearning/zemepislearning/australie2/obrazky/pou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303611" cy="659735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788024" y="2780928"/>
            <a:ext cx="13681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380312" y="3789040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884368" y="3068960"/>
            <a:ext cx="12596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631832" y="2420888"/>
            <a:ext cx="11166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148064" y="3573016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436096" y="5085184"/>
            <a:ext cx="3707904" cy="17728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I. Pojmenuj očíslované pouště.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1907704" y="5733256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4" y="404664"/>
            <a:ext cx="9005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27582"/>
            <a:ext cx="7632848" cy="57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873" y="908721"/>
            <a:ext cx="7936513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978" y="404664"/>
            <a:ext cx="8002022" cy="629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8890354" cy="667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72728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 smtClean="0"/>
              <a:t>Geomorfologické členění</a:t>
            </a:r>
          </a:p>
          <a:p>
            <a:r>
              <a:rPr lang="cs-CZ" sz="2000" b="1" u="sng" dirty="0" smtClean="0"/>
              <a:t> </a:t>
            </a:r>
          </a:p>
          <a:p>
            <a:r>
              <a:rPr lang="cs-CZ" dirty="0" smtClean="0"/>
              <a:t>Pobřežní roviny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Australské Kordillery = Velké předělové pohoří</a:t>
            </a:r>
          </a:p>
          <a:p>
            <a:r>
              <a:rPr lang="cs-CZ" dirty="0" err="1" smtClean="0"/>
              <a:t>Jihoaustralská</a:t>
            </a:r>
            <a:r>
              <a:rPr lang="cs-CZ" dirty="0" smtClean="0"/>
              <a:t> hornatina</a:t>
            </a:r>
          </a:p>
          <a:p>
            <a:r>
              <a:rPr lang="cs-CZ" b="1" dirty="0" err="1" smtClean="0"/>
              <a:t>Středoaustralská</a:t>
            </a:r>
            <a:r>
              <a:rPr lang="cs-CZ" b="1" dirty="0" smtClean="0"/>
              <a:t> </a:t>
            </a:r>
            <a:r>
              <a:rPr lang="cs-CZ" b="1" dirty="0"/>
              <a:t>pánev - </a:t>
            </a:r>
            <a:r>
              <a:rPr lang="cs-CZ" b="1" dirty="0" err="1" smtClean="0">
                <a:solidFill>
                  <a:srgbClr val="FF0000"/>
                </a:solidFill>
              </a:rPr>
              <a:t>Středoaustralské</a:t>
            </a:r>
            <a:r>
              <a:rPr lang="cs-CZ" b="1" dirty="0" smtClean="0">
                <a:solidFill>
                  <a:srgbClr val="FF0000"/>
                </a:solidFill>
              </a:rPr>
              <a:t> pánve, též Velká artézská pánev  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Západoaustralská</a:t>
            </a:r>
            <a:r>
              <a:rPr lang="cs-CZ" b="1" dirty="0" smtClean="0">
                <a:solidFill>
                  <a:srgbClr val="FF0000"/>
                </a:solidFill>
              </a:rPr>
              <a:t> plošina = Tabulová Austrálie</a:t>
            </a:r>
          </a:p>
          <a:p>
            <a:r>
              <a:rPr lang="cs-CZ" dirty="0" err="1" smtClean="0"/>
              <a:t>Nullarborská</a:t>
            </a:r>
            <a:r>
              <a:rPr lang="cs-CZ" dirty="0" smtClean="0"/>
              <a:t> krasová tabule</a:t>
            </a:r>
          </a:p>
          <a:p>
            <a:r>
              <a:rPr lang="cs-CZ" dirty="0" err="1" smtClean="0"/>
              <a:t>Středoaustralská</a:t>
            </a:r>
            <a:r>
              <a:rPr lang="cs-CZ" dirty="0" smtClean="0"/>
              <a:t> ostrovní pohoří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2417" y="3312283"/>
            <a:ext cx="4359463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Zapamatujte si pouze červeně napsané celky.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36072" y="4994842"/>
            <a:ext cx="39895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Takto orámovaný text nebude zkoušen !</a:t>
            </a:r>
            <a:endParaRPr lang="cs-CZ" b="1" dirty="0"/>
          </a:p>
        </p:txBody>
      </p:sp>
      <p:sp>
        <p:nvSpPr>
          <p:cNvPr id="6" name="Rámeček 5"/>
          <p:cNvSpPr/>
          <p:nvPr/>
        </p:nvSpPr>
        <p:spPr>
          <a:xfrm>
            <a:off x="241226" y="3870348"/>
            <a:ext cx="8579246" cy="2987652"/>
          </a:xfrm>
          <a:prstGeom prst="frame">
            <a:avLst>
              <a:gd name="adj1" fmla="val 2592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691" y="429608"/>
            <a:ext cx="7902555" cy="60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107504" y="3734172"/>
            <a:ext cx="8892480" cy="2808312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28734" cy="60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3312"/>
            <a:ext cx="7951740" cy="61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5/50/Pacific_Culture_Areas-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7" y="908720"/>
            <a:ext cx="916102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ývojový diagram: alternativní postup 1"/>
          <p:cNvSpPr/>
          <p:nvPr/>
        </p:nvSpPr>
        <p:spPr>
          <a:xfrm>
            <a:off x="2483768" y="5229200"/>
            <a:ext cx="1080120" cy="1152128"/>
          </a:xfrm>
          <a:prstGeom prst="flowChartAlternateProcess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1558892" y="2060848"/>
            <a:ext cx="1356923" cy="396624"/>
          </a:xfrm>
          <a:prstGeom prst="flowChartAlternateProcess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4283968" y="2348880"/>
            <a:ext cx="1356923" cy="396624"/>
          </a:xfrm>
          <a:prstGeom prst="flowChartAlternateProcess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alternativní postup 7"/>
          <p:cNvSpPr/>
          <p:nvPr/>
        </p:nvSpPr>
        <p:spPr>
          <a:xfrm>
            <a:off x="1558892" y="3851419"/>
            <a:ext cx="1356923" cy="292632"/>
          </a:xfrm>
          <a:prstGeom prst="flowChartAlternateProcess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9552" y="262771"/>
            <a:ext cx="8349199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Zapiš a zapamatuj si názvy skupin ostrovů a souostroví tvořících Oceánii . / ve žlutém rámečku / </a:t>
            </a:r>
            <a:endParaRPr lang="cs-C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346"/>
            <a:ext cx="7942751" cy="610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543"/>
          <a:stretch/>
        </p:blipFill>
        <p:spPr bwMode="auto">
          <a:xfrm>
            <a:off x="683568" y="620688"/>
            <a:ext cx="7849119" cy="546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ámeček 1"/>
          <p:cNvSpPr/>
          <p:nvPr/>
        </p:nvSpPr>
        <p:spPr>
          <a:xfrm>
            <a:off x="0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597" r="3336" b="13055"/>
          <a:stretch/>
        </p:blipFill>
        <p:spPr bwMode="auto">
          <a:xfrm>
            <a:off x="467544" y="980728"/>
            <a:ext cx="83456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109459" y="404664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323" b="9635"/>
          <a:stretch/>
        </p:blipFill>
        <p:spPr bwMode="auto">
          <a:xfrm>
            <a:off x="683568" y="836713"/>
            <a:ext cx="77503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229816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302"/>
          <a:stretch/>
        </p:blipFill>
        <p:spPr bwMode="auto">
          <a:xfrm>
            <a:off x="611560" y="692696"/>
            <a:ext cx="795454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3" y="597470"/>
            <a:ext cx="7913593" cy="61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794343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2656"/>
            <a:ext cx="8482947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23"/>
          <a:stretch>
            <a:fillRect/>
          </a:stretch>
        </p:blipFill>
        <p:spPr bwMode="auto">
          <a:xfrm>
            <a:off x="395536" y="0"/>
            <a:ext cx="8752963" cy="68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904"/>
          <a:stretch>
            <a:fillRect/>
          </a:stretch>
        </p:blipFill>
        <p:spPr bwMode="auto">
          <a:xfrm>
            <a:off x="539552" y="0"/>
            <a:ext cx="8406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0" y="3789040"/>
            <a:ext cx="8892480" cy="2808312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leccos.com/pics/pic/australie_a_oceanie-_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5973"/>
            <a:ext cx="9144000" cy="5812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86" t="9031"/>
          <a:stretch/>
        </p:blipFill>
        <p:spPr bwMode="auto">
          <a:xfrm>
            <a:off x="827584" y="548680"/>
            <a:ext cx="75193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286379" y="404664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101" r="4540" b="9050"/>
          <a:stretch/>
        </p:blipFill>
        <p:spPr bwMode="auto">
          <a:xfrm>
            <a:off x="611560" y="908720"/>
            <a:ext cx="780775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149920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421" t="7983"/>
          <a:stretch/>
        </p:blipFill>
        <p:spPr bwMode="auto">
          <a:xfrm>
            <a:off x="827584" y="548680"/>
            <a:ext cx="7614360" cy="563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0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050"/>
          <a:stretch>
            <a:fillRect/>
          </a:stretch>
        </p:blipFill>
        <p:spPr bwMode="auto">
          <a:xfrm>
            <a:off x="611560" y="0"/>
            <a:ext cx="8530190" cy="66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61" y="0"/>
            <a:ext cx="877760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0" y="2924944"/>
            <a:ext cx="8892480" cy="3672408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824" r="4346"/>
          <a:stretch/>
        </p:blipFill>
        <p:spPr bwMode="auto">
          <a:xfrm>
            <a:off x="1043608" y="476672"/>
            <a:ext cx="748273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251520" y="296652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6565"/>
          <a:stretch/>
        </p:blipFill>
        <p:spPr bwMode="auto">
          <a:xfrm>
            <a:off x="827584" y="692697"/>
            <a:ext cx="76683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ámeček 2"/>
          <p:cNvSpPr/>
          <p:nvPr/>
        </p:nvSpPr>
        <p:spPr>
          <a:xfrm>
            <a:off x="215516" y="332656"/>
            <a:ext cx="8892480" cy="6264696"/>
          </a:xfrm>
          <a:prstGeom prst="frame">
            <a:avLst>
              <a:gd name="adj1" fmla="val 2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464" b="7838"/>
          <a:stretch/>
        </p:blipFill>
        <p:spPr bwMode="auto">
          <a:xfrm>
            <a:off x="899592" y="692696"/>
            <a:ext cx="7416823" cy="53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37671"/>
            <a:ext cx="8887212" cy="74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95536" y="58772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212529"/>
                </a:solidFill>
                <a:latin typeface="PT Serif"/>
              </a:rPr>
              <a:t>Riasové</a:t>
            </a:r>
            <a:r>
              <a:rPr lang="cs-CZ" b="1" dirty="0">
                <a:solidFill>
                  <a:srgbClr val="212529"/>
                </a:solidFill>
                <a:latin typeface="PT Serif"/>
              </a:rPr>
              <a:t> pobřeží </a:t>
            </a:r>
            <a:r>
              <a:rPr lang="cs-CZ" dirty="0">
                <a:solidFill>
                  <a:srgbClr val="212529"/>
                </a:solidFill>
                <a:latin typeface="PT Serif"/>
              </a:rPr>
              <a:t>– typ </a:t>
            </a:r>
            <a:r>
              <a:rPr lang="cs-CZ" dirty="0" smtClean="0">
                <a:solidFill>
                  <a:srgbClr val="212529"/>
                </a:solidFill>
                <a:latin typeface="PT Serif"/>
              </a:rPr>
              <a:t>pobřeží </a:t>
            </a:r>
            <a:r>
              <a:rPr lang="cs-CZ" dirty="0">
                <a:solidFill>
                  <a:srgbClr val="212529"/>
                </a:solidFill>
                <a:latin typeface="PT Serif"/>
              </a:rPr>
              <a:t>v oblastech, kde pevnina klesá. Moře proniká do pevniny, říční údolí jsou zatopena, vznikají hluboké </a:t>
            </a:r>
            <a:r>
              <a:rPr lang="cs-CZ" dirty="0" smtClean="0">
                <a:solidFill>
                  <a:srgbClr val="212529"/>
                </a:solidFill>
                <a:latin typeface="PT Serif"/>
              </a:rPr>
              <a:t>zálivy.</a:t>
            </a:r>
            <a:r>
              <a:rPr lang="cs-CZ" dirty="0">
                <a:solidFill>
                  <a:srgbClr val="212529"/>
                </a:solidFill>
                <a:latin typeface="PT Serif"/>
              </a:rPr>
              <a:t> 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036"/>
            <a:ext cx="9144000" cy="70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ývojový diagram: postup 2"/>
          <p:cNvSpPr/>
          <p:nvPr/>
        </p:nvSpPr>
        <p:spPr>
          <a:xfrm>
            <a:off x="467544" y="2924944"/>
            <a:ext cx="7704856" cy="28803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</a:rPr>
              <a:t>Pouze informativní údaje.</a:t>
            </a:r>
            <a:endParaRPr lang="cs-CZ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jduch.net/system/files/image/svet/australie/thumb-australie-satelit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964488" cy="6723366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827584" y="6208198"/>
            <a:ext cx="45720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cs-CZ" sz="1400" dirty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www.youtube.com/watch?v=gMgmaNns9Wk</a:t>
            </a:r>
            <a:endParaRPr lang="cs-CZ" sz="1400" dirty="0" smtClean="0"/>
          </a:p>
          <a:p>
            <a:r>
              <a:rPr lang="cs-CZ" sz="1400" b="1" dirty="0" err="1"/>
              <a:t>Zemepis</a:t>
            </a:r>
            <a:r>
              <a:rPr lang="cs-CZ" sz="1400" b="1" dirty="0"/>
              <a:t> světa "</a:t>
            </a:r>
            <a:r>
              <a:rPr lang="cs-CZ" sz="1400" b="1" dirty="0" err="1" smtClean="0"/>
              <a:t>Australie</a:t>
            </a:r>
            <a:r>
              <a:rPr lang="cs-CZ" sz="1400" b="1" dirty="0" smtClean="0"/>
              <a:t>„ , 13 min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99986" y="1146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678920" y="3144784"/>
            <a:ext cx="2357576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Současným premiérem je od 23. května 2022 </a:t>
            </a:r>
            <a:r>
              <a:rPr lang="cs-CZ" b="1" dirty="0"/>
              <a:t>Anthony </a:t>
            </a:r>
            <a:r>
              <a:rPr lang="cs-CZ" b="1" dirty="0" err="1"/>
              <a:t>Albanese</a:t>
            </a:r>
            <a:endParaRPr lang="cs-CZ" b="1" dirty="0"/>
          </a:p>
        </p:txBody>
      </p:sp>
      <p:pic>
        <p:nvPicPr>
          <p:cNvPr id="1028" name="Picture 4" descr="Generální guvernér Austrálie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9991"/>
            <a:ext cx="1937509" cy="290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219286" y="3144784"/>
            <a:ext cx="432048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Úřadující</a:t>
            </a:r>
            <a:br>
              <a:rPr lang="es-ES" b="1" dirty="0"/>
            </a:br>
            <a:r>
              <a:rPr lang="es-ES" b="1" dirty="0" smtClean="0"/>
              <a:t>Generál</a:t>
            </a:r>
            <a:r>
              <a:rPr lang="cs-CZ" b="1" dirty="0" smtClean="0"/>
              <a:t>ní guvernér Austrálie</a:t>
            </a:r>
            <a:r>
              <a:rPr lang="es-ES" b="1" dirty="0" smtClean="0"/>
              <a:t> </a:t>
            </a:r>
            <a:r>
              <a:rPr lang="es-ES" b="1" dirty="0">
                <a:hlinkClick r:id="rId4" tooltip="David Hurley (stránka neexistuje)"/>
              </a:rPr>
              <a:t>David Hurley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od 1. července 2019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9512" y="4021947"/>
            <a:ext cx="91450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Hlavní město:</a:t>
            </a:r>
            <a:r>
              <a:rPr lang="cs-CZ" dirty="0"/>
              <a:t> Canberra (332 000 obyv.)</a:t>
            </a:r>
          </a:p>
          <a:p>
            <a:r>
              <a:rPr lang="cs-CZ" b="1" dirty="0"/>
              <a:t>Další města (tis. obyv.):</a:t>
            </a:r>
            <a:r>
              <a:rPr lang="cs-CZ" dirty="0"/>
              <a:t> Sydney 3 773, Melbourne 3 218</a:t>
            </a:r>
          </a:p>
          <a:p>
            <a:r>
              <a:rPr lang="cs-CZ" b="1" dirty="0"/>
              <a:t>Správní členění: </a:t>
            </a:r>
            <a:r>
              <a:rPr lang="cs-CZ" dirty="0"/>
              <a:t>6 federálních států, 2 teritoria</a:t>
            </a:r>
          </a:p>
          <a:p>
            <a:r>
              <a:rPr lang="cs-CZ" b="1" dirty="0"/>
              <a:t>Vyhlášení nezávislosti: </a:t>
            </a:r>
            <a:r>
              <a:rPr lang="cs-CZ" dirty="0"/>
              <a:t>1901</a:t>
            </a:r>
          </a:p>
          <a:p>
            <a:r>
              <a:rPr lang="cs-CZ" b="1" dirty="0"/>
              <a:t>Forma vlády: </a:t>
            </a:r>
            <a:r>
              <a:rPr lang="cs-CZ" dirty="0"/>
              <a:t>parlamentní federativní</a:t>
            </a:r>
          </a:p>
          <a:p>
            <a:r>
              <a:rPr lang="cs-CZ" dirty="0"/>
              <a:t> </a:t>
            </a:r>
            <a:r>
              <a:rPr lang="cs-CZ" b="1" dirty="0"/>
              <a:t>Státní zřízení: </a:t>
            </a:r>
            <a:r>
              <a:rPr lang="cs-CZ" dirty="0"/>
              <a:t>konstituční monarchie, člen </a:t>
            </a:r>
            <a:r>
              <a:rPr lang="cs-CZ" dirty="0" err="1"/>
              <a:t>Commonwealthu</a:t>
            </a:r>
            <a:endParaRPr lang="cs-CZ" dirty="0"/>
          </a:p>
          <a:p>
            <a:r>
              <a:rPr lang="cs-CZ" b="1" dirty="0"/>
              <a:t>Hlava státu (2009):</a:t>
            </a:r>
            <a:r>
              <a:rPr lang="cs-CZ" dirty="0"/>
              <a:t> ELIZABETH II</a:t>
            </a:r>
          </a:p>
          <a:p>
            <a:r>
              <a:rPr lang="cs-CZ" b="1" dirty="0"/>
              <a:t>Předseda vlády (</a:t>
            </a:r>
            <a:r>
              <a:rPr lang="cs-CZ" b="1" dirty="0" smtClean="0"/>
              <a:t>2018) </a:t>
            </a:r>
            <a:r>
              <a:rPr lang="cs-CZ" b="1" dirty="0" err="1" smtClean="0"/>
              <a:t>Scott</a:t>
            </a:r>
            <a:r>
              <a:rPr lang="cs-CZ" b="1" dirty="0" smtClean="0"/>
              <a:t> </a:t>
            </a:r>
            <a:r>
              <a:rPr lang="cs-CZ" b="1" dirty="0" err="1" smtClean="0"/>
              <a:t>Morrison</a:t>
            </a:r>
            <a:endParaRPr lang="cs-CZ" dirty="0"/>
          </a:p>
          <a:p>
            <a:r>
              <a:rPr lang="cs-CZ" dirty="0"/>
              <a:t>Austrálie, Ministerský předseda</a:t>
            </a:r>
          </a:p>
          <a:p>
            <a:r>
              <a:rPr lang="cs-CZ" b="1" dirty="0"/>
              <a:t>2013):</a:t>
            </a:r>
            <a:r>
              <a:rPr lang="cs-CZ" dirty="0"/>
              <a:t> </a:t>
            </a:r>
            <a:r>
              <a:rPr lang="cs-CZ" b="1" dirty="0"/>
              <a:t>Členství: </a:t>
            </a:r>
            <a:r>
              <a:rPr lang="cs-CZ" u="sng" dirty="0"/>
              <a:t>OSN</a:t>
            </a:r>
            <a:r>
              <a:rPr lang="cs-CZ" dirty="0"/>
              <a:t>, </a:t>
            </a:r>
            <a:r>
              <a:rPr lang="cs-CZ" u="sng" dirty="0" err="1"/>
              <a:t>Commonwealth</a:t>
            </a:r>
            <a:r>
              <a:rPr lang="cs-CZ" dirty="0"/>
              <a:t>, </a:t>
            </a:r>
            <a:r>
              <a:rPr lang="cs-CZ" u="sng" dirty="0"/>
              <a:t>APEC</a:t>
            </a:r>
            <a:r>
              <a:rPr lang="cs-CZ" dirty="0"/>
              <a:t>, </a:t>
            </a:r>
            <a:r>
              <a:rPr lang="cs-CZ" u="sng" dirty="0"/>
              <a:t>ANZUS</a:t>
            </a:r>
            <a:r>
              <a:rPr lang="cs-CZ" dirty="0"/>
              <a:t>, </a:t>
            </a:r>
            <a:r>
              <a:rPr lang="cs-CZ" u="sng" dirty="0"/>
              <a:t>OECD</a:t>
            </a:r>
            <a:endParaRPr lang="cs-CZ" dirty="0"/>
          </a:p>
        </p:txBody>
      </p:sp>
      <p:pic>
        <p:nvPicPr>
          <p:cNvPr id="8" name="Picture 4" descr="https://upload.wikimedia.org/wikipedia/commons/4/4f/Charles%2C_Prince_of_Wales_at_COP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"/>
            <a:ext cx="2512556" cy="30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23639" y="3159009"/>
            <a:ext cx="188679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b="1" dirty="0"/>
              <a:t>Král Karel III</a:t>
            </a:r>
            <a:r>
              <a:rPr lang="cs-CZ" b="1" dirty="0" smtClean="0"/>
              <a:t>.</a:t>
            </a:r>
          </a:p>
          <a:p>
            <a:r>
              <a:rPr lang="cs-CZ" dirty="0"/>
              <a:t>korunován byl v květnu 2023 </a:t>
            </a:r>
          </a:p>
        </p:txBody>
      </p:sp>
      <p:pic>
        <p:nvPicPr>
          <p:cNvPr id="1030" name="Picture 6" descr="https://www.aph.gov.au/api/parliamentarian/R36/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72"/>
            <a:ext cx="2040306" cy="300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.profile-w7\Desktop\Austrálie a Oceánie v čísle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" y="189071"/>
            <a:ext cx="9118851" cy="67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55976" y="908720"/>
            <a:ext cx="2016224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39 900 000 ( 2016 )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3546647"/>
            <a:ext cx="2016224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22 751 000 ( 2015 )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8064" y="4379385"/>
            <a:ext cx="2016224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480 obyv./km</a:t>
            </a:r>
            <a:r>
              <a:rPr lang="cs-CZ" baseline="30000" dirty="0" smtClean="0"/>
              <a:t>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56176" y="4891891"/>
            <a:ext cx="1008112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( 2015 )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08104" y="5241199"/>
            <a:ext cx="2448272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65 400 USD/obyv./rok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96315" y="6081659"/>
            <a:ext cx="2993251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Kiribati 1 800 USD/obyv./rok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3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najfotky.sk/wp-content/uploads/photo-by-Sarah_Ackerman-680x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1"/>
            <a:ext cx="9144000" cy="6853269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051720" y="188640"/>
            <a:ext cx="5328592" cy="7920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I. Pojmenuj zobrazený  objekt.</a:t>
            </a:r>
          </a:p>
          <a:p>
            <a:pPr algn="ctr"/>
            <a:r>
              <a:rPr lang="cs-CZ" b="1" dirty="0" smtClean="0"/>
              <a:t>II. Popiš geograficky polohu  zobrazeného objektu.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.profile-w7\Desktop\Austrálie - vzdálen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9" y="1124744"/>
            <a:ext cx="9161319" cy="53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ostup 2"/>
          <p:cNvSpPr/>
          <p:nvPr/>
        </p:nvSpPr>
        <p:spPr>
          <a:xfrm rot="2101367">
            <a:off x="1958913" y="3095765"/>
            <a:ext cx="914400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1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Vývojový diagram: postup 3"/>
          <p:cNvSpPr/>
          <p:nvPr/>
        </p:nvSpPr>
        <p:spPr>
          <a:xfrm rot="206048">
            <a:off x="2260335" y="4244355"/>
            <a:ext cx="783559" cy="22387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2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Vývojový diagram: postup 4"/>
          <p:cNvSpPr/>
          <p:nvPr/>
        </p:nvSpPr>
        <p:spPr>
          <a:xfrm rot="16966638">
            <a:off x="3083689" y="5393954"/>
            <a:ext cx="672949" cy="24069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3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20272410">
            <a:off x="4939051" y="3809275"/>
            <a:ext cx="914400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4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Vývojový diagram: postup 6"/>
          <p:cNvSpPr/>
          <p:nvPr/>
        </p:nvSpPr>
        <p:spPr>
          <a:xfrm rot="21268455">
            <a:off x="5444373" y="4192603"/>
            <a:ext cx="914400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5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620688"/>
            <a:ext cx="575933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Dopiš vzdálenosti k očíslovaným úsečkám mezi světadíly.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.profile-w7\Desktop\Austrálie - vzdálen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9" y="1124744"/>
            <a:ext cx="9161319" cy="53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.profile-w7\Desktop\Otázky k Austrál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/>
          <a:stretch/>
        </p:blipFill>
        <p:spPr bwMode="auto">
          <a:xfrm>
            <a:off x="-12177" y="707922"/>
            <a:ext cx="9133402" cy="46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emepis.com/images/Vlajky/as-lg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Základní údaje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  <a:solidFill>
            <a:schemeClr val="accent1"/>
          </a:solidFill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Originální název:</a:t>
            </a:r>
            <a:r>
              <a:rPr lang="cs-CZ" dirty="0" smtClean="0"/>
              <a:t> </a:t>
            </a:r>
            <a:r>
              <a:rPr lang="cs-CZ" dirty="0" err="1" smtClean="0"/>
              <a:t>Commonwealth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Australia</a:t>
            </a:r>
            <a:endParaRPr lang="cs-CZ" dirty="0" smtClean="0"/>
          </a:p>
          <a:p>
            <a:r>
              <a:rPr lang="cs-CZ" b="1" dirty="0" smtClean="0"/>
              <a:t>Český název:</a:t>
            </a:r>
            <a:r>
              <a:rPr lang="cs-CZ" dirty="0" smtClean="0"/>
              <a:t> </a:t>
            </a:r>
            <a:r>
              <a:rPr lang="cs-CZ" b="1" dirty="0" smtClean="0"/>
              <a:t>Australský svaz</a:t>
            </a:r>
          </a:p>
          <a:p>
            <a:r>
              <a:rPr lang="cs-CZ" b="1" dirty="0" smtClean="0"/>
              <a:t>Užívaný název:</a:t>
            </a:r>
            <a:r>
              <a:rPr lang="cs-CZ" dirty="0" smtClean="0"/>
              <a:t> Austrálie</a:t>
            </a:r>
          </a:p>
          <a:p>
            <a:r>
              <a:rPr lang="cs-CZ" b="1" dirty="0" smtClean="0"/>
              <a:t>Rozloha:</a:t>
            </a:r>
            <a:r>
              <a:rPr lang="cs-CZ" dirty="0" smtClean="0"/>
              <a:t> 7 686 850 km</a:t>
            </a:r>
            <a:r>
              <a:rPr lang="cs-CZ" baseline="30000" dirty="0" smtClean="0"/>
              <a:t>2</a:t>
            </a:r>
          </a:p>
          <a:p>
            <a:r>
              <a:rPr lang="cs-CZ" b="1" dirty="0" smtClean="0"/>
              <a:t>Poloha: </a:t>
            </a:r>
            <a:r>
              <a:rPr lang="cs-CZ" dirty="0" smtClean="0"/>
              <a:t>118°-153° v. </a:t>
            </a:r>
            <a:r>
              <a:rPr lang="cs-CZ" dirty="0" err="1" smtClean="0"/>
              <a:t>d</a:t>
            </a:r>
            <a:r>
              <a:rPr lang="cs-CZ" dirty="0" smtClean="0"/>
              <a:t>. a 10°-39° </a:t>
            </a:r>
            <a:r>
              <a:rPr lang="cs-CZ" dirty="0" err="1" smtClean="0"/>
              <a:t>j</a:t>
            </a:r>
            <a:r>
              <a:rPr lang="cs-CZ" dirty="0" smtClean="0"/>
              <a:t>. </a:t>
            </a:r>
            <a:r>
              <a:rPr lang="cs-CZ" dirty="0" err="1" smtClean="0"/>
              <a:t>š</a:t>
            </a:r>
            <a:r>
              <a:rPr lang="cs-CZ" dirty="0" smtClean="0"/>
              <a:t>.</a:t>
            </a:r>
          </a:p>
          <a:p>
            <a:r>
              <a:rPr lang="cs-CZ" dirty="0" smtClean="0"/>
              <a:t> </a:t>
            </a:r>
            <a:r>
              <a:rPr lang="cs-CZ" b="1" dirty="0"/>
              <a:t>Měna:</a:t>
            </a:r>
            <a:r>
              <a:rPr lang="cs-CZ" dirty="0"/>
              <a:t> australský dolar (AUD)</a:t>
            </a:r>
            <a:endParaRPr lang="cs-CZ" dirty="0" smtClean="0"/>
          </a:p>
          <a:p>
            <a:r>
              <a:rPr lang="cs-CZ" b="1" dirty="0" smtClean="0"/>
              <a:t>Využití plochy: </a:t>
            </a:r>
            <a:r>
              <a:rPr lang="cs-CZ" dirty="0" smtClean="0"/>
              <a:t>6 % orná půda, 54 % pastviny, 19 % lesy, 21 % ostatní </a:t>
            </a:r>
          </a:p>
          <a:p>
            <a:r>
              <a:rPr lang="cs-CZ" b="1" dirty="0" smtClean="0"/>
              <a:t>Reliéf: </a:t>
            </a:r>
            <a:r>
              <a:rPr lang="cs-CZ" dirty="0" smtClean="0"/>
              <a:t>nejvyšší bod - Mount </a:t>
            </a:r>
            <a:r>
              <a:rPr lang="cs-CZ" dirty="0" err="1" smtClean="0"/>
              <a:t>Kosciuszko</a:t>
            </a:r>
            <a:r>
              <a:rPr lang="cs-CZ" dirty="0" smtClean="0"/>
              <a:t> (2 229 m), nejnižší bod - </a:t>
            </a:r>
            <a:r>
              <a:rPr lang="cs-CZ" dirty="0" err="1" smtClean="0"/>
              <a:t>Lake</a:t>
            </a:r>
            <a:r>
              <a:rPr lang="cs-CZ" dirty="0" smtClean="0"/>
              <a:t> </a:t>
            </a:r>
            <a:r>
              <a:rPr lang="cs-CZ" dirty="0" err="1" smtClean="0"/>
              <a:t>Eyre</a:t>
            </a:r>
            <a:r>
              <a:rPr lang="cs-CZ" dirty="0" smtClean="0"/>
              <a:t> (-15) </a:t>
            </a:r>
          </a:p>
          <a:p>
            <a:r>
              <a:rPr lang="cs-CZ" b="1" dirty="0" smtClean="0"/>
              <a:t>Vodstvo: </a:t>
            </a:r>
            <a:endParaRPr lang="cs-CZ" baseline="30000" dirty="0" smtClean="0"/>
          </a:p>
          <a:p>
            <a:r>
              <a:rPr lang="cs-CZ" dirty="0" smtClean="0"/>
              <a:t>nejdelší řeka - Murray (3 490 km)</a:t>
            </a:r>
          </a:p>
          <a:p>
            <a:r>
              <a:rPr lang="cs-CZ" b="1" dirty="0" smtClean="0"/>
              <a:t>Klima: </a:t>
            </a:r>
            <a:r>
              <a:rPr lang="cs-CZ" dirty="0" smtClean="0"/>
              <a:t>tropický pás, subtropický pás, mírný pás</a:t>
            </a:r>
          </a:p>
          <a:p>
            <a:r>
              <a:rPr lang="cs-CZ" b="1" dirty="0" smtClean="0"/>
              <a:t>Biota: </a:t>
            </a:r>
            <a:r>
              <a:rPr lang="cs-CZ" dirty="0" smtClean="0"/>
              <a:t>savany, pouště a polopouště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908720"/>
            <a:ext cx="8712968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V</a:t>
            </a:r>
            <a:r>
              <a:rPr lang="cs-CZ" sz="1400" dirty="0">
                <a:solidFill>
                  <a:srgbClr val="333333"/>
                </a:solidFill>
              </a:rPr>
              <a:t> Austrálii žije </a:t>
            </a:r>
            <a:r>
              <a:rPr lang="cs-CZ" sz="1400" b="1" i="1" dirty="0">
                <a:solidFill>
                  <a:srgbClr val="333333"/>
                </a:solidFill>
              </a:rPr>
              <a:t>10 z 15 nejjedovatějších hadů na světě</a:t>
            </a:r>
            <a:r>
              <a:rPr lang="cs-CZ" sz="1400" dirty="0">
                <a:solidFill>
                  <a:srgbClr val="333333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Kontinentální </a:t>
            </a:r>
            <a:r>
              <a:rPr lang="cs-CZ" sz="1400" dirty="0">
                <a:solidFill>
                  <a:srgbClr val="333333"/>
                </a:solidFill>
              </a:rPr>
              <a:t>šířka Austrálie je stejná jako vzdálenost mezi Londýnem a Moskvou.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Austrálie</a:t>
            </a:r>
            <a:r>
              <a:rPr lang="cs-CZ" sz="1400" dirty="0">
                <a:solidFill>
                  <a:srgbClr val="333333"/>
                </a:solidFill>
              </a:rPr>
              <a:t>, oficiálně tedy Australské společenství, je </a:t>
            </a:r>
            <a:r>
              <a:rPr lang="cs-CZ" sz="1400" b="1" i="1" dirty="0">
                <a:solidFill>
                  <a:srgbClr val="333333"/>
                </a:solidFill>
              </a:rPr>
              <a:t>šestou největší zemí světa</a:t>
            </a:r>
            <a:r>
              <a:rPr lang="cs-CZ" sz="1400" dirty="0">
                <a:solidFill>
                  <a:srgbClr val="333333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Austrálie </a:t>
            </a:r>
            <a:r>
              <a:rPr lang="cs-CZ" sz="1400" dirty="0">
                <a:solidFill>
                  <a:srgbClr val="333333"/>
                </a:solidFill>
              </a:rPr>
              <a:t>je domovem klokanů. Klokaní </a:t>
            </a:r>
            <a:r>
              <a:rPr lang="cs-CZ" sz="1400" b="1" i="1" dirty="0">
                <a:solidFill>
                  <a:srgbClr val="333333"/>
                </a:solidFill>
              </a:rPr>
              <a:t>mládě je při narození velké pouhý jeden centimetr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Žije </a:t>
            </a:r>
            <a:r>
              <a:rPr lang="cs-CZ" sz="1400" dirty="0">
                <a:solidFill>
                  <a:srgbClr val="333333"/>
                </a:solidFill>
              </a:rPr>
              <a:t>zde přes 60 druhů klokanů.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Austrálie </a:t>
            </a:r>
            <a:r>
              <a:rPr lang="cs-CZ" sz="1400" dirty="0">
                <a:solidFill>
                  <a:srgbClr val="333333"/>
                </a:solidFill>
              </a:rPr>
              <a:t>byla po Novém Zélandu </a:t>
            </a:r>
            <a:r>
              <a:rPr lang="cs-CZ" sz="1400" b="1" i="1" dirty="0">
                <a:solidFill>
                  <a:srgbClr val="333333"/>
                </a:solidFill>
              </a:rPr>
              <a:t>druhou zemí, kde ženy dostaly právo volit (v roce 1902)</a:t>
            </a:r>
            <a:r>
              <a:rPr lang="cs-CZ" sz="1400" dirty="0">
                <a:solidFill>
                  <a:srgbClr val="333333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Austrálie </a:t>
            </a:r>
            <a:r>
              <a:rPr lang="cs-CZ" sz="1400" dirty="0">
                <a:solidFill>
                  <a:srgbClr val="333333"/>
                </a:solidFill>
              </a:rPr>
              <a:t>je jednou ze zemí, kde jedí zvířata, která jsou symbolem země. Klokaní maso běžně koupíte v obchodech.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Pokud </a:t>
            </a:r>
            <a:r>
              <a:rPr lang="cs-CZ" sz="1400" dirty="0">
                <a:solidFill>
                  <a:srgbClr val="333333"/>
                </a:solidFill>
              </a:rPr>
              <a:t>bychom každý den navštívili jednu pláž Austrálie, navštívit je všechny by nám trvalo 27 let.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Najdeme </a:t>
            </a:r>
            <a:r>
              <a:rPr lang="cs-CZ" sz="1400" dirty="0">
                <a:solidFill>
                  <a:srgbClr val="333333"/>
                </a:solidFill>
              </a:rPr>
              <a:t>zde </a:t>
            </a:r>
            <a:r>
              <a:rPr lang="cs-CZ" sz="1400" b="1" i="1" dirty="0">
                <a:solidFill>
                  <a:srgbClr val="333333"/>
                </a:solidFill>
              </a:rPr>
              <a:t>Velký bariérový útes, největší korálový útes na světě. Je přes 2000 km dlouhý a má kolem 600 ostrovů.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V</a:t>
            </a:r>
            <a:r>
              <a:rPr lang="cs-CZ" sz="1400" dirty="0">
                <a:solidFill>
                  <a:srgbClr val="333333"/>
                </a:solidFill>
              </a:rPr>
              <a:t> Austrálii žije</a:t>
            </a:r>
            <a:r>
              <a:rPr lang="cs-CZ" sz="1400" b="1" dirty="0">
                <a:solidFill>
                  <a:srgbClr val="333333"/>
                </a:solidFill>
              </a:rPr>
              <a:t> </a:t>
            </a:r>
            <a:r>
              <a:rPr lang="cs-CZ" sz="1400" b="1" dirty="0" smtClean="0">
                <a:solidFill>
                  <a:srgbClr val="333333"/>
                </a:solidFill>
              </a:rPr>
              <a:t>5 </a:t>
            </a:r>
            <a:r>
              <a:rPr lang="cs-CZ" sz="1400" b="1" i="1" dirty="0" smtClean="0">
                <a:solidFill>
                  <a:srgbClr val="333333"/>
                </a:solidFill>
              </a:rPr>
              <a:t>x </a:t>
            </a:r>
            <a:r>
              <a:rPr lang="cs-CZ" sz="1400" b="1" i="1" dirty="0">
                <a:solidFill>
                  <a:srgbClr val="333333"/>
                </a:solidFill>
              </a:rPr>
              <a:t>více ovcí než lidí.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Austrálie </a:t>
            </a:r>
            <a:r>
              <a:rPr lang="cs-CZ" sz="1400" dirty="0">
                <a:solidFill>
                  <a:srgbClr val="333333"/>
                </a:solidFill>
              </a:rPr>
              <a:t>je </a:t>
            </a:r>
            <a:r>
              <a:rPr lang="cs-CZ" sz="1400" b="1" i="1" dirty="0">
                <a:solidFill>
                  <a:srgbClr val="333333"/>
                </a:solidFill>
              </a:rPr>
              <a:t>jediný kontinent na světě, kde není žádná aktivní sopka</a:t>
            </a:r>
            <a:r>
              <a:rPr lang="cs-CZ" sz="1400" dirty="0">
                <a:solidFill>
                  <a:srgbClr val="333333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333333"/>
                </a:solidFill>
              </a:rPr>
              <a:t> Architekt </a:t>
            </a:r>
            <a:r>
              <a:rPr lang="cs-CZ" sz="1400" dirty="0">
                <a:solidFill>
                  <a:srgbClr val="333333"/>
                </a:solidFill>
              </a:rPr>
              <a:t>známé australské </a:t>
            </a:r>
            <a:r>
              <a:rPr lang="cs-CZ" sz="1400" dirty="0">
                <a:solidFill>
                  <a:srgbClr val="333333"/>
                </a:solidFill>
                <a:hlinkClick r:id="rId3"/>
              </a:rPr>
              <a:t>Opery v Sydney</a:t>
            </a:r>
            <a:r>
              <a:rPr lang="cs-CZ" sz="1400" dirty="0">
                <a:solidFill>
                  <a:srgbClr val="333333"/>
                </a:solidFill>
              </a:rPr>
              <a:t> byl pro stavbu inspirován během loupání pomeranče. Když si prohlídnete střechu Opery, jistou podobnost možná naleznete.</a:t>
            </a:r>
          </a:p>
          <a:p>
            <a:r>
              <a:rPr lang="cs-CZ" sz="1400" dirty="0" smtClean="0">
                <a:solidFill>
                  <a:srgbClr val="333333"/>
                </a:solidFill>
              </a:rPr>
              <a:t>13. Od </a:t>
            </a:r>
            <a:r>
              <a:rPr lang="cs-CZ" sz="1400" dirty="0">
                <a:solidFill>
                  <a:srgbClr val="333333"/>
                </a:solidFill>
              </a:rPr>
              <a:t>roku 1979 nikdo v Austrálii nezemřel na pavoučí kousnutí.</a:t>
            </a:r>
          </a:p>
          <a:p>
            <a:r>
              <a:rPr lang="cs-CZ" sz="1400" dirty="0" smtClean="0">
                <a:solidFill>
                  <a:srgbClr val="333333"/>
                </a:solidFill>
              </a:rPr>
              <a:t>14. Vegetace </a:t>
            </a:r>
            <a:r>
              <a:rPr lang="cs-CZ" sz="1400" dirty="0">
                <a:solidFill>
                  <a:srgbClr val="333333"/>
                </a:solidFill>
              </a:rPr>
              <a:t>pokrývá 91 % Austrálie.</a:t>
            </a:r>
          </a:p>
          <a:p>
            <a:r>
              <a:rPr lang="cs-CZ" sz="1400" dirty="0" smtClean="0">
                <a:solidFill>
                  <a:srgbClr val="333333"/>
                </a:solidFill>
              </a:rPr>
              <a:t>15. V</a:t>
            </a:r>
            <a:r>
              <a:rPr lang="cs-CZ" sz="1400" dirty="0">
                <a:solidFill>
                  <a:srgbClr val="333333"/>
                </a:solidFill>
              </a:rPr>
              <a:t> Austrálii můžete slyšet </a:t>
            </a:r>
            <a:r>
              <a:rPr lang="cs-CZ" sz="1400" b="1" i="1" dirty="0">
                <a:solidFill>
                  <a:srgbClr val="333333"/>
                </a:solidFill>
              </a:rPr>
              <a:t>více než 200 různých jazyků a dialektů</a:t>
            </a:r>
            <a:r>
              <a:rPr lang="cs-CZ" sz="1400" dirty="0">
                <a:solidFill>
                  <a:srgbClr val="333333"/>
                </a:solidFill>
              </a:rPr>
              <a:t>.</a:t>
            </a:r>
          </a:p>
          <a:p>
            <a:r>
              <a:rPr lang="cs-CZ" sz="1400" dirty="0" smtClean="0">
                <a:solidFill>
                  <a:srgbClr val="333333"/>
                </a:solidFill>
              </a:rPr>
              <a:t>16. </a:t>
            </a:r>
            <a:r>
              <a:rPr lang="cs-CZ" sz="1400" b="1" i="1" dirty="0" smtClean="0">
                <a:solidFill>
                  <a:srgbClr val="333333"/>
                </a:solidFill>
              </a:rPr>
              <a:t>Největší </a:t>
            </a:r>
            <a:r>
              <a:rPr lang="cs-CZ" sz="1400" b="1" i="1" dirty="0">
                <a:solidFill>
                  <a:srgbClr val="333333"/>
                </a:solidFill>
              </a:rPr>
              <a:t>chovná stanice dobytka na světě je Anna Creek Station v jižní Austrálii. Je větší než celá Belgie</a:t>
            </a:r>
            <a:r>
              <a:rPr lang="cs-CZ" sz="1400" b="1" i="1" dirty="0" smtClean="0">
                <a:solidFill>
                  <a:srgbClr val="333333"/>
                </a:solidFill>
              </a:rPr>
              <a:t>.</a:t>
            </a:r>
            <a:endParaRPr lang="cs-CZ" sz="1400" b="1" i="1" dirty="0">
              <a:solidFill>
                <a:srgbClr val="333333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332656"/>
            <a:ext cx="309634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Austrálie - zajímavosti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4993437"/>
            <a:ext cx="642316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Dle HDI je Austrálie na 3. místě na </a:t>
            </a:r>
            <a:r>
              <a:rPr lang="cs-CZ" sz="1400" b="1" dirty="0">
                <a:solidFill>
                  <a:srgbClr val="333333"/>
                </a:solidFill>
              </a:rPr>
              <a:t>světě</a:t>
            </a:r>
            <a:r>
              <a:rPr lang="cs-CZ" b="1" dirty="0" smtClean="0"/>
              <a:t> za Norskem a Švýcarskem.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125735" y="5362769"/>
            <a:ext cx="8733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Index lidského rozvoje (</a:t>
            </a:r>
            <a:r>
              <a:rPr lang="cs-CZ" sz="1200" b="1" dirty="0"/>
              <a:t>HDI = </a:t>
            </a:r>
            <a:r>
              <a:rPr lang="cs-CZ" sz="1200" b="1" dirty="0" err="1"/>
              <a:t>Human</a:t>
            </a:r>
            <a:r>
              <a:rPr lang="cs-CZ" sz="1200" b="1" dirty="0"/>
              <a:t> </a:t>
            </a:r>
            <a:r>
              <a:rPr lang="cs-CZ" sz="1200" b="1" dirty="0" err="1"/>
              <a:t>development</a:t>
            </a:r>
            <a:r>
              <a:rPr lang="cs-CZ" sz="1200" b="1" dirty="0"/>
              <a:t> index</a:t>
            </a:r>
            <a:r>
              <a:rPr lang="cs-CZ" sz="1200" dirty="0"/>
              <a:t>) je prostředek pro srovnání klíčových rozměrů lidského rozvoje, mezi které patří: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dlouhý a zdravý </a:t>
            </a:r>
            <a:r>
              <a:rPr lang="cs-CZ" sz="1200" dirty="0" smtClean="0"/>
              <a:t>život, přístup </a:t>
            </a:r>
            <a:r>
              <a:rPr lang="cs-CZ" sz="1200" dirty="0"/>
              <a:t>ke </a:t>
            </a:r>
            <a:r>
              <a:rPr lang="cs-CZ" sz="1200" dirty="0" smtClean="0"/>
              <a:t>vzdělání, životní </a:t>
            </a:r>
            <a:r>
              <a:rPr lang="cs-CZ" sz="1200" dirty="0"/>
              <a:t>standard</a:t>
            </a:r>
          </a:p>
          <a:p>
            <a:r>
              <a:rPr lang="cs-CZ" sz="1200" b="1" dirty="0"/>
              <a:t>Jedná se o ukazatel životní úrovně.</a:t>
            </a:r>
            <a:r>
              <a:rPr lang="cs-CZ" sz="1200" dirty="0"/>
              <a:t> HDI je geometrický průměr z indexů, které vyjadřují každý z těchto tří rozměrů. Index udává číslo od 0 do 1, čímž se státy zařadí do jednoho ze čtyř stupňů rozvoje: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nad 0,800 - velmi vysoký lidský </a:t>
            </a:r>
            <a:r>
              <a:rPr lang="cs-CZ" sz="1200" dirty="0" smtClean="0"/>
              <a:t>rozvoj, mezi </a:t>
            </a:r>
            <a:r>
              <a:rPr lang="cs-CZ" sz="1200" dirty="0"/>
              <a:t>0,700 a 0,800 - vysoký lidský </a:t>
            </a:r>
            <a:r>
              <a:rPr lang="cs-CZ" sz="1200" dirty="0" smtClean="0"/>
              <a:t>rozvoj, mezi </a:t>
            </a:r>
            <a:r>
              <a:rPr lang="cs-CZ" sz="1200" dirty="0"/>
              <a:t>0,550 a 0,700 - střední lidský rozvoj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pod 0,550 - nízký lidský rozvoj</a:t>
            </a:r>
          </a:p>
          <a:p>
            <a:r>
              <a:rPr lang="cs-CZ" sz="1200" b="1" dirty="0"/>
              <a:t>Čím vyšší hodnota indexu, tím větší lidský rozvoj v daném státě</a:t>
            </a:r>
            <a:r>
              <a:rPr lang="cs-CZ" sz="1200" dirty="0"/>
              <a:t>. Čím menší hodnota indexu, tím menší lidský rozvoj.</a:t>
            </a:r>
          </a:p>
        </p:txBody>
      </p:sp>
    </p:spTree>
    <p:extLst>
      <p:ext uri="{BB962C8B-B14F-4D97-AF65-F5344CB8AC3E}">
        <p14:creationId xmlns:p14="http://schemas.microsoft.com/office/powerpoint/2010/main" val="167565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leccos.com/pics/pic/australie-_map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7308304" cy="6764123"/>
          </a:xfrm>
          <a:prstGeom prst="rect">
            <a:avLst/>
          </a:prstGeom>
          <a:noFill/>
        </p:spPr>
      </p:pic>
      <p:sp>
        <p:nvSpPr>
          <p:cNvPr id="4" name="Vývojový diagram: postup 3"/>
          <p:cNvSpPr/>
          <p:nvPr/>
        </p:nvSpPr>
        <p:spPr>
          <a:xfrm rot="2577551">
            <a:off x="2182449" y="1676644"/>
            <a:ext cx="648072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Vývojový diagram: postup 4"/>
          <p:cNvSpPr/>
          <p:nvPr/>
        </p:nvSpPr>
        <p:spPr>
          <a:xfrm rot="1626091">
            <a:off x="611808" y="3004775"/>
            <a:ext cx="863600" cy="20923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Vývojový diagram: postup 5"/>
          <p:cNvSpPr/>
          <p:nvPr/>
        </p:nvSpPr>
        <p:spPr>
          <a:xfrm>
            <a:off x="3347864" y="1988840"/>
            <a:ext cx="864518" cy="23390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3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Vývojový diagram: postup 6"/>
          <p:cNvSpPr/>
          <p:nvPr/>
        </p:nvSpPr>
        <p:spPr>
          <a:xfrm>
            <a:off x="3059832" y="2780928"/>
            <a:ext cx="936104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Vývojový diagram: postup 7"/>
          <p:cNvSpPr/>
          <p:nvPr/>
        </p:nvSpPr>
        <p:spPr>
          <a:xfrm>
            <a:off x="5940152" y="4653136"/>
            <a:ext cx="404741" cy="199337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6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Vývojový diagram: postup 8"/>
          <p:cNvSpPr/>
          <p:nvPr/>
        </p:nvSpPr>
        <p:spPr>
          <a:xfrm>
            <a:off x="2339752" y="3501008"/>
            <a:ext cx="985172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5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19233489">
            <a:off x="5510106" y="5369458"/>
            <a:ext cx="509247" cy="18884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Vývojový diagram: postup 10"/>
          <p:cNvSpPr/>
          <p:nvPr/>
        </p:nvSpPr>
        <p:spPr>
          <a:xfrm rot="5400000">
            <a:off x="4043111" y="4317929"/>
            <a:ext cx="959035" cy="18928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Vývojový diagram: postup 11"/>
          <p:cNvSpPr/>
          <p:nvPr/>
        </p:nvSpPr>
        <p:spPr>
          <a:xfrm>
            <a:off x="2411760" y="4293096"/>
            <a:ext cx="1224136" cy="27572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Vývojový diagram: postup 12"/>
          <p:cNvSpPr/>
          <p:nvPr/>
        </p:nvSpPr>
        <p:spPr>
          <a:xfrm rot="3257381">
            <a:off x="5605688" y="2942048"/>
            <a:ext cx="1415187" cy="25649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5949280"/>
            <a:ext cx="457112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Pojmenuj očíslovaná pohoří, plošiny, tabule.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" name="Šestiúhelník 1"/>
          <p:cNvSpPr/>
          <p:nvPr/>
        </p:nvSpPr>
        <p:spPr>
          <a:xfrm>
            <a:off x="7884368" y="332656"/>
            <a:ext cx="432048" cy="3600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leccos.com/pics/pic/australie-_map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332656"/>
            <a:ext cx="7308304" cy="6764123"/>
          </a:xfrm>
          <a:prstGeom prst="rect">
            <a:avLst/>
          </a:prstGeom>
          <a:noFill/>
        </p:spPr>
      </p:pic>
      <p:sp>
        <p:nvSpPr>
          <p:cNvPr id="4" name="Vývojový diagram: postup 3"/>
          <p:cNvSpPr/>
          <p:nvPr/>
        </p:nvSpPr>
        <p:spPr>
          <a:xfrm rot="2577551">
            <a:off x="2176383" y="1704400"/>
            <a:ext cx="648072" cy="2160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Vývojový diagram: postup 4"/>
          <p:cNvSpPr/>
          <p:nvPr/>
        </p:nvSpPr>
        <p:spPr>
          <a:xfrm rot="1626091">
            <a:off x="611808" y="3004775"/>
            <a:ext cx="863600" cy="20923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Vývojový diagram: postup 5"/>
          <p:cNvSpPr/>
          <p:nvPr/>
        </p:nvSpPr>
        <p:spPr>
          <a:xfrm>
            <a:off x="3324924" y="1995331"/>
            <a:ext cx="864518" cy="23390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3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Vývojový diagram: postup 6"/>
          <p:cNvSpPr/>
          <p:nvPr/>
        </p:nvSpPr>
        <p:spPr>
          <a:xfrm>
            <a:off x="3059832" y="2780928"/>
            <a:ext cx="936104" cy="2160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Vývojový diagram: postup 7"/>
          <p:cNvSpPr/>
          <p:nvPr/>
        </p:nvSpPr>
        <p:spPr>
          <a:xfrm>
            <a:off x="5940152" y="4653136"/>
            <a:ext cx="404741" cy="19933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6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Vývojový diagram: postup 8"/>
          <p:cNvSpPr/>
          <p:nvPr/>
        </p:nvSpPr>
        <p:spPr>
          <a:xfrm>
            <a:off x="2339752" y="3501008"/>
            <a:ext cx="985172" cy="2160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5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19233489">
            <a:off x="5510106" y="5369458"/>
            <a:ext cx="509247" cy="18884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Vývojový diagram: postup 10"/>
          <p:cNvSpPr/>
          <p:nvPr/>
        </p:nvSpPr>
        <p:spPr>
          <a:xfrm rot="5400000">
            <a:off x="4043111" y="4317929"/>
            <a:ext cx="959035" cy="18928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Vývojový diagram: postup 11"/>
          <p:cNvSpPr/>
          <p:nvPr/>
        </p:nvSpPr>
        <p:spPr>
          <a:xfrm>
            <a:off x="2411760" y="4293096"/>
            <a:ext cx="1224136" cy="27572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Vývojový diagram: postup 12"/>
          <p:cNvSpPr/>
          <p:nvPr/>
        </p:nvSpPr>
        <p:spPr>
          <a:xfrm rot="3257381">
            <a:off x="5605688" y="2942048"/>
            <a:ext cx="1415187" cy="25649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5949280"/>
            <a:ext cx="778136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Pojmenuj očíslovaná pohoří, plošiny, tabule z  předchozí očíslované mapky 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AQEBUUEBIUFBUVFRQUFRUXFBsdFRQVFCAYFhUXFxcaHCggGBslGxUUIjEiJSkrLi4uFx8zODQsNygtLisBCgoKDg0OGhAQGiwkHSQsLCwvLCwsLCwsLCwsLCwsLCwsLCwsLCwsLCwsLCwsLCwsLCwsLCwsLCwsLCwsLCwsLP/AABEIAMwA9wMBIgACEQEDEQH/xAAbAAEAAgMBAQAAAAAAAAAAAAAAAQMCBAUGB//EAD0QAAEDAgQDAwsDBAEEAwAAAAEAAhEDIQQSMUEiUWEFcYETFDJDUnKCkaGxwUKT0iNistHwY5Lh8QYVU//EABcBAQEBAQAAAAAAAAAAAAAAAAABAwL/xAAeEQEBAAICAwEBAAAAAAAAAAAAAQIRAyESMUEiE//aAAwDAQACEQMRAD8A+lVs0cMSS1onSXENBPzVr+yaoeAf6tMFjoLRLspzXdIAIIZbKQY2kxq1sKwtIiJtIEkTuu92Ni31aU1AA9pyvynhLoBkd4ItsZF9TrybFgNYiYYJ/SZlvKSCQ4xtbv3WWGoFpc5xlzjJOwAAADQSYFpjmSd1sLGo8NBJ0AJPcOgWQ5fbz28A4s0ucIEgAAiXjWDMCJMnSAVxnViHtlsFzRMkQySScxnQX0nRX13eXf5R7QAWhrW6kASQSeZk22WFDsnPNZjQ6/k/JgCYY4gnM5wEzfuHNaz8wZeW903jhe2J+IiPGNljmeXiMuUTmvLp20MC+0k91p0MZRIaTQLaxLrtDAGtEEFgqEwbwJgwQ6Y0GzUdQZZwANrZTb5aLqW0Z9oTkgTxSJDssGDEnYSBMXjRZ4N7XMlpBEu07zrcwed9ZXOx2GbUbTqUict/RaSCCLOyyJIi3vHVbGOw1LJDobmBZmEggkEy0C8yJ6Cb8792Ogi1ewOy2FuStIcJgSeINhufPmOtjltredVdjcA2m8NAa6RNxBAkAyRYmCdANOqky70qxFy8JUYTle0EzDYpvDnbXYW2Om5mdlumgwHK5mV3suEHrGx7xIXWxekKnzZnshPNmeyEFyKh9GkBJDR3/wDtG0aZEtDSDcEaEdDKDLDaH3n/AORVq08JQYWzkiXOsRcXOt1d5sz2QguhIVPmzPZCebM9kILoRU+bM9kJ5sz2QguSFT5sz2QnmzPZCC5FT5sz2QnmzPZCC5FT5sz2QnmzPZCC4qFUcMz2QiIljHBxJdY6C9tOZjbYDUzKzpOqMJNOoWhxlwytMmA2QSJmAPkoLi30xluWzILcw1GYWmx+SxdXYNXDv2Gmp0Go15qdWK3Gdp14bIZIADrniNpMgcO+x1WPafa73YZ4pMd5Utc0DZpJLZzRcb2HLRawqjm2Njm1O/4WcrnwiMWMhoAtAAHSLBW1MU/zdrWcDg7yZh0zwFwdmIG4lYrUc94qBo4ml+c29GWlm23CLmfS2Vym9K2u0sRTa5tQHKyrDYgz5WctxqNInQnlvK0K3Z2aoH5tDMG8WIMdDmcY0kzzneaPFXGWdDSrNqspxRDZa2IIAaCIADOLSPa5DnbOgaxu8ZegqBxGtr02g7GbctpO2iaRq4mmXsBIuBmybE8piQeRGnXRQynQzuLGGkTVHk3hrsrmgBpFWTwiQ4iYAkEXJnYrFwacgBdFg4kAnkSAY+S0quNdTqUabhmLwQ54aYzCNv0zxm+zSpYPS9nYNjRmlr3H9Y0HRvILcq0mvEPaHDkRI+RXnGiDLSWk7tMTyJ2d4yuv2TjTUBa8t8o03AOrT6Lo2keEgrPLGzsUu7LYXvDC5lmkQSW7/pNgLDSFrV8FVZ+nOObNR3tP4JPRdekf6j+mUeNz9iPmr1JlYPMcLhsR+R+Vkt/tTs4uc6owsacmUyIsJM59tdwRwhcdlSoSbtIBjh4joP7g0i5NiLEb2WszlFPkDd7KjmnNUtEtcS4AS3U6bQbq/BYkvBmJkxBlpAiSDvfuiY71FgvDnVAXON2FjQZMg8UkC8AchJ520qQbfVx9J27jzJ8VYLEWtSeWSKjpu45jaAS5wB7mjXoehOw0giQZHMKyqlERUEREBERAREQQiFERnTq1GghpABJceASSbkzvJ1JBPVZ4bE5Huf5KmXODWue0ZXuazMWtNjMZ3RcekdFUi48IqjF4elUquqFlUF7WseGuaWFrZiGOt+oza/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+CtWFWo1oJcQANSdAqqnDUCCXP9IyBxEgNkkDlPh89Tswtavj6TCA50ZiGix1JAF4sLi+mvIrYBnRJoD3KnDOcyr5RlLi8lkJfUgOcTNg0ODQI7zN9ArPKDNlm8Zo6CBPS5+/JZqWSjo4THtdncMuYNaC1xyw4TY6wLtvexC52K7SxD6zmAGiGNbLgWPDy4mQDeCA0WLQYfvtViBwyGgu0bIHpGw+p+qypeiOHLFi23CRYi1rEEWsuJhNo36PaBPBXyZXAtLogdzpOhE+Mc1q4ykaLoc4ZSJa425y09QIvvPQrBzQQQRIIII5grOnWqNZklrmRADmkkN2GYEfW6vjZdwa1A20N3vHddxv8lY2o0kgEEiJE3E3EjZc3BYJwrF4hrZqAwZc8lxs4kXAAbBiRcXBldB9drTxkNGxJFwLm3RdyqmpTm9swnKY0JESLdVz8I2sC+m4FkEEVGiWOAgxldOUEQCBydEWXTClNDTGNiM4Ek2IcCHMt/UAmcoLgDP5C3FrvoMJOkm7hAkjS9pItpMWTBNc1oY4RlDWggyHACLSSdt+nVBsIsahIBIEkAkARJ6CbfNS0/wDOSCURQqJRQpQQURERKhSiKhERBKq9Z8P5KtVXrPh/JUFqItenRdiaopsMUwJqva8hxD2vaA2BGoBnNIIFtSluoLg8TEiYmJvCwr0g8BmUOzOaAC3MAZnMRyGvguzX7MYKLm0mNDoJbtxxYki9zEnvVOB7Mq06jXuqBwDIc0NiXmJIOzbaa8yVn/TpEYXsMBrRUqOcQ4OMQA4tOZu0gWFp2jRbNTsmiSSG5Cd2HL4kCxPeCt4rGm/MAYIkAwRBE8xsVnujyLW0WYh9OlUecpOZr6gdB4ZaAeO2YOl1+JsWK3FXi8MaTwarc2v9aOGTM5/YJk62vY7KwLbD0FGmXVaQGgfmcJ2aCdRydlPWw0lW46jkrPjRwDwOTjIeB04Qe9x5qezgTXbGzXk93CLdZLfquri8DTqxnEwCBcj0onQ9B8lzllrIcNSoLS0uaTOVxEnUjY/KFK0VThtD7z/uVbCqw2h95/3KuQQiIqMXU2kgkCRMGLidYKzUKUBYyAYtJv1MR/4WS5WKxjqb3ZgHFozskgcBMPFjxRA23GsqWjqIpUKgpUKUEFFFR4aJcQBzJgIojJERVREWDqjRqQLE35CAT9R80Gaq9Z8P5KtphzvQY5x7otzl0CPG8GNFezsmsXSSxoiLEuPPSAPr81zcpBXhsE2uXh08IGU/pa8zc8yOGx2PVdbs/AtosaAAXBrWF+UBzg2wmAFfh6IptDW6D5km5J6kklWLC3dQREUBERAXHx/YbH5TThuVwdlPoGLiBfLBi4Fo03HYRWXQ0OzME6nmc+MxgWJIDR1IF5J+nJb6Iluxwe1abWVhE/1A4nlmZlAjkYm39sqldzG4RtVoBJEEEEG4I/B0K42Kwz6JGY5mkwHbgmSA4RGgiRqdgtMMp6GthtD7z/8AIq5VYbQ+8/7lWrRRERUEREBU4qgHtILQ4wYkxrycLt7wpp1p1BacxbBi5HKOYvGsXUsrNLi2eIXg6xJbMcpBuoMmG3/mY03WSqp0srnEfqMmwsQAO8zb5K1AWNR0fMCYJgE3MC5jkskQc/EYBlUuFQOc0kQQXNBiD6MyBJ0JIkE2RbtKmGiBMdSSb31Jkop4xGaIi6VjUMC3QDvMAW310XU7N7Nyta6rDqgufZB/tEfXvXKNZrHMLogODiOYG8bwYPgvTBY8lvpEoiLMEREBERARFi2mASRqYnrCDJERAREQFXiKQe0tOhBHzWT3gCSYA3Kxo1MwnKRynWO7ZB5qlRq0zlqhoJzOBa6d7zYR6TT4q1drGdn0qsZmjM05muAGZroLZBjkSO4rgVKhZW8i4SQ0uLtokBp+Li7sh6LbDLfVFqIoWipRQpQYPZP02kGDIkHWD8toVQpEniHc5puIIME2ME7X0uthFNAiKFRKKFKCCiFERKhV+cN5P/bf/pPOG8n/ALb/AOKiqe0MGKrR6QLSHAtdDrQSAdpgeIB2XqsIGimwM9ENbl92BH0XmvOG8n/tv/iut2DWlrm3hp4ZBBAdeII0BmOkDZZ8k+o6iIiyBERAREQEREBERAREQa1fie1uw4z4eiPnJ+ELZWtTM1XEbANPf6X2cFsoC4HbdYjEUx5N0FpaakDLJlwbOs8B/wC4dV31ye3qwHk2kHUus0kjKI2FvSXWPsaCKrzhvJ/7b/4p5w3k/wDbf/FbqtUqnzhvJ/7b/wDSnzhvJ/7b/wCKC1FV5w3k/wDbf/FQcQP79vVv/wBILUVfnDeT/wBt/wDFR5w3k/8Abf8AxQWqVT5w3k/9t/8ApT5w3k/9t/8AFBYUVRxDeT/23/xREXIiKqLLC4h1OtTyifKO8mRIFoc/NfUtDXGORKxWWEqNZVDqmaABlIiGuOYEuGuh10vtqucvQ9Ei039q4cetYeQa4Fx6BouT3LRqdsPLoYwNETx3PLRpj6rCS1HaVWIxDKYl7gOXM9ANSegXJ/8Asq//AE/+138lqASS513OMl0a9O4aAdF1OO/R1j2vTiweTyyEf5QPqtd3atQ6Ma3lJLjHUACD4laaLuccG4ztZ49NmblkgHuhx+s+C3MH2jTquLWyHNAJa4QYO42ImR4dy46xc4t42TmbJEb75Te8xHil458Hpisabw4AtIIIBBGhB0IXA7Q7ZzsOQ5G+iS4QXONy0ToNuZvHM7GB7TpCkWU/SpMaAw6wbUjw+1bTqstUdlagc6rcEtYd/wBTh0P6R111iLFS51eDDac6CSY79Pp9VGBqAAMhwLWizhqBax0MHl05iYNmnTDRDRAWSJKAuDjqwqVSRo0ZQeZF3Hum3gVn/wDIKjy6nTa9oY8VDVaWkuewZRwuDhlu4A2MgnTfVa0AAAQBYDYBaceP0SoUotlEREBERAUKVXWqZWl0OdAmGiXGOQm56KCxFXSqteJaQRzHXRWIIKIUVRKIiKIiICq9Z8P5KtVXrPh/JUFqIiohSiICIiCnEUM8XiJjv2I6i/S56EVMwopuY8OeTTdn4nkh2azpB4dNDFoHJbaKWD0gKqrUQ7WxGjhqO4rg0qlRkBlRzQP02IjYDMDA7oWWJx9V7chc1hd+ptnmLkNBkDvvrtqsfCo67cO//wDV89zY+WWY8fFG0Dm4znbZwzBtnA2iAP8AkLg9mVK2GpNpMyOY2QCQQWNvlAaPSExcmb7rInMTmcXEay64PcLN7gBqkwtGVSt5SpUd/e5ncKRLI7swcfiKKnCiAY9p/wByrltJqKIiKgiIgIiIChSiDk4ry1OoPJtDmlj202sp8QdBec5BAc3hJA9KXP1kLpUKuZswRqCDqCCQR8wVs9nsDqzcxAyEuaCYc50RIG7YcfHZbfaraDILqeZziYDYGYi5zSQHdxn7rLy1dRHOBnS6LFk3JEFxLiORdeN9NPBFoM0RQqoiIglVes+H8lWqr1nw/kqC1ERUQiIglFClAREQQsKrJEgDMAcpI0JELNEF9PAPe0OpPa4Hd4ggixBDdSDIi2i1K2DFLEGX5nuptJAkAAEgcMnrfeOisw9erSDhSyQ7M6CIIqO/VI1FtCJ67LXwdGo0E1qpq1HQXOIAEgRDWtEBszA1vclZyZb7RnhtD7z/APIq5U4bQ+8/7lXLtUIiKgpUKUBEUE/6Eak8gN1BKmng31g7I4tABh1rvEQ24u3WY7p1jYw/Z1R/pcDfDOfCCAOpnu3U47HeSYWYZmZwMagAX4uJ2rted9VxllvqI5FQYllUte2m5rX0XjI85mtsXtMi7gWyNJDxouhiKzqjszraho9kGJ7yYBPgNpNYEddyTqSdSeqldTH7VQUQoukSiIiihSiAqvWfD+SrVV6z4fyVBaiIqCKFKAiIgIiIChSiAiIoKcNofef9yrlThtD7z/8AIq5AREVEKURAVGAxPkKlSpiJImKWVrYYwDvzue4zMDYADc3rB9NrozAGDIkaHT7ErnKbg6WJ7YGSaILnECA8Oa0aTmJEju1XOY2BzOpPMm5PiST4rJExxkEKURdCCiIiJRERRERAVXrPh/JVqq9Z8P5KgtREVEKURAREQEREBERAREUFOG0PvP8AuVcqcNofef8Acq5AREVBERBi8mDAk7DmlIktBcIMCRMgHcTv3rJFARYtBveb/LS2n/JWSoIiIIhEKIiURQiiKUQFV6z4fyVYqvWfD+SoLkRFRCKUQQpUKUBERBCKUQQpUKUFOG0PvP8A8irlVhxY+8/7lWqAsXNkEcxFtfArJFRAClQpQEREBQpRBClQpQQUQop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data:image/jpeg;base64,/9j/4AAQSkZJRgABAQAAAQABAAD/2wCEAAkGBxAQEBUUEBIUFBUVFRQUFRUXFBsdFRQVFCAYFhUXFxcaHCggGBslGxUUIjEiJSkrLi4uFx8zODQsNygtLisBCgoKDg0OGhAQGiwkHSQsLCwvLCwsLCwsLCwsLCwsLCwsLCwsLCwsLCwsLCwsLCwsLCwsLCwsLCwsLCwsLCwsLP/AABEIAMwA9wMBIgACEQEDEQH/xAAbAAEAAgMBAQAAAAAAAAAAAAAAAQMCBAUGB//EAD0QAAEDAgQDAwsDBAEEAwAAAAEAAhEDIQQSMUEiUWEFcYETFDJDUnKCkaGxwUKT0iNistHwY5Lh8QYVU//EABcBAQEBAQAAAAAAAAAAAAAAAAABAwL/xAAeEQEBAAICAwEBAAAAAAAAAAAAAQIRAyESMUEiE//aAAwDAQACEQMRAD8A+lVs0cMSS1onSXENBPzVr+yaoeAf6tMFjoLRLspzXdIAIIZbKQY2kxq1sKwtIiJtIEkTuu92Ni31aU1AA9pyvynhLoBkd4ItsZF9TrybFgNYiYYJ/SZlvKSCQ4xtbv3WWGoFpc5xlzjJOwAAADQSYFpjmSd1sLGo8NBJ0AJPcOgWQ5fbz28A4s0ucIEgAAiXjWDMCJMnSAVxnViHtlsFzRMkQySScxnQX0nRX13eXf5R7QAWhrW6kASQSeZk22WFDsnPNZjQ6/k/JgCYY4gnM5wEzfuHNaz8wZeW903jhe2J+IiPGNljmeXiMuUTmvLp20MC+0k91p0MZRIaTQLaxLrtDAGtEEFgqEwbwJgwQ6Y0GzUdQZZwANrZTb5aLqW0Z9oTkgTxSJDssGDEnYSBMXjRZ4N7XMlpBEu07zrcwed9ZXOx2GbUbTqUict/RaSCCLOyyJIi3vHVbGOw1LJDobmBZmEggkEy0C8yJ6Cb8792Ogi1ewOy2FuStIcJgSeINhufPmOtjltredVdjcA2m8NAa6RNxBAkAyRYmCdANOqky70qxFy8JUYTle0EzDYpvDnbXYW2Om5mdlumgwHK5mV3suEHrGx7xIXWxekKnzZnshPNmeyEFyKh9GkBJDR3/wDtG0aZEtDSDcEaEdDKDLDaH3n/AORVq08JQYWzkiXOsRcXOt1d5sz2QguhIVPmzPZCebM9kILoRU+bM9kJ5sz2QguSFT5sz2QnmzPZCC5FT5sz2QnmzPZCC5FT5sz2QnmzPZCC4qFUcMz2QiIljHBxJdY6C9tOZjbYDUzKzpOqMJNOoWhxlwytMmA2QSJmAPkoLi30xluWzILcw1GYWmx+SxdXYNXDv2Gmp0Go15qdWK3Gdp14bIZIADrniNpMgcO+x1WPafa73YZ4pMd5Utc0DZpJLZzRcb2HLRawqjm2Njm1O/4WcrnwiMWMhoAtAAHSLBW1MU/zdrWcDg7yZh0zwFwdmIG4lYrUc94qBo4ml+c29GWlm23CLmfS2Vym9K2u0sRTa5tQHKyrDYgz5WctxqNInQnlvK0K3Z2aoH5tDMG8WIMdDmcY0kzzneaPFXGWdDSrNqspxRDZa2IIAaCIADOLSPa5DnbOgaxu8ZegqBxGtr02g7GbctpO2iaRq4mmXsBIuBmybE8piQeRGnXRQynQzuLGGkTVHk3hrsrmgBpFWTwiQ4iYAkEXJnYrFwacgBdFg4kAnkSAY+S0quNdTqUabhmLwQ54aYzCNv0zxm+zSpYPS9nYNjRmlr3H9Y0HRvILcq0mvEPaHDkRI+RXnGiDLSWk7tMTyJ2d4yuv2TjTUBa8t8o03AOrT6Lo2keEgrPLGzsUu7LYXvDC5lmkQSW7/pNgLDSFrV8FVZ+nOObNR3tP4JPRdekf6j+mUeNz9iPmr1JlYPMcLhsR+R+Vkt/tTs4uc6owsacmUyIsJM59tdwRwhcdlSoSbtIBjh4joP7g0i5NiLEb2WszlFPkDd7KjmnNUtEtcS4AS3U6bQbq/BYkvBmJkxBlpAiSDvfuiY71FgvDnVAXON2FjQZMg8UkC8AchJ520qQbfVx9J27jzJ8VYLEWtSeWSKjpu45jaAS5wB7mjXoehOw0giQZHMKyqlERUEREBERAREQQiFERnTq1GghpABJceASSbkzvJ1JBPVZ4bE5Huf5KmXODWue0ZXuazMWtNjMZ3RcekdFUi48IqjF4elUquqFlUF7WseGuaWFrZiGOt+oza/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+CtWFWo1oJcQANSdAqqnDUCCXP9IyBxEgNkkDlPh89Tswtavj6TCA50ZiGix1JAF4sLi+mvIrYBnRJoD3KnDOcyr5RlLi8lkJfUgOcTNg0ODQI7zN9ArPKDNlm8Zo6CBPS5+/JZqWSjo4THtdncMuYNaC1xyw4TY6wLtvexC52K7SxD6zmAGiGNbLgWPDy4mQDeCA0WLQYfvtViBwyGgu0bIHpGw+p+qypeiOHLFi23CRYi1rEEWsuJhNo36PaBPBXyZXAtLogdzpOhE+Mc1q4ykaLoc4ZSJa425y09QIvvPQrBzQQQRIIII5grOnWqNZklrmRADmkkN2GYEfW6vjZdwa1A20N3vHddxv8lY2o0kgEEiJE3E3EjZc3BYJwrF4hrZqAwZc8lxs4kXAAbBiRcXBldB9drTxkNGxJFwLm3RdyqmpTm9swnKY0JESLdVz8I2sC+m4FkEEVGiWOAgxldOUEQCBydEWXTClNDTGNiM4Ek2IcCHMt/UAmcoLgDP5C3FrvoMJOkm7hAkjS9pItpMWTBNc1oY4RlDWggyHACLSSdt+nVBsIsahIBIEkAkARJ6CbfNS0/wDOSCURQqJRQpQQURERKhSiKhERBKq9Z8P5KtVXrPh/JUFqItenRdiaopsMUwJqva8hxD2vaA2BGoBnNIIFtSluoLg8TEiYmJvCwr0g8BmUOzOaAC3MAZnMRyGvguzX7MYKLm0mNDoJbtxxYki9zEnvVOB7Mq06jXuqBwDIc0NiXmJIOzbaa8yVn/TpEYXsMBrRUqOcQ4OMQA4tOZu0gWFp2jRbNTsmiSSG5Cd2HL4kCxPeCt4rGm/MAYIkAwRBE8xsVnujyLW0WYh9OlUecpOZr6gdB4ZaAeO2YOl1+JsWK3FXi8MaTwarc2v9aOGTM5/YJk62vY7KwLbD0FGmXVaQGgfmcJ2aCdRydlPWw0lW46jkrPjRwDwOTjIeB04Qe9x5qezgTXbGzXk93CLdZLfquri8DTqxnEwCBcj0onQ9B8lzllrIcNSoLS0uaTOVxEnUjY/KFK0VThtD7z/uVbCqw2h95/3KuQQiIqMXU2kgkCRMGLidYKzUKUBYyAYtJv1MR/4WS5WKxjqb3ZgHFozskgcBMPFjxRA23GsqWjqIpUKgpUKUEFFFR4aJcQBzJgIojJERVREWDqjRqQLE35CAT9R80Gaq9Z8P5KtphzvQY5x7otzl0CPG8GNFezsmsXSSxoiLEuPPSAPr81zcpBXhsE2uXh08IGU/pa8zc8yOGx2PVdbs/AtosaAAXBrWF+UBzg2wmAFfh6IptDW6D5km5J6kklWLC3dQREUBERAXHx/YbH5TThuVwdlPoGLiBfLBi4Fo03HYRWXQ0OzME6nmc+MxgWJIDR1IF5J+nJb6Iluxwe1abWVhE/1A4nlmZlAjkYm39sqldzG4RtVoBJEEEEG4I/B0K42Kwz6JGY5mkwHbgmSA4RGgiRqdgtMMp6GthtD7z/8AIq5VYbQ+8/7lWrRRERUEREBU4qgHtILQ4wYkxrycLt7wpp1p1BacxbBi5HKOYvGsXUsrNLi2eIXg6xJbMcpBuoMmG3/mY03WSqp0srnEfqMmwsQAO8zb5K1AWNR0fMCYJgE3MC5jkskQc/EYBlUuFQOc0kQQXNBiD6MyBJ0JIkE2RbtKmGiBMdSSb31Jkop4xGaIi6VjUMC3QDvMAW310XU7N7Nyta6rDqgufZB/tEfXvXKNZrHMLogODiOYG8bwYPgvTBY8lvpEoiLMEREBERARFi2mASRqYnrCDJERAREQFXiKQe0tOhBHzWT3gCSYA3Kxo1MwnKRynWO7ZB5qlRq0zlqhoJzOBa6d7zYR6TT4q1drGdn0qsZmjM05muAGZroLZBjkSO4rgVKhZW8i4SQ0uLtokBp+Li7sh6LbDLfVFqIoWipRQpQYPZP02kGDIkHWD8toVQpEniHc5puIIME2ME7X0uthFNAiKFRKKFKCCiFERKhV+cN5P/bf/pPOG8n/ALb/AOKiqe0MGKrR6QLSHAtdDrQSAdpgeIB2XqsIGimwM9ENbl92BH0XmvOG8n/tv/iut2DWlrm3hp4ZBBAdeII0BmOkDZZ8k+o6iIiyBERAREQEREBERAREQa1fie1uw4z4eiPnJ+ELZWtTM1XEbANPf6X2cFsoC4HbdYjEUx5N0FpaakDLJlwbOs8B/wC4dV31ye3qwHk2kHUus0kjKI2FvSXWPsaCKrzhvJ/7b/4p5w3k/wDbf/FbqtUqnzhvJ/7b/wDSnzhvJ/7b/wCKC1FV5w3k/wDbf/FQcQP79vVv/wBILUVfnDeT/wBt/wDFR5w3k/8Abf8AxQWqVT5w3k/9t/8ApT5w3k/9t/8AFBYUVRxDeT/23/xREXIiKqLLC4h1OtTyifKO8mRIFoc/NfUtDXGORKxWWEqNZVDqmaABlIiGuOYEuGuh10vtqucvQ9Ei039q4cetYeQa4Fx6BouT3LRqdsPLoYwNETx3PLRpj6rCS1HaVWIxDKYl7gOXM9ANSegXJ/8Asq//AE/+138lqASS513OMl0a9O4aAdF1OO/R1j2vTiweTyyEf5QPqtd3atQ6Ma3lJLjHUACD4laaLuccG4ztZ49NmblkgHuhx+s+C3MH2jTquLWyHNAJa4QYO42ImR4dy46xc4t42TmbJEb75Te8xHil458Hpisabw4AtIIIBBGhB0IXA7Q7ZzsOQ5G+iS4QXONy0ToNuZvHM7GB7TpCkWU/SpMaAw6wbUjw+1bTqstUdlagc6rcEtYd/wBTh0P6R111iLFS51eDDac6CSY79Pp9VGBqAAMhwLWizhqBax0MHl05iYNmnTDRDRAWSJKAuDjqwqVSRo0ZQeZF3Hum3gVn/wDIKjy6nTa9oY8VDVaWkuewZRwuDhlu4A2MgnTfVa0AAAQBYDYBaceP0SoUotlEREBERAUKVXWqZWl0OdAmGiXGOQm56KCxFXSqteJaQRzHXRWIIKIUVRKIiKIiICq9Z8P5KtVXrPh/JUFqIiohSiICIiCnEUM8XiJjv2I6i/S56EVMwopuY8OeTTdn4nkh2azpB4dNDFoHJbaKWD0gKqrUQ7WxGjhqO4rg0qlRkBlRzQP02IjYDMDA7oWWJx9V7chc1hd+ptnmLkNBkDvvrtqsfCo67cO//wDV89zY+WWY8fFG0Dm4znbZwzBtnA2iAP8AkLg9mVK2GpNpMyOY2QCQQWNvlAaPSExcmb7rInMTmcXEay64PcLN7gBqkwtGVSt5SpUd/e5ncKRLI7swcfiKKnCiAY9p/wByrltJqKIiKgiIgIiIChSiDk4ry1OoPJtDmlj202sp8QdBec5BAc3hJA9KXP1kLpUKuZswRqCDqCCQR8wVs9nsDqzcxAyEuaCYc50RIG7YcfHZbfaraDILqeZziYDYGYi5zSQHdxn7rLy1dRHOBnS6LFk3JEFxLiORdeN9NPBFoM0RQqoiIglVes+H8lWqr1nw/kqC1ERUQiIglFClAREQQsKrJEgDMAcpI0JELNEF9PAPe0OpPa4Hd4ggixBDdSDIi2i1K2DFLEGX5nuptJAkAAEgcMnrfeOisw9erSDhSyQ7M6CIIqO/VI1FtCJ67LXwdGo0E1qpq1HQXOIAEgRDWtEBszA1vclZyZb7RnhtD7z/APIq5U4bQ+8/7lXLtUIiKgpUKUBEUE/6Eak8gN1BKmng31g7I4tABh1rvEQ24u3WY7p1jYw/Z1R/pcDfDOfCCAOpnu3U47HeSYWYZmZwMagAX4uJ2rted9VxllvqI5FQYllUte2m5rX0XjI85mtsXtMi7gWyNJDxouhiKzqjszraho9kGJ7yYBPgNpNYEddyTqSdSeqldTH7VQUQoukSiIiihSiAqvWfD+SrVV6z4fyVBaiIqCKFKAiIgIiIChSiAiIoKcNofef9yrlThtD7z/8AIq5AREVEKURAVGAxPkKlSpiJImKWVrYYwDvzue4zMDYADc3rB9NrozAGDIkaHT7ErnKbg6WJ7YGSaILnECA8Oa0aTmJEju1XOY2BzOpPMm5PiST4rJExxkEKURdCCiIiJRERRERAVXrPh/JVqq9Z8P5KgtREVEKURAREQEREBERAREUFOG0PvP8AuVcqcNofef8Acq5AREVBERBi8mDAk7DmlIktBcIMCRMgHcTv3rJFARYtBveb/LS2n/JWSoIiIIhEKIiURQiiKUQFV6z4fyVYqvWfD+SoLkRFRCKUQQpUKUBERBCKUQQpUKUFOG0PvP8A8irlVhxY+8/7lWqAsXNkEcxFtfArJFRAClQpQEREBQpRBClQpQQUQops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data:image/jpeg;base64,/9j/4AAQSkZJRgABAQAAAQABAAD/2wCEAAkGBxAQEBUUEBIUFBUVFRQUFRUXFBsdFRQVFCAYFhUXFxcaHCggGBslGxUUIjEiJSkrLi4uFx8zODQsNygtLisBCgoKDg0OGhAQGiwkHSQsLCwvLCwsLCwsLCwsLCwsLCwsLCwsLCwsLCwsLCwsLCwsLCwsLCwsLCwsLCwsLCwsLP/AABEIAMwA9wMBIgACEQEDEQH/xAAbAAEAAgMBAQAAAAAAAAAAAAAAAQMCBAUGB//EAD0QAAEDAgQDAwsDBAEEAwAAAAEAAhEDIQQSMUEiUWEFcYETFDJDUnKCkaGxwUKT0iNistHwY5Lh8QYVU//EABcBAQEBAQAAAAAAAAAAAAAAAAABAwL/xAAeEQEBAAICAwEBAAAAAAAAAAAAAQIRAyESMUEiE//aAAwDAQACEQMRAD8A+lVs0cMSS1onSXENBPzVr+yaoeAf6tMFjoLRLspzXdIAIIZbKQY2kxq1sKwtIiJtIEkTuu92Ni31aU1AA9pyvynhLoBkd4ItsZF9TrybFgNYiYYJ/SZlvKSCQ4xtbv3WWGoFpc5xlzjJOwAAADQSYFpjmSd1sLGo8NBJ0AJPcOgWQ5fbz28A4s0ucIEgAAiXjWDMCJMnSAVxnViHtlsFzRMkQySScxnQX0nRX13eXf5R7QAWhrW6kASQSeZk22WFDsnPNZjQ6/k/JgCYY4gnM5wEzfuHNaz8wZeW903jhe2J+IiPGNljmeXiMuUTmvLp20MC+0k91p0MZRIaTQLaxLrtDAGtEEFgqEwbwJgwQ6Y0GzUdQZZwANrZTb5aLqW0Z9oTkgTxSJDssGDEnYSBMXjRZ4N7XMlpBEu07zrcwed9ZXOx2GbUbTqUict/RaSCCLOyyJIi3vHVbGOw1LJDobmBZmEggkEy0C8yJ6Cb8792Ogi1ewOy2FuStIcJgSeINhufPmOtjltredVdjcA2m8NAa6RNxBAkAyRYmCdANOqky70qxFy8JUYTle0EzDYpvDnbXYW2Om5mdlumgwHK5mV3suEHrGx7xIXWxekKnzZnshPNmeyEFyKh9GkBJDR3/wDtG0aZEtDSDcEaEdDKDLDaH3n/AORVq08JQYWzkiXOsRcXOt1d5sz2QguhIVPmzPZCebM9kILoRU+bM9kJ5sz2QguSFT5sz2QnmzPZCC5FT5sz2QnmzPZCC5FT5sz2QnmzPZCC4qFUcMz2QiIljHBxJdY6C9tOZjbYDUzKzpOqMJNOoWhxlwytMmA2QSJmAPkoLi30xluWzILcw1GYWmx+SxdXYNXDv2Gmp0Go15qdWK3Gdp14bIZIADrniNpMgcO+x1WPafa73YZ4pMd5Utc0DZpJLZzRcb2HLRawqjm2Njm1O/4WcrnwiMWMhoAtAAHSLBW1MU/zdrWcDg7yZh0zwFwdmIG4lYrUc94qBo4ml+c29GWlm23CLmfS2Vym9K2u0sRTa5tQHKyrDYgz5WctxqNInQnlvK0K3Z2aoH5tDMG8WIMdDmcY0kzzneaPFXGWdDSrNqspxRDZa2IIAaCIADOLSPa5DnbOgaxu8ZegqBxGtr02g7GbctpO2iaRq4mmXsBIuBmybE8piQeRGnXRQynQzuLGGkTVHk3hrsrmgBpFWTwiQ4iYAkEXJnYrFwacgBdFg4kAnkSAY+S0quNdTqUabhmLwQ54aYzCNv0zxm+zSpYPS9nYNjRmlr3H9Y0HRvILcq0mvEPaHDkRI+RXnGiDLSWk7tMTyJ2d4yuv2TjTUBa8t8o03AOrT6Lo2keEgrPLGzsUu7LYXvDC5lmkQSW7/pNgLDSFrV8FVZ+nOObNR3tP4JPRdekf6j+mUeNz9iPmr1JlYPMcLhsR+R+Vkt/tTs4uc6owsacmUyIsJM59tdwRwhcdlSoSbtIBjh4joP7g0i5NiLEb2WszlFPkDd7KjmnNUtEtcS4AS3U6bQbq/BYkvBmJkxBlpAiSDvfuiY71FgvDnVAXON2FjQZMg8UkC8AchJ520qQbfVx9J27jzJ8VYLEWtSeWSKjpu45jaAS5wB7mjXoehOw0giQZHMKyqlERUEREBERAREQQiFERnTq1GghpABJceASSbkzvJ1JBPVZ4bE5Huf5KmXODWue0ZXuazMWtNjMZ3RcekdFUi48IqjF4elUquqFlUF7WseGuaWFrZiGOt+oza/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+CtWFWo1oJcQANSdAqqnDUCCXP9IyBxEgNkkDlPh89Tswtavj6TCA50ZiGix1JAF4sLi+mvIrYBnRJoD3KnDOcyr5RlLi8lkJfUgOcTNg0ODQI7zN9ArPKDNlm8Zo6CBPS5+/JZqWSjo4THtdncMuYNaC1xyw4TY6wLtvexC52K7SxD6zmAGiGNbLgWPDy4mQDeCA0WLQYfvtViBwyGgu0bIHpGw+p+qypeiOHLFi23CRYi1rEEWsuJhNo36PaBPBXyZXAtLogdzpOhE+Mc1q4ykaLoc4ZSJa425y09QIvvPQrBzQQQRIIII5grOnWqNZklrmRADmkkN2GYEfW6vjZdwa1A20N3vHddxv8lY2o0kgEEiJE3E3EjZc3BYJwrF4hrZqAwZc8lxs4kXAAbBiRcXBldB9drTxkNGxJFwLm3RdyqmpTm9swnKY0JESLdVz8I2sC+m4FkEEVGiWOAgxldOUEQCBydEWXTClNDTGNiM4Ek2IcCHMt/UAmcoLgDP5C3FrvoMJOkm7hAkjS9pItpMWTBNc1oY4RlDWggyHACLSSdt+nVBsIsahIBIEkAkARJ6CbfNS0/wDOSCURQqJRQpQQURERKhSiKhERBKq9Z8P5KtVXrPh/JUFqItenRdiaopsMUwJqva8hxD2vaA2BGoBnNIIFtSluoLg8TEiYmJvCwr0g8BmUOzOaAC3MAZnMRyGvguzX7MYKLm0mNDoJbtxxYki9zEnvVOB7Mq06jXuqBwDIc0NiXmJIOzbaa8yVn/TpEYXsMBrRUqOcQ4OMQA4tOZu0gWFp2jRbNTsmiSSG5Cd2HL4kCxPeCt4rGm/MAYIkAwRBE8xsVnujyLW0WYh9OlUecpOZr6gdB4ZaAeO2YOl1+JsWK3FXi8MaTwarc2v9aOGTM5/YJk62vY7KwLbD0FGmXVaQGgfmcJ2aCdRydlPWw0lW46jkrPjRwDwOTjIeB04Qe9x5qezgTXbGzXk93CLdZLfquri8DTqxnEwCBcj0onQ9B8lzllrIcNSoLS0uaTOVxEnUjY/KFK0VThtD7z/uVbCqw2h95/3KuQQiIqMXU2kgkCRMGLidYKzUKUBYyAYtJv1MR/4WS5WKxjqb3ZgHFozskgcBMPFjxRA23GsqWjqIpUKgpUKUEFFFR4aJcQBzJgIojJERVREWDqjRqQLE35CAT9R80Gaq9Z8P5KtphzvQY5x7otzl0CPG8GNFezsmsXSSxoiLEuPPSAPr81zcpBXhsE2uXh08IGU/pa8zc8yOGx2PVdbs/AtosaAAXBrWF+UBzg2wmAFfh6IptDW6D5km5J6kklWLC3dQREUBERAXHx/YbH5TThuVwdlPoGLiBfLBi4Fo03HYRWXQ0OzME6nmc+MxgWJIDR1IF5J+nJb6Iluxwe1abWVhE/1A4nlmZlAjkYm39sqldzG4RtVoBJEEEEG4I/B0K42Kwz6JGY5mkwHbgmSA4RGgiRqdgtMMp6GthtD7z/8AIq5VYbQ+8/7lWrRRERUEREBU4qgHtILQ4wYkxrycLt7wpp1p1BacxbBi5HKOYvGsXUsrNLi2eIXg6xJbMcpBuoMmG3/mY03WSqp0srnEfqMmwsQAO8zb5K1AWNR0fMCYJgE3MC5jkskQc/EYBlUuFQOc0kQQXNBiD6MyBJ0JIkE2RbtKmGiBMdSSb31Jkop4xGaIi6VjUMC3QDvMAW310XU7N7Nyta6rDqgufZB/tEfXvXKNZrHMLogODiOYG8bwYPgvTBY8lvpEoiLMEREBERARFi2mASRqYnrCDJERAREQFXiKQe0tOhBHzWT3gCSYA3Kxo1MwnKRynWO7ZB5qlRq0zlqhoJzOBa6d7zYR6TT4q1drGdn0qsZmjM05muAGZroLZBjkSO4rgVKhZW8i4SQ0uLtokBp+Li7sh6LbDLfVFqIoWipRQpQYPZP02kGDIkHWD8toVQpEniHc5puIIME2ME7X0uthFNAiKFRKKFKCCiFERKhV+cN5P/bf/pPOG8n/ALb/AOKiqe0MGKrR6QLSHAtdDrQSAdpgeIB2XqsIGimwM9ENbl92BH0XmvOG8n/tv/iut2DWlrm3hp4ZBBAdeII0BmOkDZZ8k+o6iIiyBERAREQEREBERAREQa1fie1uw4z4eiPnJ+ELZWtTM1XEbANPf6X2cFsoC4HbdYjEUx5N0FpaakDLJlwbOs8B/wC4dV31ye3qwHk2kHUus0kjKI2FvSXWPsaCKrzhvJ/7b/4p5w3k/wDbf/FbqtUqnzhvJ/7b/wDSnzhvJ/7b/wCKC1FV5w3k/wDbf/FQcQP79vVv/wBILUVfnDeT/wBt/wDFR5w3k/8Abf8AxQWqVT5w3k/9t/8ApT5w3k/9t/8AFBYUVRxDeT/23/xREXIiKqLLC4h1OtTyifKO8mRIFoc/NfUtDXGORKxWWEqNZVDqmaABlIiGuOYEuGuh10vtqucvQ9Ei039q4cetYeQa4Fx6BouT3LRqdsPLoYwNETx3PLRpj6rCS1HaVWIxDKYl7gOXM9ANSegXJ/8Asq//AE/+138lqASS513OMl0a9O4aAdF1OO/R1j2vTiweTyyEf5QPqtd3atQ6Ma3lJLjHUACD4laaLuccG4ztZ49NmblkgHuhx+s+C3MH2jTquLWyHNAJa4QYO42ImR4dy46xc4t42TmbJEb75Te8xHil458Hpisabw4AtIIIBBGhB0IXA7Q7ZzsOQ5G+iS4QXONy0ToNuZvHM7GB7TpCkWU/SpMaAw6wbUjw+1bTqstUdlagc6rcEtYd/wBTh0P6R111iLFS51eDDac6CSY79Pp9VGBqAAMhwLWizhqBax0MHl05iYNmnTDRDRAWSJKAuDjqwqVSRo0ZQeZF3Hum3gVn/wDIKjy6nTa9oY8VDVaWkuewZRwuDhlu4A2MgnTfVa0AAAQBYDYBaceP0SoUotlEREBERAUKVXWqZWl0OdAmGiXGOQm56KCxFXSqteJaQRzHXRWIIKIUVRKIiKIiICq9Z8P5KtVXrPh/JUFqIiohSiICIiCnEUM8XiJjv2I6i/S56EVMwopuY8OeTTdn4nkh2azpB4dNDFoHJbaKWD0gKqrUQ7WxGjhqO4rg0qlRkBlRzQP02IjYDMDA7oWWJx9V7chc1hd+ptnmLkNBkDvvrtqsfCo67cO//wDV89zY+WWY8fFG0Dm4znbZwzBtnA2iAP8AkLg9mVK2GpNpMyOY2QCQQWNvlAaPSExcmb7rInMTmcXEay64PcLN7gBqkwtGVSt5SpUd/e5ncKRLI7swcfiKKnCiAY9p/wByrltJqKIiKgiIgIiIChSiDk4ry1OoPJtDmlj202sp8QdBec5BAc3hJA9KXP1kLpUKuZswRqCDqCCQR8wVs9nsDqzcxAyEuaCYc50RIG7YcfHZbfaraDILqeZziYDYGYi5zSQHdxn7rLy1dRHOBnS6LFk3JEFxLiORdeN9NPBFoM0RQqoiIglVes+H8lWqr1nw/kqC1ERUQiIglFClAREQQsKrJEgDMAcpI0JELNEF9PAPe0OpPa4Hd4ggixBDdSDIi2i1K2DFLEGX5nuptJAkAAEgcMnrfeOisw9erSDhSyQ7M6CIIqO/VI1FtCJ67LXwdGo0E1qpq1HQXOIAEgRDWtEBszA1vclZyZb7RnhtD7z/APIq5U4bQ+8/7lXLtUIiKgpUKUBEUE/6Eak8gN1BKmng31g7I4tABh1rvEQ24u3WY7p1jYw/Z1R/pcDfDOfCCAOpnu3U47HeSYWYZmZwMagAX4uJ2rted9VxllvqI5FQYllUte2m5rX0XjI85mtsXtMi7gWyNJDxouhiKzqjszraho9kGJ7yYBPgNpNYEddyTqSdSeqldTH7VQUQoukSiIiihSiAqvWfD+SrVV6z4fyVBaiIqCKFKAiIgIiIChSiAiIoKcNofef9yrlThtD7z/8AIq5AREVEKURAVGAxPkKlSpiJImKWVrYYwDvzue4zMDYADc3rB9NrozAGDIkaHT7ErnKbg6WJ7YGSaILnECA8Oa0aTmJEju1XOY2BzOpPMm5PiST4rJExxkEKURdCCiIiJRERRERAVXrPh/JVqq9Z8P5KgtREVEKURAREQEREBERAREUFOG0PvP8AuVcqcNofef8Acq5AREVBERBi8mDAk7DmlIktBcIMCRMgHcTv3rJFARYtBveb/LS2n/JWSoIiIIhEKIiURQiiKUQFV6z4fyVYqvWfD+SoLkRFRCKUQQpUKUBERBCKUQQpUKUFOG0PvP8A8irlVhxY+8/7lWqAsXNkEcxFtfArJFRAClQpQEREBQpRBClQpQQUQops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data:image/jpeg;base64,/9j/4AAQSkZJRgABAQAAAQABAAD/2wCEAAkGBxAQEBUUEBIUFBUVFRQUFRUXFBsdFRQVFCAYFhUXFxcaHCggGBslGxUUIjEiJSkrLi4uFx8zODQsNygtLisBCgoKDg0OGhAQGiwkHSQsLCwvLCwsLCwsLCwsLCwsLCwsLCwsLCwsLCwsLCwsLCwsLCwsLCwsLCwsLCwsLCwsLP/AABEIAMwA9wMBIgACEQEDEQH/xAAbAAEAAgMBAQAAAAAAAAAAAAAAAQMCBAUGB//EAD0QAAEDAgQDAwsDBAEEAwAAAAEAAhEDIQQSMUEiUWEFcYETFDJDUnKCkaGxwUKT0iNistHwY5Lh8QYVU//EABcBAQEBAQAAAAAAAAAAAAAAAAABAwL/xAAeEQEBAAICAwEBAAAAAAAAAAAAAQIRAyESMUEiE//aAAwDAQACEQMRAD8A+lVs0cMSS1onSXENBPzVr+yaoeAf6tMFjoLRLspzXdIAIIZbKQY2kxq1sKwtIiJtIEkTuu92Ni31aU1AA9pyvynhLoBkd4ItsZF9TrybFgNYiYYJ/SZlvKSCQ4xtbv3WWGoFpc5xlzjJOwAAADQSYFpjmSd1sLGo8NBJ0AJPcOgWQ5fbz28A4s0ucIEgAAiXjWDMCJMnSAVxnViHtlsFzRMkQySScxnQX0nRX13eXf5R7QAWhrW6kASQSeZk22WFDsnPNZjQ6/k/JgCYY4gnM5wEzfuHNaz8wZeW903jhe2J+IiPGNljmeXiMuUTmvLp20MC+0k91p0MZRIaTQLaxLrtDAGtEEFgqEwbwJgwQ6Y0GzUdQZZwANrZTb5aLqW0Z9oTkgTxSJDssGDEnYSBMXjRZ4N7XMlpBEu07zrcwed9ZXOx2GbUbTqUict/RaSCCLOyyJIi3vHVbGOw1LJDobmBZmEggkEy0C8yJ6Cb8792Ogi1ewOy2FuStIcJgSeINhufPmOtjltredVdjcA2m8NAa6RNxBAkAyRYmCdANOqky70qxFy8JUYTle0EzDYpvDnbXYW2Om5mdlumgwHK5mV3suEHrGx7xIXWxekKnzZnshPNmeyEFyKh9GkBJDR3/wDtG0aZEtDSDcEaEdDKDLDaH3n/AORVq08JQYWzkiXOsRcXOt1d5sz2QguhIVPmzPZCebM9kILoRU+bM9kJ5sz2QguSFT5sz2QnmzPZCC5FT5sz2QnmzPZCC5FT5sz2QnmzPZCC4qFUcMz2QiIljHBxJdY6C9tOZjbYDUzKzpOqMJNOoWhxlwytMmA2QSJmAPkoLi30xluWzILcw1GYWmx+SxdXYNXDv2Gmp0Go15qdWK3Gdp14bIZIADrniNpMgcO+x1WPafa73YZ4pMd5Utc0DZpJLZzRcb2HLRawqjm2Njm1O/4WcrnwiMWMhoAtAAHSLBW1MU/zdrWcDg7yZh0zwFwdmIG4lYrUc94qBo4ml+c29GWlm23CLmfS2Vym9K2u0sRTa5tQHKyrDYgz5WctxqNInQnlvK0K3Z2aoH5tDMG8WIMdDmcY0kzzneaPFXGWdDSrNqspxRDZa2IIAaCIADOLSPa5DnbOgaxu8ZegqBxGtr02g7GbctpO2iaRq4mmXsBIuBmybE8piQeRGnXRQynQzuLGGkTVHk3hrsrmgBpFWTwiQ4iYAkEXJnYrFwacgBdFg4kAnkSAY+S0quNdTqUabhmLwQ54aYzCNv0zxm+zSpYPS9nYNjRmlr3H9Y0HRvILcq0mvEPaHDkRI+RXnGiDLSWk7tMTyJ2d4yuv2TjTUBa8t8o03AOrT6Lo2keEgrPLGzsUu7LYXvDC5lmkQSW7/pNgLDSFrV8FVZ+nOObNR3tP4JPRdekf6j+mUeNz9iPmr1JlYPMcLhsR+R+Vkt/tTs4uc6owsacmUyIsJM59tdwRwhcdlSoSbtIBjh4joP7g0i5NiLEb2WszlFPkDd7KjmnNUtEtcS4AS3U6bQbq/BYkvBmJkxBlpAiSDvfuiY71FgvDnVAXON2FjQZMg8UkC8AchJ520qQbfVx9J27jzJ8VYLEWtSeWSKjpu45jaAS5wB7mjXoehOw0giQZHMKyqlERUEREBERAREQQiFERnTq1GghpABJceASSbkzvJ1JBPVZ4bE5Huf5KmXODWue0ZXuazMWtNjMZ3RcekdFUi48IqjF4elUquqFlUF7WseGuaWFrZiGOt+oza/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+CtWFWo1oJcQANSdAqqnDUCCXP9IyBxEgNkkDlPh89Tswtavj6TCA50ZiGix1JAF4sLi+mvIrYBnRJoD3KnDOcyr5RlLi8lkJfUgOcTNg0ODQI7zN9ArPKDNlm8Zo6CBPS5+/JZqWSjo4THtdncMuYNaC1xyw4TY6wLtvexC52K7SxD6zmAGiGNbLgWPDy4mQDeCA0WLQYfvtViBwyGgu0bIHpGw+p+qypeiOHLFi23CRYi1rEEWsuJhNo36PaBPBXyZXAtLogdzpOhE+Mc1q4ykaLoc4ZSJa425y09QIvvPQrBzQQQRIIII5grOnWqNZklrmRADmkkN2GYEfW6vjZdwa1A20N3vHddxv8lY2o0kgEEiJE3E3EjZc3BYJwrF4hrZqAwZc8lxs4kXAAbBiRcXBldB9drTxkNGxJFwLm3RdyqmpTm9swnKY0JESLdVz8I2sC+m4FkEEVGiWOAgxldOUEQCBydEWXTClNDTGNiM4Ek2IcCHMt/UAmcoLgDP5C3FrvoMJOkm7hAkjS9pItpMWTBNc1oY4RlDWggyHACLSSdt+nVBsIsahIBIEkAkARJ6CbfNS0/wDOSCURQqJRQpQQURERKhSiKhERBKq9Z8P5KtVXrPh/JUFqItenRdiaopsMUwJqva8hxD2vaA2BGoBnNIIFtSluoLg8TEiYmJvCwr0g8BmUOzOaAC3MAZnMRyGvguzX7MYKLm0mNDoJbtxxYki9zEnvVOB7Mq06jXuqBwDIc0NiXmJIOzbaa8yVn/TpEYXsMBrRUqOcQ4OMQA4tOZu0gWFp2jRbNTsmiSSG5Cd2HL4kCxPeCt4rGm/MAYIkAwRBE8xsVnujyLW0WYh9OlUecpOZr6gdB4ZaAeO2YOl1+JsWK3FXi8MaTwarc2v9aOGTM5/YJk62vY7KwLbD0FGmXVaQGgfmcJ2aCdRydlPWw0lW46jkrPjRwDwOTjIeB04Qe9x5qezgTXbGzXk93CLdZLfquri8DTqxnEwCBcj0onQ9B8lzllrIcNSoLS0uaTOVxEnUjY/KFK0VThtD7z/uVbCqw2h95/3KuQQiIqMXU2kgkCRMGLidYKzUKUBYyAYtJv1MR/4WS5WKxjqb3ZgHFozskgcBMPFjxRA23GsqWjqIpUKgpUKUEFFFR4aJcQBzJgIojJERVREWDqjRqQLE35CAT9R80Gaq9Z8P5KtphzvQY5x7otzl0CPG8GNFezsmsXSSxoiLEuPPSAPr81zcpBXhsE2uXh08IGU/pa8zc8yOGx2PVdbs/AtosaAAXBrWF+UBzg2wmAFfh6IptDW6D5km5J6kklWLC3dQREUBERAXHx/YbH5TThuVwdlPoGLiBfLBi4Fo03HYRWXQ0OzME6nmc+MxgWJIDR1IF5J+nJb6Iluxwe1abWVhE/1A4nlmZlAjkYm39sqldzG4RtVoBJEEEEG4I/B0K42Kwz6JGY5mkwHbgmSA4RGgiRqdgtMMp6GthtD7z/8AIq5VYbQ+8/7lWrRRERUEREBU4qgHtILQ4wYkxrycLt7wpp1p1BacxbBi5HKOYvGsXUsrNLi2eIXg6xJbMcpBuoMmG3/mY03WSqp0srnEfqMmwsQAO8zb5K1AWNR0fMCYJgE3MC5jkskQc/EYBlUuFQOc0kQQXNBiD6MyBJ0JIkE2RbtKmGiBMdSSb31Jkop4xGaIi6VjUMC3QDvMAW310XU7N7Nyta6rDqgufZB/tEfXvXKNZrHMLogODiOYG8bwYPgvTBY8lvpEoiLMEREBERARFi2mASRqYnrCDJERAREQFXiKQe0tOhBHzWT3gCSYA3Kxo1MwnKRynWO7ZB5qlRq0zlqhoJzOBa6d7zYR6TT4q1drGdn0qsZmjM05muAGZroLZBjkSO4rgVKhZW8i4SQ0uLtokBp+Li7sh6LbDLfVFqIoWipRQpQYPZP02kGDIkHWD8toVQpEniHc5puIIME2ME7X0uthFNAiKFRKKFKCCiFERKhV+cN5P/bf/pPOG8n/ALb/AOKiqe0MGKrR6QLSHAtdDrQSAdpgeIB2XqsIGimwM9ENbl92BH0XmvOG8n/tv/iut2DWlrm3hp4ZBBAdeII0BmOkDZZ8k+o6iIiyBERAREQEREBERAREQa1fie1uw4z4eiPnJ+ELZWtTM1XEbANPf6X2cFsoC4HbdYjEUx5N0FpaakDLJlwbOs8B/wC4dV31ye3qwHk2kHUus0kjKI2FvSXWPsaCKrzhvJ/7b/4p5w3k/wDbf/FbqtUqnzhvJ/7b/wDSnzhvJ/7b/wCKC1FV5w3k/wDbf/FQcQP79vVv/wBILUVfnDeT/wBt/wDFR5w3k/8Abf8AxQWqVT5w3k/9t/8ApT5w3k/9t/8AFBYUVRxDeT/23/xREXIiKqLLC4h1OtTyifKO8mRIFoc/NfUtDXGORKxWWEqNZVDqmaABlIiGuOYEuGuh10vtqucvQ9Ei039q4cetYeQa4Fx6BouT3LRqdsPLoYwNETx3PLRpj6rCS1HaVWIxDKYl7gOXM9ANSegXJ/8Asq//AE/+138lqASS513OMl0a9O4aAdF1OO/R1j2vTiweTyyEf5QPqtd3atQ6Ma3lJLjHUACD4laaLuccG4ztZ49NmblkgHuhx+s+C3MH2jTquLWyHNAJa4QYO42ImR4dy46xc4t42TmbJEb75Te8xHil458Hpisabw4AtIIIBBGhB0IXA7Q7ZzsOQ5G+iS4QXONy0ToNuZvHM7GB7TpCkWU/SpMaAw6wbUjw+1bTqstUdlagc6rcEtYd/wBTh0P6R111iLFS51eDDac6CSY79Pp9VGBqAAMhwLWizhqBax0MHl05iYNmnTDRDRAWSJKAuDjqwqVSRo0ZQeZF3Hum3gVn/wDIKjy6nTa9oY8VDVaWkuewZRwuDhlu4A2MgnTfVa0AAAQBYDYBaceP0SoUotlEREBERAUKVXWqZWl0OdAmGiXGOQm56KCxFXSqteJaQRzHXRWIIKIUVRKIiKIiICq9Z8P5KtVXrPh/JUFqIiohSiICIiCnEUM8XiJjv2I6i/S56EVMwopuY8OeTTdn4nkh2azpB4dNDFoHJbaKWD0gKqrUQ7WxGjhqO4rg0qlRkBlRzQP02IjYDMDA7oWWJx9V7chc1hd+ptnmLkNBkDvvrtqsfCo67cO//wDV89zY+WWY8fFG0Dm4znbZwzBtnA2iAP8AkLg9mVK2GpNpMyOY2QCQQWNvlAaPSExcmb7rInMTmcXEay64PcLN7gBqkwtGVSt5SpUd/e5ncKRLI7swcfiKKnCiAY9p/wByrltJqKIiKgiIgIiIChSiDk4ry1OoPJtDmlj202sp8QdBec5BAc3hJA9KXP1kLpUKuZswRqCDqCCQR8wVs9nsDqzcxAyEuaCYc50RIG7YcfHZbfaraDILqeZziYDYGYi5zSQHdxn7rLy1dRHOBnS6LFk3JEFxLiORdeN9NPBFoM0RQqoiIglVes+H8lWqr1nw/kqC1ERUQiIglFClAREQQsKrJEgDMAcpI0JELNEF9PAPe0OpPa4Hd4ggixBDdSDIi2i1K2DFLEGX5nuptJAkAAEgcMnrfeOisw9erSDhSyQ7M6CIIqO/VI1FtCJ67LXwdGo0E1qpq1HQXOIAEgRDWtEBszA1vclZyZb7RnhtD7z/APIq5U4bQ+8/7lXLtUIiKgpUKUBEUE/6Eak8gN1BKmng31g7I4tABh1rvEQ24u3WY7p1jYw/Z1R/pcDfDOfCCAOpnu3U47HeSYWYZmZwMagAX4uJ2rted9VxllvqI5FQYllUte2m5rX0XjI85mtsXtMi7gWyNJDxouhiKzqjszraho9kGJ7yYBPgNpNYEddyTqSdSeqldTH7VQUQoukSiIiihSiAqvWfD+SrVV6z4fyVBaiIqCKFKAiIgIiIChSiAiIoKcNofef9yrlThtD7z/8AIq5AREVEKURAVGAxPkKlSpiJImKWVrYYwDvzue4zMDYADc3rB9NrozAGDIkaHT7ErnKbg6WJ7YGSaILnECA8Oa0aTmJEju1XOY2BzOpPMm5PiST4rJExxkEKURdCCiIiJRERRERAVXrPh/JVqq9Z8P5KgtREVEKURAREQEREBERAREUFOG0PvP8AuVcqcNofef8Acq5AREVBERBi8mDAk7DmlIktBcIMCRMgHcTv3rJFARYtBveb/LS2n/JWSoIiIIhEKIiURQiiKUQFV6z4fyVYqvWfD+SoLkRFRCKUQQpUKUBERBCKUQQpUKUFOG0PvP8A8irlVhxY+8/7lWqAsXNkEcxFtfArJFRAClQpQEREBQpRBClQpQQUQops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Picture 10" descr="http://www.zemepis.com/images/slmapy/austral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-132" b="16536"/>
          <a:stretch>
            <a:fillRect/>
          </a:stretch>
        </p:blipFill>
        <p:spPr bwMode="auto">
          <a:xfrm>
            <a:off x="-11354" y="317193"/>
            <a:ext cx="9144000" cy="62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ovací šipka 8"/>
          <p:cNvCxnSpPr/>
          <p:nvPr/>
        </p:nvCxnSpPr>
        <p:spPr>
          <a:xfrm>
            <a:off x="827584" y="3789040"/>
            <a:ext cx="5040560" cy="64807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427984" y="2060848"/>
            <a:ext cx="144016" cy="3456384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ývojový diagram: postup 15"/>
          <p:cNvSpPr/>
          <p:nvPr/>
        </p:nvSpPr>
        <p:spPr>
          <a:xfrm>
            <a:off x="2339752" y="3429000"/>
            <a:ext cx="720080" cy="5040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4100 km</a:t>
            </a:r>
            <a:endParaRPr lang="cs-CZ" b="1" dirty="0"/>
          </a:p>
        </p:txBody>
      </p:sp>
      <p:sp>
        <p:nvSpPr>
          <p:cNvPr id="17" name="Vývojový diagram: postup 16"/>
          <p:cNvSpPr/>
          <p:nvPr/>
        </p:nvSpPr>
        <p:spPr>
          <a:xfrm>
            <a:off x="4499992" y="3212976"/>
            <a:ext cx="720080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3 200 km</a:t>
            </a:r>
            <a:endParaRPr lang="cs-CZ" b="1" dirty="0"/>
          </a:p>
        </p:txBody>
      </p:sp>
      <p:sp>
        <p:nvSpPr>
          <p:cNvPr id="18" name="Obdélníkový popisek 17"/>
          <p:cNvSpPr/>
          <p:nvPr/>
        </p:nvSpPr>
        <p:spPr>
          <a:xfrm>
            <a:off x="1542764" y="5373216"/>
            <a:ext cx="1949115" cy="288032"/>
          </a:xfrm>
          <a:prstGeom prst="wedgeRectCallout">
            <a:avLst>
              <a:gd name="adj1" fmla="val -33552"/>
              <a:gd name="adj2" fmla="val -211461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*19 200 km </a:t>
            </a:r>
            <a:r>
              <a:rPr lang="cs-CZ" sz="1400" b="1" dirty="0" smtClean="0"/>
              <a:t>pobřežní čára</a:t>
            </a:r>
            <a:endParaRPr lang="cs-CZ" sz="1400" b="1" dirty="0"/>
          </a:p>
        </p:txBody>
      </p:sp>
      <p:sp>
        <p:nvSpPr>
          <p:cNvPr id="6" name="Obdélník 5"/>
          <p:cNvSpPr/>
          <p:nvPr/>
        </p:nvSpPr>
        <p:spPr>
          <a:xfrm>
            <a:off x="6084168" y="1052736"/>
            <a:ext cx="2961714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Krajní body </a:t>
            </a:r>
          </a:p>
          <a:p>
            <a:r>
              <a:rPr lang="cs-CZ" sz="1400" dirty="0"/>
              <a:t>a) </a:t>
            </a:r>
            <a:r>
              <a:rPr lang="cs-CZ" sz="1400" b="1" dirty="0"/>
              <a:t>Kontinentální </a:t>
            </a:r>
          </a:p>
          <a:p>
            <a:r>
              <a:rPr lang="cs-CZ" sz="1400" dirty="0"/>
              <a:t>S </a:t>
            </a:r>
            <a:r>
              <a:rPr lang="cs-CZ" sz="1400" dirty="0" smtClean="0"/>
              <a:t>– Cape York </a:t>
            </a:r>
            <a:r>
              <a:rPr lang="cs-CZ" sz="1400" dirty="0"/>
              <a:t>11°40' </a:t>
            </a:r>
            <a:r>
              <a:rPr lang="cs-CZ" sz="1400" dirty="0" err="1"/>
              <a:t>j.š</a:t>
            </a:r>
            <a:r>
              <a:rPr lang="cs-CZ" sz="1400" dirty="0"/>
              <a:t> </a:t>
            </a:r>
          </a:p>
          <a:p>
            <a:r>
              <a:rPr lang="cs-CZ" sz="1400" dirty="0"/>
              <a:t>J </a:t>
            </a:r>
            <a:r>
              <a:rPr lang="cs-CZ" sz="1400" dirty="0" smtClean="0"/>
              <a:t>- </a:t>
            </a:r>
            <a:r>
              <a:rPr lang="cs-CZ" sz="1400" dirty="0" err="1" smtClean="0"/>
              <a:t>South</a:t>
            </a:r>
            <a:r>
              <a:rPr lang="cs-CZ" sz="1400" dirty="0" smtClean="0"/>
              <a:t> </a:t>
            </a:r>
            <a:r>
              <a:rPr lang="cs-CZ" sz="1400" dirty="0"/>
              <a:t>East Point 39°07 </a:t>
            </a:r>
            <a:r>
              <a:rPr lang="cs-CZ" sz="1400" dirty="0" err="1"/>
              <a:t>j.š</a:t>
            </a:r>
            <a:r>
              <a:rPr lang="cs-CZ" sz="1400" dirty="0"/>
              <a:t>. </a:t>
            </a:r>
          </a:p>
          <a:p>
            <a:r>
              <a:rPr lang="cs-CZ" sz="1400" dirty="0"/>
              <a:t>V </a:t>
            </a:r>
            <a:r>
              <a:rPr lang="cs-CZ" sz="1400" dirty="0" smtClean="0"/>
              <a:t>- Cape </a:t>
            </a:r>
            <a:r>
              <a:rPr lang="cs-CZ" sz="1400" dirty="0"/>
              <a:t>Byron 153°45' </a:t>
            </a:r>
            <a:r>
              <a:rPr lang="cs-CZ" sz="1400" dirty="0" err="1"/>
              <a:t>v.d</a:t>
            </a:r>
            <a:r>
              <a:rPr lang="cs-CZ" sz="1400" dirty="0"/>
              <a:t>. </a:t>
            </a:r>
          </a:p>
          <a:p>
            <a:r>
              <a:rPr lang="cs-CZ" sz="1400" dirty="0"/>
              <a:t>Z </a:t>
            </a:r>
            <a:r>
              <a:rPr lang="cs-CZ" sz="1400" dirty="0" smtClean="0"/>
              <a:t>- </a:t>
            </a:r>
            <a:r>
              <a:rPr lang="cs-CZ" sz="1400" dirty="0" err="1" smtClean="0"/>
              <a:t>Steep</a:t>
            </a:r>
            <a:r>
              <a:rPr lang="cs-CZ" sz="1400" dirty="0" smtClean="0"/>
              <a:t> </a:t>
            </a:r>
            <a:r>
              <a:rPr lang="cs-CZ" sz="1400" dirty="0"/>
              <a:t>point (</a:t>
            </a:r>
            <a:r>
              <a:rPr lang="cs-CZ" sz="1400" dirty="0" smtClean="0"/>
              <a:t>Příkrý </a:t>
            </a:r>
            <a:r>
              <a:rPr lang="cs-CZ" sz="1400" dirty="0"/>
              <a:t>mys) 113°05' </a:t>
            </a:r>
            <a:r>
              <a:rPr lang="cs-CZ" sz="1400" dirty="0" err="1"/>
              <a:t>v.d</a:t>
            </a:r>
            <a:r>
              <a:rPr lang="cs-CZ" sz="1400" dirty="0"/>
              <a:t>. </a:t>
            </a:r>
          </a:p>
          <a:p>
            <a:r>
              <a:rPr lang="cs-CZ" sz="1400" dirty="0"/>
              <a:t>b) </a:t>
            </a:r>
            <a:r>
              <a:rPr lang="cs-CZ" sz="1400" b="1" dirty="0"/>
              <a:t>Ostrovní</a:t>
            </a:r>
            <a:r>
              <a:rPr lang="cs-CZ" sz="1400" dirty="0"/>
              <a:t> </a:t>
            </a:r>
          </a:p>
          <a:p>
            <a:r>
              <a:rPr lang="cs-CZ" sz="1400" dirty="0"/>
              <a:t>S </a:t>
            </a:r>
            <a:r>
              <a:rPr lang="cs-CZ" sz="1400" dirty="0" smtClean="0"/>
              <a:t>- Kure </a:t>
            </a:r>
            <a:r>
              <a:rPr lang="cs-CZ" sz="1400" dirty="0"/>
              <a:t>(Havajské o., USA) 28°s.š. </a:t>
            </a:r>
          </a:p>
          <a:p>
            <a:r>
              <a:rPr lang="cs-CZ" sz="1400" dirty="0"/>
              <a:t>J </a:t>
            </a:r>
            <a:r>
              <a:rPr lang="cs-CZ" sz="1400" dirty="0" smtClean="0"/>
              <a:t>- </a:t>
            </a:r>
            <a:r>
              <a:rPr lang="cs-CZ" sz="1400" dirty="0" err="1" smtClean="0"/>
              <a:t>Macquaire</a:t>
            </a:r>
            <a:r>
              <a:rPr lang="cs-CZ" sz="1400" dirty="0" smtClean="0"/>
              <a:t> </a:t>
            </a:r>
            <a:r>
              <a:rPr lang="cs-CZ" sz="1400" dirty="0" err="1"/>
              <a:t>Islands</a:t>
            </a:r>
            <a:r>
              <a:rPr lang="cs-CZ" sz="1400" dirty="0"/>
              <a:t> (AUS) 54,5° </a:t>
            </a:r>
            <a:r>
              <a:rPr lang="cs-CZ" sz="1400" dirty="0" err="1"/>
              <a:t>j.š</a:t>
            </a:r>
            <a:r>
              <a:rPr lang="cs-CZ" sz="1400" dirty="0"/>
              <a:t>. </a:t>
            </a:r>
          </a:p>
          <a:p>
            <a:r>
              <a:rPr lang="cs-CZ" sz="1400" dirty="0"/>
              <a:t>V </a:t>
            </a:r>
            <a:r>
              <a:rPr lang="cs-CZ" sz="1400" dirty="0" smtClean="0"/>
              <a:t>- </a:t>
            </a:r>
            <a:r>
              <a:rPr lang="cs-CZ" sz="1400" dirty="0" err="1" smtClean="0"/>
              <a:t>Isla</a:t>
            </a:r>
            <a:r>
              <a:rPr lang="cs-CZ" sz="1400" dirty="0" smtClean="0"/>
              <a:t> </a:t>
            </a:r>
            <a:r>
              <a:rPr lang="cs-CZ" sz="1400" dirty="0" err="1"/>
              <a:t>Sala</a:t>
            </a:r>
            <a:r>
              <a:rPr lang="cs-CZ" sz="1400" dirty="0"/>
              <a:t> y </a:t>
            </a:r>
            <a:r>
              <a:rPr lang="cs-CZ" sz="1400" dirty="0" err="1"/>
              <a:t>Goméz</a:t>
            </a:r>
            <a:r>
              <a:rPr lang="cs-CZ" sz="1400" dirty="0"/>
              <a:t> (CHL) 106°z.d. </a:t>
            </a:r>
          </a:p>
          <a:p>
            <a:r>
              <a:rPr lang="cs-CZ" sz="1400" dirty="0"/>
              <a:t>Z </a:t>
            </a:r>
            <a:r>
              <a:rPr lang="cs-CZ" sz="1400" dirty="0" smtClean="0"/>
              <a:t>- </a:t>
            </a:r>
            <a:r>
              <a:rPr lang="cs-CZ" sz="1400" dirty="0" err="1" smtClean="0"/>
              <a:t>Cocos</a:t>
            </a:r>
            <a:r>
              <a:rPr lang="cs-CZ" sz="1400" dirty="0" smtClean="0"/>
              <a:t> </a:t>
            </a:r>
            <a:r>
              <a:rPr lang="cs-CZ" sz="1400" dirty="0"/>
              <a:t>Island (AUS) 97°v.d. </a:t>
            </a:r>
          </a:p>
          <a:p>
            <a:r>
              <a:rPr lang="cs-CZ" sz="1400" dirty="0" smtClean="0"/>
              <a:t>Střední zeměpisný </a:t>
            </a:r>
            <a:r>
              <a:rPr lang="cs-CZ" sz="1400" dirty="0"/>
              <a:t>bod (ostrovní) leží v </a:t>
            </a:r>
            <a:endParaRPr lang="cs-CZ" sz="1400" dirty="0" smtClean="0"/>
          </a:p>
          <a:p>
            <a:r>
              <a:rPr lang="cs-CZ" sz="1400" dirty="0" smtClean="0"/>
              <a:t>blízkosti </a:t>
            </a:r>
            <a:r>
              <a:rPr lang="cs-CZ" sz="1400" dirty="0"/>
              <a:t>atolu </a:t>
            </a:r>
            <a:r>
              <a:rPr lang="cs-CZ" sz="1400" dirty="0" err="1" smtClean="0"/>
              <a:t>Rotuma</a:t>
            </a:r>
            <a:r>
              <a:rPr lang="cs-CZ" sz="1400" dirty="0" smtClean="0"/>
              <a:t> v </a:t>
            </a:r>
            <a:r>
              <a:rPr lang="cs-CZ" sz="1400" dirty="0"/>
              <a:t>Melanésii. </a:t>
            </a:r>
          </a:p>
        </p:txBody>
      </p:sp>
      <p:sp>
        <p:nvSpPr>
          <p:cNvPr id="15" name="Vývojový diagram: postup 14"/>
          <p:cNvSpPr/>
          <p:nvPr/>
        </p:nvSpPr>
        <p:spPr>
          <a:xfrm>
            <a:off x="6156176" y="2636912"/>
            <a:ext cx="2808312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Pouze informativní údaje.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zemepis.com/images/slmapy/austral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-132" b="16536"/>
          <a:stretch>
            <a:fillRect/>
          </a:stretch>
        </p:blipFill>
        <p:spPr bwMode="auto">
          <a:xfrm>
            <a:off x="1" y="332656"/>
            <a:ext cx="9144000" cy="62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4716016" y="1916832"/>
            <a:ext cx="457200" cy="306324"/>
          </a:xfrm>
          <a:prstGeom prst="wedgeRectCallout">
            <a:avLst>
              <a:gd name="adj1" fmla="val -119534"/>
              <a:gd name="adj2" fmla="val -615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1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5325616" y="5517232"/>
            <a:ext cx="457200" cy="306324"/>
          </a:xfrm>
          <a:prstGeom prst="wedgeRectCallout">
            <a:avLst>
              <a:gd name="adj1" fmla="val -142911"/>
              <a:gd name="adj2" fmla="val -150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44854" y="147990"/>
            <a:ext cx="543160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Najdi na mapě a zapiš názvy očíslovaných objektů.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( červené průlivy, modré zálivy, moře)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3779912" y="2211010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3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2627784" y="4725144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4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2334460" y="1904686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5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Obdélníkový popisek 8"/>
          <p:cNvSpPr/>
          <p:nvPr/>
        </p:nvSpPr>
        <p:spPr>
          <a:xfrm>
            <a:off x="3244854" y="1620169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6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Obdélníkový popisek 9"/>
          <p:cNvSpPr/>
          <p:nvPr/>
        </p:nvSpPr>
        <p:spPr>
          <a:xfrm>
            <a:off x="5782816" y="4911718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7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Obdélníkový popisek 10"/>
          <p:cNvSpPr/>
          <p:nvPr/>
        </p:nvSpPr>
        <p:spPr>
          <a:xfrm>
            <a:off x="5297305" y="2385709"/>
            <a:ext cx="457200" cy="306324"/>
          </a:xfrm>
          <a:prstGeom prst="wedgeRectCallout">
            <a:avLst>
              <a:gd name="adj1" fmla="val -31222"/>
              <a:gd name="adj2" fmla="val -1503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8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epá mapa - Austrálie - hranice stát&amp;uring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335"/>
            <a:ext cx="9144000" cy="6463665"/>
          </a:xfrm>
          <a:prstGeom prst="rect">
            <a:avLst/>
          </a:prstGeom>
          <a:noFill/>
        </p:spPr>
      </p:pic>
      <p:sp>
        <p:nvSpPr>
          <p:cNvPr id="5" name="Pravidelný pětiúhelník 4"/>
          <p:cNvSpPr/>
          <p:nvPr/>
        </p:nvSpPr>
        <p:spPr>
          <a:xfrm>
            <a:off x="2051720" y="4509120"/>
            <a:ext cx="216024" cy="21602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1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Pravidelný pětiúhelník 5"/>
          <p:cNvSpPr/>
          <p:nvPr/>
        </p:nvSpPr>
        <p:spPr>
          <a:xfrm>
            <a:off x="5508104" y="4941168"/>
            <a:ext cx="216024" cy="21602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2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" name="Pravidelný pětiúhelník 6"/>
          <p:cNvSpPr/>
          <p:nvPr/>
        </p:nvSpPr>
        <p:spPr>
          <a:xfrm>
            <a:off x="6300192" y="5445224"/>
            <a:ext cx="216024" cy="21602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3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idelný pětiúhelník 7"/>
          <p:cNvSpPr/>
          <p:nvPr/>
        </p:nvSpPr>
        <p:spPr>
          <a:xfrm>
            <a:off x="7308304" y="4797152"/>
            <a:ext cx="216024" cy="21602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4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9" name="Pravidelný pětiúhelník 8"/>
          <p:cNvSpPr/>
          <p:nvPr/>
        </p:nvSpPr>
        <p:spPr>
          <a:xfrm>
            <a:off x="7740352" y="3645024"/>
            <a:ext cx="216024" cy="216024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5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10" name="Vývojový diagram: spojka 9"/>
          <p:cNvSpPr/>
          <p:nvPr/>
        </p:nvSpPr>
        <p:spPr>
          <a:xfrm>
            <a:off x="4283968" y="836712"/>
            <a:ext cx="144016" cy="14401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6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11" name="Vývojový diagram: spojka 10"/>
          <p:cNvSpPr/>
          <p:nvPr/>
        </p:nvSpPr>
        <p:spPr>
          <a:xfrm>
            <a:off x="6588224" y="6525344"/>
            <a:ext cx="144016" cy="14401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7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12" name="Vývojový diagram: spojka 11"/>
          <p:cNvSpPr/>
          <p:nvPr/>
        </p:nvSpPr>
        <p:spPr>
          <a:xfrm>
            <a:off x="7092280" y="5157192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8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14" name="Šestiúhelník 13"/>
          <p:cNvSpPr/>
          <p:nvPr/>
        </p:nvSpPr>
        <p:spPr>
          <a:xfrm>
            <a:off x="2627784" y="3284984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" name="Šestiúhelník 14"/>
          <p:cNvSpPr/>
          <p:nvPr/>
        </p:nvSpPr>
        <p:spPr>
          <a:xfrm>
            <a:off x="4572000" y="2132856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" name="Šestiúhelník 15"/>
          <p:cNvSpPr/>
          <p:nvPr/>
        </p:nvSpPr>
        <p:spPr>
          <a:xfrm>
            <a:off x="4788024" y="3933056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" name="Šestiúhelník 16"/>
          <p:cNvSpPr/>
          <p:nvPr/>
        </p:nvSpPr>
        <p:spPr>
          <a:xfrm>
            <a:off x="6300192" y="2708920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8" name="Šestiúhelník 17"/>
          <p:cNvSpPr/>
          <p:nvPr/>
        </p:nvSpPr>
        <p:spPr>
          <a:xfrm>
            <a:off x="6372200" y="4293096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9" name="Šestiúhelník 18"/>
          <p:cNvSpPr/>
          <p:nvPr/>
        </p:nvSpPr>
        <p:spPr>
          <a:xfrm>
            <a:off x="6012160" y="5229200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F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0" name="Šestiúhelník 19"/>
          <p:cNvSpPr/>
          <p:nvPr/>
        </p:nvSpPr>
        <p:spPr>
          <a:xfrm>
            <a:off x="6372200" y="6237312"/>
            <a:ext cx="360040" cy="2880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G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1520" y="5805264"/>
            <a:ext cx="560512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Pojmenuj  území  označená písmeny v šestiúhelníku.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II.  Pojmenuj  sídla označená čísly v pětiúhelníku  a kruhu.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1">
      <a:dk1>
        <a:sysClr val="windowText" lastClr="000000"/>
      </a:dk1>
      <a:lt1>
        <a:sysClr val="window" lastClr="FFFFFF"/>
      </a:lt1>
      <a:dk2>
        <a:srgbClr val="575F6D"/>
      </a:dk2>
      <a:lt2>
        <a:srgbClr val="FECEAE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6709</TotalTime>
  <Words>935</Words>
  <Application>Microsoft Office PowerPoint</Application>
  <PresentationFormat>Předvádění na obrazovce (4:3)</PresentationFormat>
  <Paragraphs>185</Paragraphs>
  <Slides>47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Calibri</vt:lpstr>
      <vt:lpstr>PT Serif</vt:lpstr>
      <vt:lpstr>Motiv sady Office</vt:lpstr>
      <vt:lpstr>Austrálie a Oceánie 2024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údaje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Austrálie a oceánie</dc:title>
  <dc:creator>Adam</dc:creator>
  <cp:lastModifiedBy>cap</cp:lastModifiedBy>
  <cp:revision>169</cp:revision>
  <dcterms:created xsi:type="dcterms:W3CDTF">2012-02-11T18:44:34Z</dcterms:created>
  <dcterms:modified xsi:type="dcterms:W3CDTF">2024-05-18T16:52:28Z</dcterms:modified>
</cp:coreProperties>
</file>