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2" r:id="rId3"/>
    <p:sldId id="259" r:id="rId4"/>
    <p:sldId id="261" r:id="rId5"/>
    <p:sldId id="263" r:id="rId6"/>
    <p:sldId id="265" r:id="rId7"/>
    <p:sldId id="266" r:id="rId8"/>
    <p:sldId id="267" r:id="rId9"/>
    <p:sldId id="269" r:id="rId10"/>
    <p:sldId id="270" r:id="rId11"/>
    <p:sldId id="272" r:id="rId12"/>
    <p:sldId id="271" r:id="rId13"/>
    <p:sldId id="273" r:id="rId14"/>
    <p:sldId id="275" r:id="rId15"/>
    <p:sldId id="274" r:id="rId16"/>
    <p:sldId id="260" r:id="rId17"/>
    <p:sldId id="26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země 1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3.2880000000000007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3-4A45-94AD-128345AB7B1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země 2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1.9189999999999996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3-4A45-94AD-128345AB7B1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země 3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General</c:formatCode>
                <c:ptCount val="1"/>
                <c:pt idx="0">
                  <c:v>9.5970000000000013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A3-4A45-94AD-128345AB7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20352"/>
        <c:axId val="136721152"/>
      </c:barChart>
      <c:catAx>
        <c:axId val="13642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cs-CZ"/>
          </a:p>
        </c:txPr>
        <c:crossAx val="136721152"/>
        <c:crosses val="autoZero"/>
        <c:auto val="1"/>
        <c:lblAlgn val="ctr"/>
        <c:lblOffset val="100"/>
        <c:noMultiLvlLbl val="0"/>
      </c:catAx>
      <c:valAx>
        <c:axId val="13672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420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65846456692914"/>
          <c:y val="5.3085875984251962E-2"/>
          <c:w val="0.61989862204724411"/>
          <c:h val="0.90339345472440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země 1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1465000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5-4C6B-B400-3E12B81B0D1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země 2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282000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15-4C6B-B400-3E12B81B0D1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země 3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#,##0</c:formatCode>
                <c:ptCount val="1"/>
                <c:pt idx="0">
                  <c:v>1415000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15-4C6B-B400-3E12B81B0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67232"/>
        <c:axId val="137168768"/>
      </c:barChart>
      <c:catAx>
        <c:axId val="1371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168768"/>
        <c:crosses val="autoZero"/>
        <c:auto val="1"/>
        <c:lblAlgn val="ctr"/>
        <c:lblOffset val="100"/>
        <c:noMultiLvlLbl val="0"/>
      </c:catAx>
      <c:valAx>
        <c:axId val="13716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167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640A-719B-48BE-A018-7D4F5DC7104B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01F24-F749-4B69-A8EE-1980A03EE52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1F24-F749-4B69-A8EE-1980A03EE52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36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1)Při  součtu ploch J,JV,V 20,681mil.km</a:t>
            </a:r>
            <a:r>
              <a:rPr lang="cs-CZ" baseline="30000" dirty="0"/>
              <a:t>2 =</a:t>
            </a:r>
            <a:r>
              <a:rPr lang="cs-CZ" baseline="0" dirty="0"/>
              <a:t> 46,5%,při uvád.21,4mil.km</a:t>
            </a:r>
            <a:r>
              <a:rPr lang="cs-CZ" baseline="30000" dirty="0"/>
              <a:t>2</a:t>
            </a:r>
            <a:r>
              <a:rPr lang="cs-CZ" baseline="0" dirty="0"/>
              <a:t> =48% rozlohy Asie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1F24-F749-4B69-A8EE-1980A03EE52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-nejvíce: Čína (400 mil.kusů), nejvíce Indie -196 mil. kusů, bez konzumace,pro hinduisty je kráva posvátné zvíře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1F24-F749-4B69-A8EE-1980A03EE520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27A6-5EDE-4E19-AF8E-0708E709A3CA}" type="datetimeFigureOut">
              <a:rPr lang="cs-CZ" smtClean="0"/>
              <a:pPr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c/Taifun_Higos.jpg/461px-Taifun_Higos.jpg" TargetMode="External"/><Relationship Id="rId2" Type="http://schemas.openxmlformats.org/officeDocument/2006/relationships/hyperlink" Target="http://upload.wikimedia.org/wikipedia/commons/6/6f/Zebu_of_Madagascar_0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zhlas.cz/zprav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Monzunová Asie</a:t>
            </a:r>
          </a:p>
        </p:txBody>
      </p:sp>
      <p:pic>
        <p:nvPicPr>
          <p:cNvPr id="4" name="Picture 6" descr="monz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340768"/>
            <a:ext cx="79208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smiúhelník 4"/>
          <p:cNvSpPr/>
          <p:nvPr/>
        </p:nvSpPr>
        <p:spPr>
          <a:xfrm>
            <a:off x="7884368" y="260648"/>
            <a:ext cx="914400" cy="914400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325EDA-24DB-422E-AF54-3BA355E66EFF}"/>
              </a:ext>
            </a:extLst>
          </p:cNvPr>
          <p:cNvSpPr txBox="1"/>
          <p:nvPr/>
        </p:nvSpPr>
        <p:spPr>
          <a:xfrm>
            <a:off x="899592" y="6453336"/>
            <a:ext cx="208409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Učebnice str. 44 - 45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74084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0"/>
            <a:ext cx="86409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Na obrázcích 1-3 jsou tři pochutiny a významné exportní plodiny monzunové Asie.</a:t>
            </a:r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5445224"/>
            <a:ext cx="4253665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Pojmenuj tyto plodiny.</a:t>
            </a:r>
          </a:p>
          <a:p>
            <a:r>
              <a:rPr lang="cs-CZ" b="1" dirty="0">
                <a:solidFill>
                  <a:schemeClr val="bg1"/>
                </a:solidFill>
              </a:rPr>
              <a:t>II. Zjisti, odkud každá z nich pochází a zapiš</a:t>
            </a:r>
          </a:p>
          <a:p>
            <a:r>
              <a:rPr lang="cs-CZ" b="1" dirty="0">
                <a:solidFill>
                  <a:schemeClr val="bg1"/>
                </a:solidFill>
              </a:rPr>
              <a:t>  tyto informace. (dom.cvič.)</a:t>
            </a:r>
          </a:p>
        </p:txBody>
      </p:sp>
      <p:sp>
        <p:nvSpPr>
          <p:cNvPr id="7" name="Osmiúhelník 6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10</a:t>
            </a:r>
          </a:p>
        </p:txBody>
      </p:sp>
      <p:sp>
        <p:nvSpPr>
          <p:cNvPr id="8" name="Vývojový diagram: spojka 7"/>
          <p:cNvSpPr/>
          <p:nvPr/>
        </p:nvSpPr>
        <p:spPr>
          <a:xfrm>
            <a:off x="467544" y="764704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9" name="Vývojový diagram: spojka 8"/>
          <p:cNvSpPr/>
          <p:nvPr/>
        </p:nvSpPr>
        <p:spPr>
          <a:xfrm>
            <a:off x="8100392" y="371703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10" name="Vývojový diagram: spojka 9"/>
          <p:cNvSpPr/>
          <p:nvPr/>
        </p:nvSpPr>
        <p:spPr>
          <a:xfrm>
            <a:off x="5004048" y="278092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547664" y="188640"/>
            <a:ext cx="710284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I. Která plodina živí nejvíce obyvatel monzunové Asie </a:t>
            </a:r>
            <a:r>
              <a:rPr lang="cs-CZ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46492" y="6211669"/>
            <a:ext cx="929049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II. Pojmenuj činnost,kterou právě provádí rolník na obrázku.</a:t>
            </a:r>
          </a:p>
          <a:p>
            <a:r>
              <a:rPr lang="cs-CZ" b="1" dirty="0">
                <a:solidFill>
                  <a:schemeClr val="bg1"/>
                </a:solidFill>
              </a:rPr>
              <a:t>III. Které země  zaujímaly celosvětově  v  produkci této plodiny 1.-5.místo? (dle tab. z roku 2005)</a:t>
            </a:r>
          </a:p>
        </p:txBody>
      </p:sp>
      <p:sp>
        <p:nvSpPr>
          <p:cNvPr id="6" name="Osmiúhelník 5"/>
          <p:cNvSpPr/>
          <p:nvPr/>
        </p:nvSpPr>
        <p:spPr>
          <a:xfrm>
            <a:off x="7812360" y="836712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104456" cy="275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s://encrypted-tbn0.gstatic.com/images?q=tbn:ANd9GcTxh-ovkjprgVz4nSg5NG-bvOsQWbh3c7Ei-FGzFKPnvTcdqB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788024" cy="319124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3284984"/>
            <a:ext cx="4866460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Která země  zřejmě chová nejvíce těchto zvířat?</a:t>
            </a:r>
          </a:p>
          <a:p>
            <a:r>
              <a:rPr lang="cs-CZ" b="1" dirty="0">
                <a:solidFill>
                  <a:schemeClr val="bg1"/>
                </a:solidFill>
              </a:rPr>
              <a:t>II. Bude </a:t>
            </a:r>
            <a:r>
              <a:rPr lang="cs-CZ" b="1" dirty="0" err="1">
                <a:solidFill>
                  <a:schemeClr val="bg1"/>
                </a:solidFill>
              </a:rPr>
              <a:t>Pákistan</a:t>
            </a:r>
            <a:r>
              <a:rPr lang="cs-CZ" b="1" dirty="0">
                <a:solidFill>
                  <a:schemeClr val="bg1"/>
                </a:solidFill>
              </a:rPr>
              <a:t> a Bangladéš významným</a:t>
            </a:r>
          </a:p>
          <a:p>
            <a:r>
              <a:rPr lang="cs-CZ" b="1" dirty="0">
                <a:solidFill>
                  <a:schemeClr val="bg1"/>
                </a:solidFill>
              </a:rPr>
              <a:t> chovatelem prasat? Vysvětli, proč si to myslíš.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83200" y="5445224"/>
            <a:ext cx="4609723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III. Pojmenuj toto plemeno skotu.</a:t>
            </a:r>
          </a:p>
          <a:p>
            <a:r>
              <a:rPr lang="cs-CZ" b="1" dirty="0">
                <a:solidFill>
                  <a:schemeClr val="bg1"/>
                </a:solidFill>
              </a:rPr>
              <a:t>IV. V které zemi žije nejvíce těchto zvířat?</a:t>
            </a:r>
          </a:p>
          <a:p>
            <a:r>
              <a:rPr lang="cs-CZ" b="1" dirty="0">
                <a:solidFill>
                  <a:schemeClr val="bg1"/>
                </a:solidFill>
              </a:rPr>
              <a:t>V. Jaký užitek skýtá obyvatelům hinduistických</a:t>
            </a:r>
          </a:p>
          <a:p>
            <a:r>
              <a:rPr lang="cs-CZ" b="1" dirty="0">
                <a:solidFill>
                  <a:schemeClr val="bg1"/>
                </a:solidFill>
              </a:rPr>
              <a:t>   regionů? Vysvětli proč.</a:t>
            </a:r>
          </a:p>
        </p:txBody>
      </p:sp>
      <p:sp>
        <p:nvSpPr>
          <p:cNvPr id="8" name="Osmiúhelník 7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ubor:Taifun Hi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764704"/>
            <a:ext cx="4032447" cy="468052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260648"/>
            <a:ext cx="632294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I. Jaký atmosférický jev zachycuje tento družicový snímek?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04048" y="1412776"/>
            <a:ext cx="3779912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II. Nad jakým typem zemského povrchu obvykle tyto jevy vznikají?</a:t>
            </a:r>
          </a:p>
          <a:p>
            <a:r>
              <a:rPr lang="cs-CZ" b="1" dirty="0">
                <a:solidFill>
                  <a:schemeClr val="bg1"/>
                </a:solidFill>
              </a:rPr>
              <a:t>III. Co přináší obyvatelům zasažených území?</a:t>
            </a:r>
          </a:p>
          <a:p>
            <a:r>
              <a:rPr lang="cs-CZ" b="1" dirty="0">
                <a:solidFill>
                  <a:schemeClr val="bg1"/>
                </a:solidFill>
              </a:rPr>
              <a:t>IV. Zjisti  jména některých těchto jevů, které v posledních letech zvláště</a:t>
            </a:r>
          </a:p>
          <a:p>
            <a:r>
              <a:rPr lang="cs-CZ" b="1" dirty="0">
                <a:solidFill>
                  <a:schemeClr val="bg1"/>
                </a:solidFill>
              </a:rPr>
              <a:t>silně postihly oblast monzunové Asie.</a:t>
            </a:r>
          </a:p>
          <a:p>
            <a:r>
              <a:rPr lang="cs-CZ" b="1" dirty="0">
                <a:solidFill>
                  <a:schemeClr val="bg1"/>
                </a:solidFill>
              </a:rPr>
              <a:t>(dom. cvič.)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3528" y="4826675"/>
            <a:ext cx="8820472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/>
              <a:t>Pojmenování</a:t>
            </a:r>
          </a:p>
          <a:p>
            <a:r>
              <a:rPr lang="cs-CZ" dirty="0"/>
              <a:t>Kvůli snadnější komunikaci se tropickým bouřím dávají jména. Seznamy jmen připravují příslušné regionální organizace několik let dopředu. Původně se bouře označovaly jménem svatého, který měl v daný den jmeniny, později meteorologové pojmenovávali bouře libovolně, např. jménem neoblíbeného politika. Dnes se používá standardizovaný systém, ve kterém se bouře v průběhu roku pojmenovávají jmény postupně podle abecedy (tzv. první bouře roku má jméno začínající na </a:t>
            </a:r>
            <a:r>
              <a:rPr lang="cs-CZ" i="1" dirty="0"/>
              <a:t>A</a:t>
            </a:r>
            <a:r>
              <a:rPr lang="cs-CZ" dirty="0"/>
              <a:t>, druhá začínající na </a:t>
            </a:r>
            <a:r>
              <a:rPr lang="cs-CZ" i="1" dirty="0"/>
              <a:t>B</a:t>
            </a:r>
            <a:r>
              <a:rPr lang="cs-CZ" dirty="0"/>
              <a:t> atd.)</a:t>
            </a:r>
          </a:p>
        </p:txBody>
      </p:sp>
      <p:sp>
        <p:nvSpPr>
          <p:cNvPr id="6" name="Osmiúhelník 5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260648"/>
            <a:ext cx="7776864" cy="153888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000" b="1" dirty="0"/>
              <a:t>Aktualita: </a:t>
            </a:r>
            <a:r>
              <a:rPr lang="pl-PL" sz="2000" dirty="0"/>
              <a:t>11. listopadu  2013 v 13:53 </a:t>
            </a:r>
            <a:endParaRPr lang="cs-CZ" sz="2000" b="1" dirty="0"/>
          </a:p>
          <a:p>
            <a:r>
              <a:rPr lang="cs-CZ" sz="2000" b="1" dirty="0"/>
              <a:t>Tajfun </a:t>
            </a:r>
            <a:r>
              <a:rPr lang="cs-CZ" sz="2000" b="1" dirty="0" err="1"/>
              <a:t>Haiyan</a:t>
            </a:r>
            <a:r>
              <a:rPr lang="cs-CZ" sz="2000" b="1" dirty="0"/>
              <a:t>, který na Filipínách zabil více než 10 tisíc lidí</a:t>
            </a:r>
            <a:r>
              <a:rPr lang="cs-CZ" dirty="0"/>
              <a:t>, postupně slábne a už se změnil v tropickou bouři. Ve Vietnamu a v Číně si zatím vyžádal přes 20 lidských životů. V centrální oblasti Filipín také dnes pokračují záchranné práce.</a:t>
            </a:r>
          </a:p>
        </p:txBody>
      </p:sp>
      <p:pic>
        <p:nvPicPr>
          <p:cNvPr id="34818" name="Picture 2" descr="http://media.rozhlas.cz/_obrazek/3003525--skody-ktere-napachal-tajfun-haiyan-na-filipinskem-ostrove-samar--1-640x426p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6096000" cy="405765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611560" y="5949280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Škody, které napáchal tajfun </a:t>
            </a:r>
            <a:r>
              <a:rPr lang="cs-CZ" b="1" dirty="0" err="1"/>
              <a:t>Haiyan</a:t>
            </a:r>
            <a:r>
              <a:rPr lang="cs-CZ" b="1" dirty="0"/>
              <a:t> na filipínském ostrově Samar </a:t>
            </a:r>
          </a:p>
          <a:p>
            <a:r>
              <a:rPr lang="cs-CZ" dirty="0"/>
              <a:t>Foto: </a:t>
            </a:r>
            <a:r>
              <a:rPr lang="cs-CZ" dirty="0" err="1"/>
              <a:t>Reuters</a:t>
            </a:r>
            <a:endParaRPr lang="cs-CZ" dirty="0"/>
          </a:p>
        </p:txBody>
      </p:sp>
      <p:sp>
        <p:nvSpPr>
          <p:cNvPr id="5" name="Osmiúhelník 4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90872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Obyvatelé filipínských obcí zničených </a:t>
            </a:r>
            <a:r>
              <a:rPr lang="cs-CZ" b="1" dirty="0"/>
              <a:t>tajfunem </a:t>
            </a:r>
            <a:r>
              <a:rPr lang="cs-CZ" b="1" dirty="0" err="1"/>
              <a:t>Haiyan</a:t>
            </a:r>
            <a:r>
              <a:rPr lang="cs-CZ" b="1" dirty="0"/>
              <a:t> </a:t>
            </a:r>
            <a:r>
              <a:rPr lang="cs-CZ" dirty="0"/>
              <a:t>začali s obnovou. Díky lodím i letadlům ozbrojených sil Spojených států, Velké Británie či Švédska a Austrálie se daří doručovat humanitární pomoc do postižených obcí na pobřeží ostrovů </a:t>
            </a:r>
            <a:r>
              <a:rPr lang="cs-CZ" dirty="0" err="1"/>
              <a:t>Leyte</a:t>
            </a:r>
            <a:r>
              <a:rPr lang="cs-CZ" dirty="0"/>
              <a:t> a Samar.</a:t>
            </a:r>
          </a:p>
          <a:p>
            <a:r>
              <a:rPr lang="cs-CZ" b="1" dirty="0"/>
              <a:t>Po více než týdnu od přírodní katastrofy také zahraniční záchranné týmy postavily první polní nemocnice.</a:t>
            </a:r>
            <a:r>
              <a:rPr lang="cs-CZ" dirty="0"/>
              <a:t> Z oblasti stále utíkají tisíce lidí a ti, co zůstali, se potýkají s nedostatkem jídla i léků.  </a:t>
            </a:r>
          </a:p>
          <a:p>
            <a:r>
              <a:rPr lang="cs-CZ" dirty="0"/>
              <a:t>Tisíce dětí bez domova pobíhají po špinavých ulicích zničených obcí, zatímco jejich rodiče sbírají kusy plechů rozesetých všude kolem. Z nich pak stavějí provizorní obydlí. Filipínci, kterým zůstala stát alespoň část domu, zase odklízejí všudypřítomnou suť a odpadky.  </a:t>
            </a:r>
          </a:p>
          <a:p>
            <a:r>
              <a:rPr lang="cs-CZ" dirty="0"/>
              <a:t>Záchranné týmy bojují s časem. Hygienické podmínky desetitisíců obyvatel jsou naprosto nevyhovující a obavy panují i kvůli pití vody ze studní, která může být silně kontaminovaná. </a:t>
            </a:r>
            <a:r>
              <a:rPr lang="cs-CZ" b="1" dirty="0"/>
              <a:t>Všude kolem se totiž povalují nejen trosky domů, aut a lodí, ale i mrtvá těla. Nikdo neví, kdy se je podaří vyprostit. </a:t>
            </a:r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5229200"/>
            <a:ext cx="518457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/>
              <a:t>Podle OSN přišlo o střechu nad hlavou kolem dvou milionů Filipínců. Experti odhadují, že obnova postižených oblastí bude trvat dlouhé roky.  </a:t>
            </a:r>
          </a:p>
        </p:txBody>
      </p:sp>
      <p:pic>
        <p:nvPicPr>
          <p:cNvPr id="33794" name="Picture 2" descr="Filipínci vynášejí pytle rý&amp;zcaron;e ze skladišt&amp;ecaron;, které poni&amp;ccaron;il tajfun Haiyan - Foto:  Re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25144"/>
            <a:ext cx="2857500" cy="19240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38060" y="102114"/>
            <a:ext cx="8352928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Aktualita:</a:t>
            </a:r>
            <a:r>
              <a:rPr lang="cs-CZ" b="1" dirty="0"/>
              <a:t> </a:t>
            </a:r>
            <a:r>
              <a:rPr lang="pl-PL" dirty="0"/>
              <a:t>16. listopadu  2013 v 08:48</a:t>
            </a:r>
            <a:endParaRPr lang="cs-CZ" b="1" dirty="0"/>
          </a:p>
          <a:p>
            <a:r>
              <a:rPr lang="cs-CZ" b="1" dirty="0"/>
              <a:t> Pomoc Filipíncům postiženým tajfunem už proudí plynuleji. Díky zahraniční podpoře.</a:t>
            </a:r>
          </a:p>
        </p:txBody>
      </p:sp>
      <p:sp>
        <p:nvSpPr>
          <p:cNvPr id="7" name="Osmiúhelník 6"/>
          <p:cNvSpPr/>
          <p:nvPr/>
        </p:nvSpPr>
        <p:spPr>
          <a:xfrm>
            <a:off x="8100392" y="1844824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97346"/>
            <a:ext cx="7704856" cy="178510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2000" b="1" dirty="0"/>
              <a:t>Opakování</a:t>
            </a:r>
          </a:p>
          <a:p>
            <a:pPr>
              <a:buFontTx/>
              <a:buNone/>
            </a:pPr>
            <a:r>
              <a:rPr lang="cs-CZ" b="1" dirty="0"/>
              <a:t>1. Vysvětli, proč vznikají monzuny ?</a:t>
            </a:r>
          </a:p>
          <a:p>
            <a:pPr>
              <a:buFontTx/>
              <a:buNone/>
            </a:pPr>
            <a:r>
              <a:rPr lang="cs-CZ" b="1" dirty="0"/>
              <a:t>2. Které části Asie monzuny ovlivňují ?</a:t>
            </a:r>
          </a:p>
          <a:p>
            <a:pPr>
              <a:buFontTx/>
              <a:buNone/>
            </a:pPr>
            <a:r>
              <a:rPr lang="cs-CZ" b="1" dirty="0"/>
              <a:t>3. Kterým směrem vanou monzuny v létě a kterým v zimě ?</a:t>
            </a:r>
          </a:p>
          <a:p>
            <a:pPr>
              <a:buFontTx/>
              <a:buNone/>
            </a:pPr>
            <a:r>
              <a:rPr lang="cs-CZ" b="1" dirty="0"/>
              <a:t>4. Proč letní monzun přináší na pevninu srážky ?</a:t>
            </a:r>
          </a:p>
          <a:p>
            <a:pPr>
              <a:buFontTx/>
              <a:buNone/>
            </a:pPr>
            <a:r>
              <a:rPr lang="cs-CZ" b="1" dirty="0"/>
              <a:t>5. Které další atmosférické jevy velké intenzity jsou časté v monzunové Asii?</a:t>
            </a:r>
          </a:p>
        </p:txBody>
      </p:sp>
      <p:sp>
        <p:nvSpPr>
          <p:cNvPr id="3" name="Osmiúhelník 2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836712"/>
            <a:ext cx="8892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Použité zdroje:</a:t>
            </a:r>
          </a:p>
          <a:p>
            <a:r>
              <a:rPr lang="cs-CZ" b="1" dirty="0" err="1"/>
              <a:t>Wikimedia</a:t>
            </a:r>
            <a:r>
              <a:rPr lang="cs-CZ" b="1" dirty="0"/>
              <a:t> </a:t>
            </a:r>
            <a:r>
              <a:rPr lang="cs-CZ" b="1" dirty="0" err="1"/>
              <a:t>Commons</a:t>
            </a:r>
            <a:endParaRPr lang="cs-CZ" b="1" dirty="0"/>
          </a:p>
          <a:p>
            <a:r>
              <a:rPr lang="cs-CZ" b="1" dirty="0">
                <a:hlinkClick r:id="rId2"/>
              </a:rPr>
              <a:t>http://upload.wikimedia.org/wikipedia/commons/6/6f/Zebu_of_Madagascar_001.jpg</a:t>
            </a:r>
            <a:endParaRPr lang="cs-CZ" b="1" dirty="0"/>
          </a:p>
          <a:p>
            <a:r>
              <a:rPr lang="cs-CZ" b="1" dirty="0">
                <a:hlinkClick r:id="rId3"/>
              </a:rPr>
              <a:t>http://upload.wikimedia.org/wikipedia/commons/thumb/a/ac/Taifun_Higos.jpg/461px-Taifun_Higos.jpg</a:t>
            </a:r>
            <a:endParaRPr lang="cs-CZ" b="1" dirty="0"/>
          </a:p>
          <a:p>
            <a:r>
              <a:rPr lang="cs-CZ" b="1" dirty="0">
                <a:hlinkClick r:id="rId4"/>
              </a:rPr>
              <a:t>http://www.rozhlas.</a:t>
            </a:r>
            <a:r>
              <a:rPr lang="cs-CZ" b="1" dirty="0" err="1">
                <a:hlinkClick r:id="rId4"/>
              </a:rPr>
              <a:t>cz</a:t>
            </a:r>
            <a:r>
              <a:rPr lang="cs-CZ" b="1" dirty="0">
                <a:hlinkClick r:id="rId4"/>
              </a:rPr>
              <a:t>/</a:t>
            </a:r>
            <a:r>
              <a:rPr lang="cs-CZ" b="1" dirty="0" err="1">
                <a:hlinkClick r:id="rId4"/>
              </a:rPr>
              <a:t>zpravy</a:t>
            </a:r>
            <a:r>
              <a:rPr lang="cs-CZ" b="1" dirty="0">
                <a:hlinkClick r:id="rId4"/>
              </a:rPr>
              <a:t>/</a:t>
            </a:r>
            <a:endParaRPr lang="cs-CZ" b="1" dirty="0"/>
          </a:p>
          <a:p>
            <a:endParaRPr lang="cs-CZ" b="1" dirty="0"/>
          </a:p>
        </p:txBody>
      </p:sp>
      <p:sp>
        <p:nvSpPr>
          <p:cNvPr id="3" name="Osmiúhelník 2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Monzun</a:t>
            </a:r>
            <a:r>
              <a:rPr lang="cs-CZ" sz="2400" dirty="0"/>
              <a:t>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(původ slova:</a:t>
            </a:r>
            <a:r>
              <a:rPr lang="cs-CZ" sz="1600" i="1" dirty="0">
                <a:latin typeface="Arial" charset="0"/>
              </a:rPr>
              <a:t> </a:t>
            </a:r>
            <a:r>
              <a:rPr lang="cs-CZ" sz="1600" i="1" dirty="0" err="1">
                <a:latin typeface="Arial" charset="0"/>
              </a:rPr>
              <a:t>mausem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= arabsky roční období)</a:t>
            </a:r>
            <a:r>
              <a:rPr lang="cs-CZ" sz="2400" dirty="0"/>
              <a:t>je označení pro pravidelný sezonní  vzdušný proud,který obvykle mění směr se změnou ročního období.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19872" y="1628800"/>
            <a:ext cx="550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Hlavní příčinou vzniku monzunů jsou velké tlakové rozdíly, vznikající nestejně rychlým ohřevem a chladnutím vzduchu nad pevninou a oceánem.</a:t>
            </a:r>
          </a:p>
        </p:txBody>
      </p:sp>
      <p:pic>
        <p:nvPicPr>
          <p:cNvPr id="6" name="Obrázek 5" descr="schema monzunů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3347864" cy="5286388"/>
          </a:xfrm>
          <a:prstGeom prst="rect">
            <a:avLst/>
          </a:prstGeom>
        </p:spPr>
      </p:pic>
      <p:sp>
        <p:nvSpPr>
          <p:cNvPr id="7" name="Vývojový diagram: spojka 6"/>
          <p:cNvSpPr/>
          <p:nvPr/>
        </p:nvSpPr>
        <p:spPr>
          <a:xfrm>
            <a:off x="1907704" y="2060848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8" name="Vývojový diagram: spojka 7"/>
          <p:cNvSpPr/>
          <p:nvPr/>
        </p:nvSpPr>
        <p:spPr>
          <a:xfrm>
            <a:off x="1115616" y="4725144"/>
            <a:ext cx="432048" cy="43204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9" name="Vývojový diagram: spojka 8"/>
          <p:cNvSpPr/>
          <p:nvPr/>
        </p:nvSpPr>
        <p:spPr>
          <a:xfrm>
            <a:off x="3995936" y="2924944"/>
            <a:ext cx="720080" cy="7452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04048" y="29969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= </a:t>
            </a:r>
            <a:r>
              <a:rPr lang="cs-CZ" b="1" dirty="0"/>
              <a:t>anticyklona</a:t>
            </a:r>
            <a:r>
              <a:rPr lang="cs-CZ" dirty="0"/>
              <a:t>,oblast </a:t>
            </a:r>
            <a:r>
              <a:rPr lang="cs-CZ" b="1" dirty="0"/>
              <a:t>vysokého tlaku</a:t>
            </a:r>
            <a:endParaRPr lang="cs-CZ" dirty="0"/>
          </a:p>
        </p:txBody>
      </p:sp>
      <p:sp>
        <p:nvSpPr>
          <p:cNvPr id="11" name="Vývojový diagram: spojka 10"/>
          <p:cNvSpPr/>
          <p:nvPr/>
        </p:nvSpPr>
        <p:spPr>
          <a:xfrm>
            <a:off x="4067944" y="4365104"/>
            <a:ext cx="745232" cy="7452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45811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= </a:t>
            </a:r>
            <a:r>
              <a:rPr lang="cs-CZ" b="1" dirty="0"/>
              <a:t>cyklona</a:t>
            </a:r>
            <a:r>
              <a:rPr lang="cs-CZ" dirty="0"/>
              <a:t>,oblast </a:t>
            </a:r>
            <a:r>
              <a:rPr lang="cs-CZ" b="1" dirty="0"/>
              <a:t> nízkého tlaku</a:t>
            </a:r>
            <a:endParaRPr lang="cs-CZ" dirty="0"/>
          </a:p>
        </p:txBody>
      </p:sp>
      <p:sp>
        <p:nvSpPr>
          <p:cNvPr id="13" name="Osmiúhelník 12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628" y="476672"/>
            <a:ext cx="591537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 Black" pitchFamily="34" charset="0"/>
              </a:rPr>
              <a:t>Rozložení průměrných ročních srážek a srážkové rekordy</a:t>
            </a:r>
          </a:p>
          <a:p>
            <a:endParaRPr lang="cs-CZ" dirty="0"/>
          </a:p>
          <a:p>
            <a:r>
              <a:rPr lang="cs-CZ" dirty="0"/>
              <a:t>-nejvíce na horských svazích</a:t>
            </a:r>
          </a:p>
          <a:p>
            <a:r>
              <a:rPr lang="cs-CZ" dirty="0"/>
              <a:t>-zde 3000 mm i více</a:t>
            </a:r>
          </a:p>
          <a:p>
            <a:r>
              <a:rPr lang="cs-CZ" b="1" dirty="0"/>
              <a:t>-</a:t>
            </a:r>
            <a:r>
              <a:rPr lang="cs-CZ" b="1" dirty="0" err="1"/>
              <a:t>Čerápuňdží</a:t>
            </a:r>
            <a:r>
              <a:rPr lang="cs-CZ" b="1" dirty="0"/>
              <a:t> </a:t>
            </a:r>
            <a:r>
              <a:rPr lang="cs-CZ" b="1" dirty="0" err="1"/>
              <a:t>prům</a:t>
            </a:r>
            <a:r>
              <a:rPr lang="cs-CZ" b="1" dirty="0"/>
              <a:t>. 11430 mm</a:t>
            </a:r>
          </a:p>
          <a:p>
            <a:r>
              <a:rPr lang="cs-CZ" b="1" dirty="0">
                <a:solidFill>
                  <a:srgbClr val="FF0000"/>
                </a:solidFill>
              </a:rPr>
              <a:t>max. za rok 22987 mm (1861)</a:t>
            </a:r>
          </a:p>
          <a:p>
            <a:r>
              <a:rPr lang="cs-CZ" dirty="0"/>
              <a:t>max. za </a:t>
            </a:r>
            <a:r>
              <a:rPr lang="cs-CZ" dirty="0" err="1"/>
              <a:t>měs</a:t>
            </a:r>
            <a:r>
              <a:rPr lang="cs-CZ" dirty="0"/>
              <a:t>. 9300 mm (VII-1861)</a:t>
            </a:r>
          </a:p>
          <a:p>
            <a:endParaRPr lang="cs-CZ" dirty="0"/>
          </a:p>
          <a:p>
            <a:r>
              <a:rPr lang="cs-CZ" dirty="0"/>
              <a:t>-nejvíce srážek za den –</a:t>
            </a:r>
          </a:p>
          <a:p>
            <a:r>
              <a:rPr lang="cs-CZ" b="1" dirty="0" err="1"/>
              <a:t>Baquia</a:t>
            </a:r>
            <a:r>
              <a:rPr lang="cs-CZ" b="1" dirty="0"/>
              <a:t> 1160 mm, Luzon</a:t>
            </a:r>
          </a:p>
          <a:p>
            <a:endParaRPr lang="cs-CZ" b="1" dirty="0"/>
          </a:p>
          <a:p>
            <a:r>
              <a:rPr lang="cs-CZ" dirty="0"/>
              <a:t>-nejsušší o. </a:t>
            </a:r>
            <a:r>
              <a:rPr lang="cs-CZ" dirty="0" err="1"/>
              <a:t>Masíra</a:t>
            </a:r>
            <a:r>
              <a:rPr lang="cs-CZ" dirty="0"/>
              <a:t>, Omán</a:t>
            </a:r>
          </a:p>
          <a:p>
            <a:r>
              <a:rPr lang="cs-CZ" dirty="0"/>
              <a:t>(průměr 15 mm za rok)</a:t>
            </a:r>
          </a:p>
        </p:txBody>
      </p:sp>
      <p:sp>
        <p:nvSpPr>
          <p:cNvPr id="4" name="Osmiúhelník 3"/>
          <p:cNvSpPr/>
          <p:nvPr/>
        </p:nvSpPr>
        <p:spPr>
          <a:xfrm>
            <a:off x="8028384" y="188640"/>
            <a:ext cx="914400" cy="914400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0988"/>
            <a:ext cx="8382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51520" y="188640"/>
            <a:ext cx="8208912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I. Napiš, zda obrázek popisuje  letní nebo zimní proudění</a:t>
            </a:r>
          </a:p>
          <a:p>
            <a:pPr algn="ctr"/>
            <a:r>
              <a:rPr lang="cs-CZ" b="1" dirty="0"/>
              <a:t>II. Doplň písmeno místo čísla do kroužku, zobrazujícího tlakový systém.</a:t>
            </a:r>
          </a:p>
        </p:txBody>
      </p:sp>
      <p:sp>
        <p:nvSpPr>
          <p:cNvPr id="5" name="Vývojový diagram: spojka 4"/>
          <p:cNvSpPr/>
          <p:nvPr/>
        </p:nvSpPr>
        <p:spPr>
          <a:xfrm>
            <a:off x="2699792" y="5373216"/>
            <a:ext cx="1008112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1</a:t>
            </a:r>
          </a:p>
        </p:txBody>
      </p:sp>
      <p:sp>
        <p:nvSpPr>
          <p:cNvPr id="6" name="Vývojový diagram: spojka 5"/>
          <p:cNvSpPr/>
          <p:nvPr/>
        </p:nvSpPr>
        <p:spPr>
          <a:xfrm>
            <a:off x="6876256" y="3284984"/>
            <a:ext cx="817240" cy="7452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2</a:t>
            </a:r>
          </a:p>
        </p:txBody>
      </p:sp>
      <p:sp>
        <p:nvSpPr>
          <p:cNvPr id="7" name="Vývojový diagram: spojka 6"/>
          <p:cNvSpPr/>
          <p:nvPr/>
        </p:nvSpPr>
        <p:spPr>
          <a:xfrm>
            <a:off x="2483768" y="1052736"/>
            <a:ext cx="961256" cy="8892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3</a:t>
            </a:r>
          </a:p>
        </p:txBody>
      </p:sp>
      <p:sp>
        <p:nvSpPr>
          <p:cNvPr id="8" name="Vývojový diagram: spojka 7"/>
          <p:cNvSpPr/>
          <p:nvPr/>
        </p:nvSpPr>
        <p:spPr>
          <a:xfrm>
            <a:off x="8316416" y="2780928"/>
            <a:ext cx="827584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4</a:t>
            </a:r>
          </a:p>
        </p:txBody>
      </p:sp>
      <p:sp>
        <p:nvSpPr>
          <p:cNvPr id="9" name="Osmiúhelník 8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26064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60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Vymezení oblasti</a:t>
            </a:r>
            <a:r>
              <a:rPr kumimoji="0" lang="cs-CZ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V,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JV a J Asie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učebnice str.44-45    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21,4 mil km² (2x Evropa)</a:t>
            </a:r>
            <a:endParaRPr kumimoji="0" lang="cs-CZ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Podnebí (roční úhrny srážek)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5" name="Obrázek 4" descr="monzunové oblasti-sráž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6227008" cy="5949280"/>
          </a:xfrm>
          <a:prstGeom prst="rect">
            <a:avLst/>
          </a:prstGeom>
        </p:spPr>
      </p:pic>
      <p:sp>
        <p:nvSpPr>
          <p:cNvPr id="4" name="Osmiúhelník 3"/>
          <p:cNvSpPr/>
          <p:nvPr/>
        </p:nvSpPr>
        <p:spPr>
          <a:xfrm>
            <a:off x="8028384" y="764704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Monzunová Asie bývá také vymezována jako oblast mezi 2 velkými řekami. Jedna leží</a:t>
            </a:r>
          </a:p>
          <a:p>
            <a:r>
              <a:rPr lang="cs-CZ" b="1" dirty="0"/>
              <a:t>na JZ oblasti, druhá na SV</a:t>
            </a:r>
            <a:r>
              <a:rPr lang="cs-CZ" dirty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12160" y="1628800"/>
            <a:ext cx="18268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 Které řeky jde?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197599" y="3212976"/>
            <a:ext cx="3946401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Nápověda: Jedna je v názvu velké nížiny,</a:t>
            </a:r>
          </a:p>
          <a:p>
            <a:r>
              <a:rPr lang="cs-CZ" dirty="0"/>
              <a:t>druhá tvoří hranici dvou velmocí.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630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smiúhelník 2"/>
          <p:cNvSpPr/>
          <p:nvPr/>
        </p:nvSpPr>
        <p:spPr>
          <a:xfrm>
            <a:off x="8028384" y="62068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260648"/>
            <a:ext cx="810580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Jaký % podíl rozlohy celého světadílu zhruba připadá na monzunovou Asii?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/>
        </p:nvGraphicFramePr>
        <p:xfrm>
          <a:off x="395536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39552" y="260648"/>
            <a:ext cx="82264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Graf srovnává 3 významné země monzunové Asie.  (Údaje z tabulek učebnice,r.2006)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908720"/>
            <a:ext cx="820891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O které země se jedná? /země 1, 2, 3 /</a:t>
            </a:r>
          </a:p>
          <a:p>
            <a:r>
              <a:rPr lang="cs-CZ" b="1" dirty="0">
                <a:solidFill>
                  <a:schemeClr val="bg1"/>
                </a:solidFill>
              </a:rPr>
              <a:t>II. Jaká  charakteristika  zemí  je v grafu zobrazena?</a:t>
            </a:r>
          </a:p>
          <a:p>
            <a:r>
              <a:rPr lang="cs-CZ" b="1" dirty="0">
                <a:solidFill>
                  <a:schemeClr val="bg1"/>
                </a:solidFill>
              </a:rPr>
              <a:t>III. Doplň jednotky k svislé číselné ose. </a:t>
            </a:r>
          </a:p>
        </p:txBody>
      </p:sp>
      <p:sp>
        <p:nvSpPr>
          <p:cNvPr id="5" name="Osmiúhelník 4"/>
          <p:cNvSpPr/>
          <p:nvPr/>
        </p:nvSpPr>
        <p:spPr>
          <a:xfrm>
            <a:off x="8100392" y="692696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3997772079"/>
              </p:ext>
            </p:extLst>
          </p:nvPr>
        </p:nvGraphicFramePr>
        <p:xfrm>
          <a:off x="755576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>
            <a:off x="539552" y="1124744"/>
            <a:ext cx="5040560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O které země se jedná? /země1,2,3/</a:t>
            </a:r>
          </a:p>
          <a:p>
            <a:r>
              <a:rPr lang="cs-CZ" b="1" dirty="0">
                <a:solidFill>
                  <a:schemeClr val="bg1"/>
                </a:solidFill>
              </a:rPr>
              <a:t>II. Jaká  charakteristika  zemí  je v grafu zobrazena?</a:t>
            </a:r>
          </a:p>
          <a:p>
            <a:r>
              <a:rPr lang="cs-CZ" b="1" dirty="0">
                <a:solidFill>
                  <a:schemeClr val="bg1"/>
                </a:solidFill>
              </a:rPr>
              <a:t>III. Doplň jednotky k  svislé číselné ose.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332656"/>
            <a:ext cx="828092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/>
              <a:t>Graf srovnává 3 významné země monzunové Asie.  (údaje z r. 2025)</a:t>
            </a:r>
          </a:p>
        </p:txBody>
      </p:sp>
      <p:sp>
        <p:nvSpPr>
          <p:cNvPr id="5" name="Osmiúhelník 4"/>
          <p:cNvSpPr/>
          <p:nvPr/>
        </p:nvSpPr>
        <p:spPr>
          <a:xfrm>
            <a:off x="8028384" y="98072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851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t2.gstatic.com/images?q=tbn:ANd9GcSSKpJEejEYVmotqNlS2PVGUnh_ytchVq5k4ZW6wM0I98nzWdFG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4629150" cy="34766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332656"/>
            <a:ext cx="52748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Škrobnaté plodiny tropických a monzunových oblastí.</a:t>
            </a:r>
          </a:p>
        </p:txBody>
      </p:sp>
      <p:sp>
        <p:nvSpPr>
          <p:cNvPr id="8" name="Vývojový diagram: spojka 7"/>
          <p:cNvSpPr/>
          <p:nvPr/>
        </p:nvSpPr>
        <p:spPr>
          <a:xfrm>
            <a:off x="539552" y="1916832"/>
            <a:ext cx="576064" cy="52920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</a:t>
            </a:r>
          </a:p>
        </p:txBody>
      </p:sp>
      <p:sp>
        <p:nvSpPr>
          <p:cNvPr id="9" name="Vývojový diagram: spojka 8"/>
          <p:cNvSpPr/>
          <p:nvPr/>
        </p:nvSpPr>
        <p:spPr>
          <a:xfrm>
            <a:off x="6732240" y="2276872"/>
            <a:ext cx="576064" cy="52920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91320" y="5517232"/>
            <a:ext cx="9131731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Vyhledej další název pro plodinu č. 1, zvanou též kasava a zjisti, k čemu všemu se užívá.</a:t>
            </a:r>
          </a:p>
          <a:p>
            <a:r>
              <a:rPr lang="cs-CZ" b="1" dirty="0">
                <a:solidFill>
                  <a:schemeClr val="bg1"/>
                </a:solidFill>
              </a:rPr>
              <a:t>II. Vyhledej další název pro plodinu č. 2, zvanou též „sladké brambory“ a  zjisti, odkud pochází.</a:t>
            </a:r>
          </a:p>
          <a:p>
            <a:r>
              <a:rPr lang="cs-CZ" b="1" dirty="0">
                <a:solidFill>
                  <a:schemeClr val="bg1"/>
                </a:solidFill>
              </a:rPr>
              <a:t>Jaký je její botanický název.</a:t>
            </a:r>
          </a:p>
          <a:p>
            <a:r>
              <a:rPr lang="cs-CZ" b="1" dirty="0">
                <a:solidFill>
                  <a:schemeClr val="bg1"/>
                </a:solidFill>
              </a:rPr>
              <a:t>III. Jakou souvislost má obr. č. 3 s  předchozími otázkami?  </a:t>
            </a:r>
          </a:p>
        </p:txBody>
      </p:sp>
      <p:pic>
        <p:nvPicPr>
          <p:cNvPr id="9220" name="Picture 4" descr="Soubor:Ipomoea bata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2857500" cy="2276475"/>
          </a:xfrm>
          <a:prstGeom prst="rect">
            <a:avLst/>
          </a:prstGeom>
          <a:noFill/>
        </p:spPr>
      </p:pic>
      <p:sp>
        <p:nvSpPr>
          <p:cNvPr id="12" name="Vývojový diagram: spojka 11"/>
          <p:cNvSpPr/>
          <p:nvPr/>
        </p:nvSpPr>
        <p:spPr>
          <a:xfrm>
            <a:off x="5868144" y="260648"/>
            <a:ext cx="504056" cy="43204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</a:t>
            </a:r>
          </a:p>
        </p:txBody>
      </p:sp>
      <p:sp>
        <p:nvSpPr>
          <p:cNvPr id="13" name="Osmiúhelník 12"/>
          <p:cNvSpPr/>
          <p:nvPr/>
        </p:nvSpPr>
        <p:spPr>
          <a:xfrm>
            <a:off x="8279904" y="0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9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93D3427-7C3D-4A31-89E8-FE6C7FFC3630}"/>
              </a:ext>
            </a:extLst>
          </p:cNvPr>
          <p:cNvSpPr txBox="1"/>
          <p:nvPr/>
        </p:nvSpPr>
        <p:spPr>
          <a:xfrm>
            <a:off x="395536" y="1052736"/>
            <a:ext cx="22931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Práce s vyhledávačem.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6678</TotalTime>
  <Words>1210</Words>
  <Application>Microsoft Office PowerPoint</Application>
  <PresentationFormat>Předvádění na obrazovce (4:3)</PresentationFormat>
  <Paragraphs>123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Motiv sady Office</vt:lpstr>
      <vt:lpstr>Monzunová Asie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Monzunová Asie</dc:title>
  <dc:creator>cap</dc:creator>
  <cp:lastModifiedBy>cap</cp:lastModifiedBy>
  <cp:revision>38</cp:revision>
  <dcterms:created xsi:type="dcterms:W3CDTF">2013-11-17T17:16:12Z</dcterms:created>
  <dcterms:modified xsi:type="dcterms:W3CDTF">2025-10-30T10:46:56Z</dcterms:modified>
</cp:coreProperties>
</file>