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71" r:id="rId8"/>
    <p:sldId id="280" r:id="rId9"/>
    <p:sldId id="281" r:id="rId10"/>
    <p:sldId id="282" r:id="rId11"/>
    <p:sldId id="259" r:id="rId12"/>
    <p:sldId id="260" r:id="rId13"/>
    <p:sldId id="257" r:id="rId14"/>
    <p:sldId id="258" r:id="rId15"/>
    <p:sldId id="261" r:id="rId16"/>
    <p:sldId id="283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70" r:id="rId25"/>
    <p:sldId id="269" r:id="rId26"/>
    <p:sldId id="287" r:id="rId27"/>
    <p:sldId id="272" r:id="rId28"/>
    <p:sldId id="288" r:id="rId29"/>
    <p:sldId id="273" r:id="rId30"/>
    <p:sldId id="274" r:id="rId31"/>
    <p:sldId id="284" r:id="rId32"/>
    <p:sldId id="285" r:id="rId33"/>
    <p:sldId id="286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89" autoAdjust="0"/>
    <p:restoredTop sz="94660"/>
  </p:normalViewPr>
  <p:slideViewPr>
    <p:cSldViewPr>
      <p:cViewPr varScale="1">
        <p:scale>
          <a:sx n="84" d="100"/>
          <a:sy n="84" d="100"/>
        </p:scale>
        <p:origin x="-92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90009-4595-461D-AF83-88D7C6F8A9BD}" type="datetimeFigureOut">
              <a:rPr lang="cs-CZ" smtClean="0"/>
              <a:pPr/>
              <a:t>11.10.2011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D6E98-D07B-4D73-A3B6-81CFB907129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sz="6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 descr="image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8826"/>
            <a:ext cx="9144000" cy="684917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11560" y="5517232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 smtClean="0">
                <a:solidFill>
                  <a:srgbClr val="FF0000"/>
                </a:solidFill>
                <a:latin typeface="Agency FB" pitchFamily="34" charset="0"/>
              </a:rPr>
              <a:t>POP ART</a:t>
            </a:r>
            <a:endParaRPr lang="cs-CZ" sz="5400" dirty="0">
              <a:solidFill>
                <a:srgbClr val="FF0000"/>
              </a:solidFill>
              <a:latin typeface="Agency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89654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 Předchůdci pop </a:t>
            </a:r>
            <a:r>
              <a:rPr lang="cs-CZ" dirty="0" err="1" smtClean="0"/>
              <a:t>artu</a:t>
            </a:r>
            <a:r>
              <a:rPr lang="cs-CZ" dirty="0" smtClean="0"/>
              <a:t> byli </a:t>
            </a:r>
            <a:r>
              <a:rPr lang="cs-CZ" dirty="0" smtClean="0"/>
              <a:t>také již </a:t>
            </a:r>
            <a:r>
              <a:rPr lang="cs-CZ" dirty="0" smtClean="0"/>
              <a:t>ve 20. letech 20. století </a:t>
            </a:r>
            <a:endParaRPr lang="cs-CZ" dirty="0" smtClean="0"/>
          </a:p>
          <a:p>
            <a:pPr lvl="1"/>
            <a:r>
              <a:rPr lang="cs-CZ" sz="3100" b="1" dirty="0" smtClean="0"/>
              <a:t>Charles </a:t>
            </a:r>
            <a:r>
              <a:rPr lang="cs-CZ" sz="3100" b="1" dirty="0" err="1" smtClean="0"/>
              <a:t>Demuth</a:t>
            </a:r>
            <a:r>
              <a:rPr lang="cs-CZ" dirty="0" smtClean="0"/>
              <a:t>(</a:t>
            </a:r>
            <a:r>
              <a:rPr lang="en-US" dirty="0" smtClean="0"/>
              <a:t>Trees and Barns: </a:t>
            </a:r>
            <a:r>
              <a:rPr lang="en-US" dirty="0" smtClean="0"/>
              <a:t>Bermuda</a:t>
            </a:r>
            <a:r>
              <a:rPr lang="cs-CZ" dirty="0" smtClean="0"/>
              <a:t>, </a:t>
            </a:r>
            <a:r>
              <a:rPr lang="en-US" dirty="0" smtClean="0"/>
              <a:t>Modern Conveniences</a:t>
            </a:r>
            <a:r>
              <a:rPr lang="cs-CZ" dirty="0" smtClean="0"/>
              <a:t>, </a:t>
            </a:r>
            <a:r>
              <a:rPr lang="en-US" dirty="0" smtClean="0"/>
              <a:t>My Egypt</a:t>
            </a:r>
            <a:r>
              <a:rPr lang="cs-CZ" dirty="0" smtClean="0"/>
              <a:t>, </a:t>
            </a:r>
            <a:r>
              <a:rPr lang="en-US" dirty="0" smtClean="0"/>
              <a:t>The </a:t>
            </a:r>
            <a:r>
              <a:rPr lang="en-US" dirty="0" smtClean="0"/>
              <a:t>Figure 5 in </a:t>
            </a:r>
            <a:r>
              <a:rPr lang="en-US" dirty="0" smtClean="0"/>
              <a:t>Gold</a:t>
            </a:r>
            <a:r>
              <a:rPr lang="cs-CZ" dirty="0" smtClean="0"/>
              <a:t>, </a:t>
            </a:r>
            <a:r>
              <a:rPr lang="en-US" dirty="0" smtClean="0"/>
              <a:t>Buildings,</a:t>
            </a:r>
            <a:r>
              <a:rPr lang="cs-CZ" dirty="0" smtClean="0"/>
              <a:t> </a:t>
            </a:r>
            <a:r>
              <a:rPr lang="en-US" dirty="0" smtClean="0"/>
              <a:t>Lancaster</a:t>
            </a:r>
            <a:r>
              <a:rPr lang="cs-CZ" dirty="0" smtClean="0"/>
              <a:t>)</a:t>
            </a:r>
            <a:r>
              <a:rPr lang="cs-CZ" dirty="0" smtClean="0"/>
              <a:t> a </a:t>
            </a:r>
            <a:endParaRPr lang="cs-CZ" dirty="0" smtClean="0"/>
          </a:p>
          <a:p>
            <a:pPr lvl="1"/>
            <a:r>
              <a:rPr lang="cs-CZ" sz="3100" b="1" dirty="0" err="1" smtClean="0"/>
              <a:t>Stuart</a:t>
            </a:r>
            <a:r>
              <a:rPr lang="cs-CZ" sz="3100" b="1" dirty="0" smtClean="0"/>
              <a:t> Davis </a:t>
            </a:r>
            <a:r>
              <a:rPr lang="cs-CZ" dirty="0" smtClean="0"/>
              <a:t>(</a:t>
            </a:r>
            <a:r>
              <a:rPr lang="cs-CZ" dirty="0" err="1" smtClean="0"/>
              <a:t>Blips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Ifs</a:t>
            </a:r>
            <a:r>
              <a:rPr lang="cs-CZ" dirty="0" smtClean="0"/>
              <a:t>, </a:t>
            </a:r>
            <a:r>
              <a:rPr lang="cs-CZ" dirty="0" err="1" smtClean="0"/>
              <a:t>Colonial</a:t>
            </a:r>
            <a:r>
              <a:rPr lang="cs-CZ" dirty="0" smtClean="0"/>
              <a:t> </a:t>
            </a:r>
            <a:r>
              <a:rPr lang="cs-CZ" dirty="0" err="1" smtClean="0"/>
              <a:t>Cubism</a:t>
            </a:r>
            <a:r>
              <a:rPr lang="cs-CZ" dirty="0" smtClean="0"/>
              <a:t>, Edison Mazda, </a:t>
            </a:r>
            <a:r>
              <a:rPr lang="cs-CZ" dirty="0" err="1" smtClean="0"/>
              <a:t>Egg</a:t>
            </a:r>
            <a:r>
              <a:rPr lang="cs-CZ" dirty="0" smtClean="0"/>
              <a:t> </a:t>
            </a:r>
            <a:r>
              <a:rPr lang="cs-CZ" dirty="0" err="1" smtClean="0"/>
              <a:t>Beater</a:t>
            </a:r>
            <a:r>
              <a:rPr lang="cs-CZ" dirty="0" smtClean="0"/>
              <a:t> No. </a:t>
            </a:r>
            <a:r>
              <a:rPr lang="cs-CZ" dirty="0" smtClean="0"/>
              <a:t>4, G </a:t>
            </a:r>
            <a:r>
              <a:rPr lang="cs-CZ" dirty="0" smtClean="0"/>
              <a:t>&amp; </a:t>
            </a:r>
            <a:r>
              <a:rPr lang="cs-CZ" dirty="0" smtClean="0"/>
              <a:t>W,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Mellow</a:t>
            </a:r>
            <a:r>
              <a:rPr lang="cs-CZ" dirty="0" smtClean="0"/>
              <a:t> </a:t>
            </a:r>
            <a:r>
              <a:rPr lang="cs-CZ" dirty="0" err="1" smtClean="0"/>
              <a:t>Pad</a:t>
            </a:r>
            <a:r>
              <a:rPr lang="cs-CZ" dirty="0" smtClean="0"/>
              <a:t>, </a:t>
            </a:r>
            <a:r>
              <a:rPr lang="cs-CZ" dirty="0" err="1" smtClean="0"/>
              <a:t>Percolator</a:t>
            </a:r>
            <a:r>
              <a:rPr lang="cs-CZ" dirty="0" smtClean="0"/>
              <a:t>, </a:t>
            </a:r>
            <a:r>
              <a:rPr lang="cs-CZ" dirty="0" err="1" smtClean="0"/>
              <a:t>Rapt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Rappaport</a:t>
            </a:r>
            <a:r>
              <a:rPr lang="cs-CZ" dirty="0" smtClean="0"/>
              <a:t>'s, Report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Rockport</a:t>
            </a:r>
            <a:r>
              <a:rPr lang="cs-CZ" dirty="0" smtClean="0"/>
              <a:t>, </a:t>
            </a:r>
            <a:r>
              <a:rPr lang="cs-CZ" dirty="0" err="1" smtClean="0"/>
              <a:t>Owh</a:t>
            </a:r>
            <a:r>
              <a:rPr lang="cs-CZ" dirty="0" smtClean="0"/>
              <a:t>! in San </a:t>
            </a:r>
            <a:r>
              <a:rPr lang="cs-CZ" dirty="0" err="1" smtClean="0"/>
              <a:t>Pao</a:t>
            </a:r>
            <a:r>
              <a:rPr lang="cs-CZ" dirty="0" smtClean="0"/>
              <a:t>, Visa, New </a:t>
            </a:r>
            <a:r>
              <a:rPr lang="cs-CZ" dirty="0" smtClean="0"/>
              <a:t>York </a:t>
            </a:r>
            <a:r>
              <a:rPr lang="cs-CZ" dirty="0" err="1" smtClean="0"/>
              <a:t>Waterfront</a:t>
            </a:r>
            <a:r>
              <a:rPr lang="cs-CZ" dirty="0" smtClean="0"/>
              <a:t>)</a:t>
            </a:r>
          </a:p>
          <a:p>
            <a:pPr lvl="2"/>
            <a:r>
              <a:rPr lang="cs-CZ" dirty="0" smtClean="0"/>
              <a:t>ve </a:t>
            </a:r>
            <a:r>
              <a:rPr lang="cs-CZ" dirty="0" smtClean="0"/>
              <a:t>svých tehdejších dílech využívali populární reklamní design a americké komerční výrobky.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charles demuth-pictu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5083368" cy="6192688"/>
          </a:xfrm>
        </p:spPr>
      </p:pic>
      <p:pic>
        <p:nvPicPr>
          <p:cNvPr id="5" name="Obrázek 4" descr="charles demut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260648"/>
            <a:ext cx="2880320" cy="365754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796136" y="4509120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Charles </a:t>
            </a:r>
            <a:r>
              <a:rPr lang="cs-CZ" b="1" dirty="0" err="1" smtClean="0"/>
              <a:t>Demuth</a:t>
            </a:r>
            <a:endParaRPr lang="cs-CZ" b="1" dirty="0" smtClean="0"/>
          </a:p>
          <a:p>
            <a:endParaRPr lang="cs-CZ" dirty="0" smtClean="0"/>
          </a:p>
          <a:p>
            <a:r>
              <a:rPr lang="en-US" dirty="0" smtClean="0"/>
              <a:t>The </a:t>
            </a:r>
            <a:r>
              <a:rPr lang="en-US" dirty="0"/>
              <a:t>Figure 5 in Gold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stuart davis.pictu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1338" y="260648"/>
            <a:ext cx="4590207" cy="6264696"/>
          </a:xfrm>
        </p:spPr>
      </p:pic>
      <p:pic>
        <p:nvPicPr>
          <p:cNvPr id="5" name="Obrázek 4" descr="stuart davi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0647"/>
            <a:ext cx="3456384" cy="460169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11560" y="5157192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/>
              <a:t>Stuart</a:t>
            </a:r>
            <a:r>
              <a:rPr lang="cs-CZ" b="1" dirty="0" smtClean="0"/>
              <a:t> Davis</a:t>
            </a:r>
          </a:p>
          <a:p>
            <a:endParaRPr lang="cs-CZ" dirty="0" smtClean="0"/>
          </a:p>
          <a:p>
            <a:r>
              <a:rPr lang="cs-CZ" dirty="0" err="1" smtClean="0"/>
              <a:t>Blips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Ifs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    Pop-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/>
              <a:t>se zrodil uprostřed 50. let 20. století </a:t>
            </a:r>
            <a:r>
              <a:rPr lang="cs-CZ" dirty="0" smtClean="0"/>
              <a:t>v USA jako </a:t>
            </a:r>
            <a:r>
              <a:rPr lang="cs-CZ" dirty="0"/>
              <a:t>reakce mladých výtvarníků na změny v poválečné společnosti</a:t>
            </a:r>
            <a:r>
              <a:rPr lang="cs-CZ" dirty="0" smtClean="0"/>
              <a:t>. </a:t>
            </a:r>
            <a:r>
              <a:rPr lang="cs-CZ" dirty="0"/>
              <a:t>B</a:t>
            </a:r>
            <a:r>
              <a:rPr lang="cs-CZ" dirty="0" smtClean="0"/>
              <a:t>yl ovlivněn populární hudbou a komerčním uměním. Pro pop-</a:t>
            </a:r>
            <a:r>
              <a:rPr lang="cs-CZ" dirty="0" err="1" smtClean="0"/>
              <a:t>art</a:t>
            </a:r>
            <a:r>
              <a:rPr lang="cs-CZ" dirty="0" smtClean="0"/>
              <a:t> je charakteristické přejímání motivů a techniky z předmětů denní potřeby. Inspiruje se velkoměstskou kulturou a jejími vizuálními projevy (fotografie, film, reklama a komiksy).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  Stejným </a:t>
            </a:r>
            <a:r>
              <a:rPr lang="cs-CZ" dirty="0"/>
              <a:t>způsobem jako </a:t>
            </a:r>
            <a:r>
              <a:rPr lang="cs-CZ" dirty="0" smtClean="0"/>
              <a:t>v USA se </a:t>
            </a:r>
            <a:r>
              <a:rPr lang="cs-CZ" dirty="0"/>
              <a:t>pop </a:t>
            </a:r>
            <a:r>
              <a:rPr lang="cs-CZ" dirty="0" err="1"/>
              <a:t>art</a:t>
            </a:r>
            <a:r>
              <a:rPr lang="cs-CZ" dirty="0"/>
              <a:t> projevil i v britském umění. Pop </a:t>
            </a:r>
            <a:r>
              <a:rPr lang="cs-CZ" dirty="0" err="1"/>
              <a:t>art</a:t>
            </a:r>
            <a:r>
              <a:rPr lang="cs-CZ" dirty="0"/>
              <a:t> neměl žádnou výraznou strukturu ani program a umělci pop </a:t>
            </a:r>
            <a:r>
              <a:rPr lang="cs-CZ" dirty="0" err="1"/>
              <a:t>artu</a:t>
            </a:r>
            <a:r>
              <a:rPr lang="cs-CZ" dirty="0"/>
              <a:t> nepořádali žádné velké skupinové výstavy, nicméně jejich umění mělo mnoho jednotících prvků i myšlenek.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    Termín pop </a:t>
            </a:r>
            <a:r>
              <a:rPr lang="cs-CZ" dirty="0" err="1" smtClean="0"/>
              <a:t>art</a:t>
            </a:r>
            <a:r>
              <a:rPr lang="cs-CZ" dirty="0" smtClean="0"/>
              <a:t> byl poprvé použit anglickým uměleckým kritikem </a:t>
            </a:r>
            <a:r>
              <a:rPr lang="cs-CZ" dirty="0" err="1" smtClean="0"/>
              <a:t>Lawrencem</a:t>
            </a:r>
            <a:r>
              <a:rPr lang="cs-CZ" dirty="0" smtClean="0"/>
              <a:t> </a:t>
            </a:r>
            <a:r>
              <a:rPr lang="cs-CZ" dirty="0" err="1" smtClean="0"/>
              <a:t>Allowayem</a:t>
            </a:r>
            <a:r>
              <a:rPr lang="cs-CZ" dirty="0" smtClean="0"/>
              <a:t> v roce 1958 k popisu obrazů zachycující poválečný konzumní styl života. Počátky britské větve pop </a:t>
            </a:r>
            <a:r>
              <a:rPr lang="cs-CZ" dirty="0" err="1" smtClean="0"/>
              <a:t>artu</a:t>
            </a:r>
            <a:r>
              <a:rPr lang="cs-CZ" dirty="0" smtClean="0"/>
              <a:t> jsou spojeny s londýnskou skupinou Independent </a:t>
            </a:r>
            <a:r>
              <a:rPr lang="cs-CZ" dirty="0" err="1" smtClean="0"/>
              <a:t>Group</a:t>
            </a:r>
            <a:r>
              <a:rPr lang="cs-CZ" dirty="0" smtClean="0"/>
              <a:t> tvořenou mimo jiné Richardem </a:t>
            </a:r>
            <a:r>
              <a:rPr lang="cs-CZ" dirty="0" err="1" smtClean="0"/>
              <a:t>Hamiltonem</a:t>
            </a:r>
            <a:r>
              <a:rPr lang="cs-CZ" dirty="0" smtClean="0"/>
              <a:t> a Eduardem </a:t>
            </a:r>
            <a:r>
              <a:rPr lang="cs-CZ" dirty="0" err="1" smtClean="0"/>
              <a:t>Paolozzim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Richard </a:t>
            </a:r>
            <a:r>
              <a:rPr lang="cs-CZ" dirty="0" err="1" smtClean="0"/>
              <a:t>Hamilton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jeden </a:t>
            </a:r>
            <a:r>
              <a:rPr lang="cs-CZ" dirty="0" err="1" smtClean="0"/>
              <a:t>znejvýznamnějších</a:t>
            </a:r>
            <a:r>
              <a:rPr lang="cs-CZ" dirty="0" smtClean="0"/>
              <a:t> představitelů britského pop </a:t>
            </a:r>
            <a:r>
              <a:rPr lang="cs-CZ" dirty="0" err="1" smtClean="0"/>
              <a:t>artu</a:t>
            </a:r>
            <a:endParaRPr lang="cs-CZ" dirty="0" smtClean="0"/>
          </a:p>
          <a:p>
            <a:r>
              <a:rPr lang="cs-CZ" dirty="0" smtClean="0"/>
              <a:t>v</a:t>
            </a:r>
            <a:r>
              <a:rPr lang="cs-CZ" dirty="0" smtClean="0"/>
              <a:t>ytvářel koláže</a:t>
            </a:r>
            <a:endParaRPr lang="cs-CZ" dirty="0" smtClean="0"/>
          </a:p>
          <a:p>
            <a:r>
              <a:rPr lang="cs-CZ" dirty="0" smtClean="0"/>
              <a:t>využívá </a:t>
            </a:r>
            <a:r>
              <a:rPr lang="cs-CZ" dirty="0" smtClean="0"/>
              <a:t>symboly masmédií, reklamní slogany</a:t>
            </a:r>
          </a:p>
          <a:p>
            <a:r>
              <a:rPr lang="cs-CZ" dirty="0" smtClean="0"/>
              <a:t>navrhl </a:t>
            </a:r>
            <a:r>
              <a:rPr lang="en-US" dirty="0" err="1" smtClean="0"/>
              <a:t>obal</a:t>
            </a:r>
            <a:r>
              <a:rPr lang="en-US" dirty="0" smtClean="0"/>
              <a:t> </a:t>
            </a:r>
            <a:r>
              <a:rPr lang="en-US" dirty="0" err="1" smtClean="0"/>
              <a:t>desky</a:t>
            </a:r>
            <a:r>
              <a:rPr lang="en-US" dirty="0" smtClean="0"/>
              <a:t> Beatles –White </a:t>
            </a:r>
            <a:r>
              <a:rPr lang="en-US" dirty="0" smtClean="0"/>
              <a:t>Album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Richard-Hamiltons-Just-Wh-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988840"/>
            <a:ext cx="4155516" cy="4312328"/>
          </a:xfrm>
        </p:spPr>
      </p:pic>
      <p:pic>
        <p:nvPicPr>
          <p:cNvPr id="5" name="Obrázek 4" descr="richard hamilt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88640"/>
            <a:ext cx="4176464" cy="417646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39552" y="90872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Čím jsou dnešní domovy tak odlišné, tak přitažlivé?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eduardo paolozz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5112568" cy="3371331"/>
          </a:xfrm>
        </p:spPr>
      </p:pic>
      <p:pic>
        <p:nvPicPr>
          <p:cNvPr id="5" name="Obrázek 4" descr="artist_Eduardo_Paolozz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76672"/>
            <a:ext cx="2952328" cy="2952328"/>
          </a:xfrm>
          <a:prstGeom prst="rect">
            <a:avLst/>
          </a:prstGeom>
        </p:spPr>
      </p:pic>
      <p:pic>
        <p:nvPicPr>
          <p:cNvPr id="6" name="Obrázek 5" descr="eduard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3861048"/>
            <a:ext cx="3614524" cy="275660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611560" y="5013176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/>
              <a:t>Eduardo</a:t>
            </a:r>
            <a:r>
              <a:rPr lang="cs-CZ" b="1" dirty="0" smtClean="0"/>
              <a:t> </a:t>
            </a:r>
            <a:r>
              <a:rPr lang="cs-CZ" b="1" dirty="0" err="1" smtClean="0"/>
              <a:t>Paolozzi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r>
              <a:rPr lang="cs-CZ" dirty="0"/>
              <a:t>Pop </a:t>
            </a:r>
            <a:r>
              <a:rPr lang="cs-CZ" dirty="0" err="1"/>
              <a:t>art</a:t>
            </a:r>
            <a:r>
              <a:rPr lang="cs-CZ" dirty="0"/>
              <a:t> otevíral umění běžným lidem, se svými jednoduchými a otevřenými díly nebyl nijak složitý či hluboce duchovní </a:t>
            </a:r>
            <a:r>
              <a:rPr lang="cs-CZ" dirty="0" smtClean="0"/>
              <a:t>jako abstraktní expresionismus. </a:t>
            </a:r>
            <a:r>
              <a:rPr lang="cs-CZ" dirty="0"/>
              <a:t>Popularizoval jinak elitářské umění, zdůrazňoval kýčovitost a barevnost </a:t>
            </a:r>
            <a:r>
              <a:rPr lang="cs-CZ" dirty="0" err="1" smtClean="0"/>
              <a:t>obyčejna</a:t>
            </a:r>
            <a:r>
              <a:rPr lang="cs-CZ" dirty="0" smtClean="0"/>
              <a:t>, </a:t>
            </a:r>
            <a:r>
              <a:rPr lang="cs-CZ" dirty="0"/>
              <a:t>byl vírou v ironii i moc image. </a:t>
            </a:r>
            <a:r>
              <a:rPr lang="cs-CZ" dirty="0" smtClean="0"/>
              <a:t>Hlavními rysy amerického pop </a:t>
            </a:r>
            <a:r>
              <a:rPr lang="cs-CZ" dirty="0" err="1" smtClean="0"/>
              <a:t>artu</a:t>
            </a:r>
            <a:r>
              <a:rPr lang="cs-CZ" dirty="0" smtClean="0"/>
              <a:t> je především používání velkých formátů, zářivých nebo naopak mdlých barev.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100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/>
          <a:p>
            <a:r>
              <a:rPr lang="cs-CZ" dirty="0" smtClean="0"/>
              <a:t>Předchůdci pop </a:t>
            </a:r>
            <a:r>
              <a:rPr lang="cs-CZ" dirty="0" err="1" smtClean="0"/>
              <a:t>artu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48478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Hlavní osobností </a:t>
            </a:r>
          </a:p>
          <a:p>
            <a:pPr>
              <a:buNone/>
            </a:pPr>
            <a:r>
              <a:rPr lang="cs-CZ" dirty="0" smtClean="0"/>
              <a:t>amerického pop </a:t>
            </a:r>
          </a:p>
          <a:p>
            <a:pPr>
              <a:buNone/>
            </a:pPr>
            <a:r>
              <a:rPr lang="cs-CZ" dirty="0" err="1" smtClean="0"/>
              <a:t>artu</a:t>
            </a:r>
            <a:r>
              <a:rPr lang="cs-CZ" dirty="0" smtClean="0"/>
              <a:t> je výtvarník </a:t>
            </a:r>
          </a:p>
          <a:p>
            <a:pPr>
              <a:buNone/>
            </a:pPr>
            <a:r>
              <a:rPr lang="cs-CZ" dirty="0" smtClean="0"/>
              <a:t>slovenského původu</a:t>
            </a:r>
          </a:p>
          <a:p>
            <a:pPr>
              <a:buNone/>
            </a:pPr>
            <a:r>
              <a:rPr lang="cs-CZ" dirty="0" smtClean="0"/>
              <a:t> Andy </a:t>
            </a:r>
            <a:r>
              <a:rPr lang="cs-CZ" dirty="0" err="1" smtClean="0"/>
              <a:t>Warhol</a:t>
            </a:r>
            <a:r>
              <a:rPr lang="cs-CZ" dirty="0" smtClean="0"/>
              <a:t>. </a:t>
            </a:r>
            <a:endParaRPr lang="cs-CZ" dirty="0"/>
          </a:p>
        </p:txBody>
      </p:sp>
      <p:pic>
        <p:nvPicPr>
          <p:cNvPr id="4" name="Obrázek 3" descr="warhol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340768"/>
            <a:ext cx="2659380" cy="34899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97666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b="1" dirty="0" smtClean="0"/>
              <a:t>      </a:t>
            </a:r>
            <a:r>
              <a:rPr lang="cs-CZ" sz="3800" b="1" dirty="0" err="1" smtClean="0"/>
              <a:t>Andrew</a:t>
            </a:r>
            <a:r>
              <a:rPr lang="cs-CZ" sz="3800" b="1" dirty="0" smtClean="0"/>
              <a:t> </a:t>
            </a:r>
            <a:r>
              <a:rPr lang="cs-CZ" sz="3800" b="1" dirty="0" err="1" smtClean="0"/>
              <a:t>Warhola</a:t>
            </a:r>
            <a:r>
              <a:rPr lang="cs-CZ" sz="3800" dirty="0" smtClean="0"/>
              <a:t>, známější jako </a:t>
            </a:r>
            <a:r>
              <a:rPr lang="cs-CZ" sz="3800" b="1" dirty="0" smtClean="0"/>
              <a:t>Andy </a:t>
            </a:r>
            <a:r>
              <a:rPr lang="cs-CZ" sz="3800" b="1" dirty="0" err="1" smtClean="0"/>
              <a:t>Warhol</a:t>
            </a:r>
            <a:r>
              <a:rPr lang="cs-CZ" sz="3800" dirty="0" smtClean="0"/>
              <a:t>, </a:t>
            </a:r>
            <a:r>
              <a:rPr lang="cs-CZ" sz="3800" dirty="0"/>
              <a:t> </a:t>
            </a:r>
            <a:r>
              <a:rPr lang="cs-CZ" sz="3800" dirty="0" smtClean="0"/>
              <a:t>se narodil 6.srpna</a:t>
            </a:r>
            <a:r>
              <a:rPr lang="cs-CZ" sz="3800" dirty="0"/>
              <a:t> </a:t>
            </a:r>
            <a:r>
              <a:rPr lang="cs-CZ" sz="3800" dirty="0" smtClean="0"/>
              <a:t>1928 v</a:t>
            </a:r>
            <a:r>
              <a:rPr lang="cs-CZ" sz="3800" dirty="0"/>
              <a:t> </a:t>
            </a:r>
            <a:r>
              <a:rPr lang="cs-CZ" sz="3800" dirty="0" smtClean="0"/>
              <a:t>Pittsburghu v</a:t>
            </a:r>
            <a:r>
              <a:rPr lang="cs-CZ" sz="3800" dirty="0"/>
              <a:t> </a:t>
            </a:r>
            <a:r>
              <a:rPr lang="cs-CZ" sz="3800" dirty="0" smtClean="0"/>
              <a:t>Pensylvánii, byl americký malíř, grafik, filmový tvůrce a vůdčí osobnost amerického hnutí pop </a:t>
            </a:r>
            <a:r>
              <a:rPr lang="cs-CZ" sz="3800" dirty="0" err="1" smtClean="0"/>
              <a:t>artu</a:t>
            </a:r>
            <a:r>
              <a:rPr lang="cs-CZ" sz="3800" dirty="0" smtClean="0"/>
              <a:t>.</a:t>
            </a:r>
            <a:r>
              <a:rPr lang="cs-CZ" sz="3800" dirty="0"/>
              <a:t> Během 60. let se </a:t>
            </a:r>
            <a:r>
              <a:rPr lang="cs-CZ" sz="3800" dirty="0" err="1"/>
              <a:t>Warhol</a:t>
            </a:r>
            <a:r>
              <a:rPr lang="cs-CZ" sz="3800" dirty="0"/>
              <a:t> </a:t>
            </a:r>
            <a:r>
              <a:rPr lang="cs-CZ" sz="3800" dirty="0" smtClean="0"/>
              <a:t>vypracoval </a:t>
            </a:r>
            <a:r>
              <a:rPr lang="cs-CZ" sz="3800" dirty="0"/>
              <a:t>z tvůrce </a:t>
            </a:r>
            <a:r>
              <a:rPr lang="cs-CZ" sz="3800" dirty="0" smtClean="0"/>
              <a:t>na jednoho </a:t>
            </a:r>
            <a:r>
              <a:rPr lang="cs-CZ" sz="3800" dirty="0"/>
              <a:t>z nejproslulejších amerických umělců své </a:t>
            </a:r>
            <a:r>
              <a:rPr lang="cs-CZ" sz="3800" dirty="0" smtClean="0"/>
              <a:t>doby. </a:t>
            </a:r>
            <a:r>
              <a:rPr lang="cs-CZ" sz="3800" dirty="0"/>
              <a:t>Začal malovat známé americké produkty, jako např. plechovky </a:t>
            </a:r>
            <a:r>
              <a:rPr lang="cs-CZ" sz="3800" dirty="0" err="1"/>
              <a:t>Campbellovy</a:t>
            </a:r>
            <a:r>
              <a:rPr lang="cs-CZ" sz="3800" dirty="0"/>
              <a:t> polévky od společnosti </a:t>
            </a:r>
            <a:r>
              <a:rPr lang="cs-CZ" sz="3800" dirty="0" err="1"/>
              <a:t>Campbell</a:t>
            </a:r>
            <a:r>
              <a:rPr lang="cs-CZ" sz="3800" dirty="0"/>
              <a:t> </a:t>
            </a:r>
            <a:r>
              <a:rPr lang="cs-CZ" sz="3800" dirty="0" err="1"/>
              <a:t>Soup</a:t>
            </a:r>
            <a:r>
              <a:rPr lang="cs-CZ" sz="3800" dirty="0"/>
              <a:t> </a:t>
            </a:r>
            <a:r>
              <a:rPr lang="cs-CZ" sz="3800" dirty="0" err="1"/>
              <a:t>Company</a:t>
            </a:r>
            <a:r>
              <a:rPr lang="cs-CZ" sz="3800" dirty="0"/>
              <a:t>. Také se věnoval tvorbě portrétů takových známých osobností, jakými byli například </a:t>
            </a:r>
            <a:r>
              <a:rPr lang="cs-CZ" sz="3800" dirty="0" err="1" smtClean="0"/>
              <a:t>Marilin</a:t>
            </a:r>
            <a:r>
              <a:rPr lang="cs-CZ" sz="3800" dirty="0" smtClean="0"/>
              <a:t> </a:t>
            </a:r>
            <a:r>
              <a:rPr lang="cs-CZ" sz="3800" dirty="0" err="1"/>
              <a:t>M</a:t>
            </a:r>
            <a:r>
              <a:rPr lang="cs-CZ" sz="3800" dirty="0" err="1" smtClean="0"/>
              <a:t>onroe</a:t>
            </a:r>
            <a:r>
              <a:rPr lang="cs-CZ" sz="3800" dirty="0" smtClean="0"/>
              <a:t>,</a:t>
            </a:r>
            <a:r>
              <a:rPr lang="cs-CZ" sz="3800" dirty="0"/>
              <a:t> </a:t>
            </a:r>
            <a:r>
              <a:rPr lang="cs-CZ" sz="3800" dirty="0" smtClean="0"/>
              <a:t>Elvis </a:t>
            </a:r>
            <a:r>
              <a:rPr lang="cs-CZ" sz="3800" dirty="0" err="1" smtClean="0"/>
              <a:t>Presley</a:t>
            </a:r>
            <a:r>
              <a:rPr lang="cs-CZ" sz="3800" dirty="0" smtClean="0"/>
              <a:t> nebo</a:t>
            </a:r>
            <a:r>
              <a:rPr lang="cs-CZ" sz="3800" dirty="0"/>
              <a:t> </a:t>
            </a:r>
            <a:r>
              <a:rPr lang="cs-CZ" sz="3800" dirty="0" err="1" smtClean="0"/>
              <a:t>Muhhamad</a:t>
            </a:r>
            <a:r>
              <a:rPr lang="cs-CZ" sz="3800" dirty="0" smtClean="0"/>
              <a:t> </a:t>
            </a:r>
            <a:r>
              <a:rPr lang="cs-CZ" sz="3800" dirty="0" err="1" smtClean="0"/>
              <a:t>Ali</a:t>
            </a:r>
            <a:r>
              <a:rPr lang="cs-CZ" sz="3800" dirty="0" smtClean="0"/>
              <a:t>. </a:t>
            </a:r>
            <a:r>
              <a:rPr lang="cs-CZ" sz="3800" dirty="0"/>
              <a:t>Mimo jiné navrhl dnes již proslulou láhev na Coca-Colu. V této době </a:t>
            </a:r>
            <a:r>
              <a:rPr lang="cs-CZ" sz="3800" dirty="0" err="1"/>
              <a:t>Warhol</a:t>
            </a:r>
            <a:r>
              <a:rPr lang="cs-CZ" sz="3800" dirty="0"/>
              <a:t> založil umělecké studio „</a:t>
            </a:r>
            <a:r>
              <a:rPr lang="cs-CZ" sz="3800" dirty="0" err="1"/>
              <a:t>The</a:t>
            </a:r>
            <a:r>
              <a:rPr lang="cs-CZ" sz="3800" dirty="0"/>
              <a:t> </a:t>
            </a:r>
            <a:r>
              <a:rPr lang="cs-CZ" sz="3800" dirty="0" err="1"/>
              <a:t>Factory</a:t>
            </a:r>
            <a:r>
              <a:rPr lang="cs-CZ" sz="3800" dirty="0" smtClean="0"/>
              <a:t>“, </a:t>
            </a:r>
            <a:r>
              <a:rPr lang="cs-CZ" sz="3800" dirty="0"/>
              <a:t>v němž se obklopil širokou škálou umělců, spisovatelů, hudebníků a undergroundových celebrit. V srpnu 1962 začal </a:t>
            </a:r>
            <a:r>
              <a:rPr lang="cs-CZ" sz="3800" dirty="0" err="1"/>
              <a:t>Warhol</a:t>
            </a:r>
            <a:r>
              <a:rPr lang="cs-CZ" sz="3800" dirty="0"/>
              <a:t> s masovou </a:t>
            </a:r>
            <a:r>
              <a:rPr lang="cs-CZ" sz="3800" dirty="0" smtClean="0"/>
              <a:t>produkcí </a:t>
            </a:r>
            <a:r>
              <a:rPr lang="cs-CZ" sz="3800" dirty="0" err="1" smtClean="0"/>
              <a:t>síťotisků</a:t>
            </a:r>
            <a:r>
              <a:rPr lang="cs-CZ" sz="3800" dirty="0" smtClean="0"/>
              <a:t>. </a:t>
            </a:r>
            <a:r>
              <a:rPr lang="cs-CZ" sz="3800" dirty="0"/>
              <a:t>Snažil se tak vytvářet umění nejen z masových výrobků, ale i v masovém měřítku. </a:t>
            </a:r>
            <a:r>
              <a:rPr lang="cs-CZ" sz="3800" dirty="0" smtClean="0"/>
              <a:t>Tím</a:t>
            </a:r>
            <a:r>
              <a:rPr lang="cs-CZ" sz="3800" dirty="0"/>
              <a:t>, že v průběhu tvůrčího procesu minimalizoval pohled na věc, rozpoutal uměleckou revoluci - jeho práce se staly velmi rychle nejenom kontroverzní, ale i populární. </a:t>
            </a:r>
            <a:r>
              <a:rPr lang="cs-CZ" sz="3800" dirty="0" smtClean="0"/>
              <a:t>Zemřel v New Yorku</a:t>
            </a:r>
            <a:r>
              <a:rPr lang="cs-CZ" sz="3800" dirty="0"/>
              <a:t> </a:t>
            </a:r>
            <a:r>
              <a:rPr lang="cs-CZ" sz="3800" dirty="0" smtClean="0"/>
              <a:t>22.února 1987.</a:t>
            </a:r>
            <a:endParaRPr lang="cs-CZ" sz="3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coca-coll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42009"/>
            <a:ext cx="3744415" cy="5439319"/>
          </a:xfrm>
        </p:spPr>
      </p:pic>
      <p:sp>
        <p:nvSpPr>
          <p:cNvPr id="5" name="TextovéPole 4"/>
          <p:cNvSpPr txBox="1"/>
          <p:nvPr/>
        </p:nvSpPr>
        <p:spPr>
          <a:xfrm>
            <a:off x="899592" y="33265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Green Coca-Cola </a:t>
            </a:r>
            <a:r>
              <a:rPr lang="cs-CZ" dirty="0" err="1" smtClean="0"/>
              <a:t>bottles</a:t>
            </a:r>
            <a:endParaRPr lang="cs-CZ" dirty="0"/>
          </a:p>
        </p:txBody>
      </p:sp>
      <p:pic>
        <p:nvPicPr>
          <p:cNvPr id="6" name="Zástupný symbol pro obsah 3" descr="war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746" y="476672"/>
            <a:ext cx="3362575" cy="504056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508104" y="573325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Campbell</a:t>
            </a:r>
            <a:r>
              <a:rPr lang="cs-CZ" dirty="0" smtClean="0"/>
              <a:t>'s </a:t>
            </a:r>
            <a:r>
              <a:rPr lang="cs-CZ" dirty="0" err="1"/>
              <a:t>Soup</a:t>
            </a:r>
            <a:r>
              <a:rPr lang="cs-CZ" dirty="0"/>
              <a:t> </a:t>
            </a:r>
            <a:r>
              <a:rPr lang="cs-CZ" dirty="0" err="1"/>
              <a:t>Can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aril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260648"/>
            <a:ext cx="6205781" cy="6173544"/>
          </a:xfrm>
        </p:spPr>
      </p:pic>
      <p:sp>
        <p:nvSpPr>
          <p:cNvPr id="5" name="TextovéPole 4"/>
          <p:cNvSpPr txBox="1"/>
          <p:nvPr/>
        </p:nvSpPr>
        <p:spPr>
          <a:xfrm>
            <a:off x="755576" y="476672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M</a:t>
            </a:r>
            <a:r>
              <a:rPr lang="cs-CZ" sz="2800" dirty="0" err="1" smtClean="0"/>
              <a:t>arylin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warhol_marlon_brand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3" y="260648"/>
            <a:ext cx="6897841" cy="6192688"/>
          </a:xfrm>
        </p:spPr>
      </p:pic>
      <p:sp>
        <p:nvSpPr>
          <p:cNvPr id="5" name="TextovéPole 4"/>
          <p:cNvSpPr txBox="1"/>
          <p:nvPr/>
        </p:nvSpPr>
        <p:spPr>
          <a:xfrm>
            <a:off x="7524328" y="5589240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 smtClean="0"/>
              <a:t>Marlon</a:t>
            </a:r>
            <a:r>
              <a:rPr lang="cs-CZ" sz="2400" dirty="0" smtClean="0"/>
              <a:t> </a:t>
            </a:r>
          </a:p>
          <a:p>
            <a:r>
              <a:rPr lang="cs-CZ" sz="2400" dirty="0" err="1" smtClean="0"/>
              <a:t>Brando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    K dalším představitelům patří </a:t>
            </a:r>
            <a:r>
              <a:rPr lang="cs-CZ" dirty="0" err="1" smtClean="0"/>
              <a:t>Claes</a:t>
            </a:r>
            <a:r>
              <a:rPr lang="cs-CZ" dirty="0" smtClean="0"/>
              <a:t> Oldenburg, Jim Dine, </a:t>
            </a:r>
            <a:r>
              <a:rPr lang="cs-CZ" dirty="0" err="1" smtClean="0"/>
              <a:t>Roy</a:t>
            </a:r>
            <a:r>
              <a:rPr lang="cs-CZ" dirty="0" smtClean="0"/>
              <a:t> </a:t>
            </a:r>
            <a:r>
              <a:rPr lang="cs-CZ" dirty="0" err="1" smtClean="0"/>
              <a:t>Lichtenstein</a:t>
            </a:r>
            <a:r>
              <a:rPr lang="cs-CZ" dirty="0" smtClean="0"/>
              <a:t> nebo Tom </a:t>
            </a:r>
            <a:r>
              <a:rPr lang="cs-CZ" dirty="0" err="1" smtClean="0"/>
              <a:t>Wesselman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Claes</a:t>
            </a:r>
            <a:r>
              <a:rPr lang="cs-CZ" dirty="0" smtClean="0"/>
              <a:t> Oldenburg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cs-CZ" dirty="0" smtClean="0"/>
              <a:t>původem Švéd, působil </a:t>
            </a:r>
            <a:r>
              <a:rPr lang="cs-CZ" dirty="0" err="1" smtClean="0"/>
              <a:t>vUSA</a:t>
            </a:r>
            <a:endParaRPr lang="cs-CZ" dirty="0" smtClean="0"/>
          </a:p>
          <a:p>
            <a:r>
              <a:rPr lang="cs-CZ" dirty="0" smtClean="0"/>
              <a:t>Sochař - soft </a:t>
            </a:r>
            <a:r>
              <a:rPr lang="cs-CZ" dirty="0" err="1" smtClean="0"/>
              <a:t>sculptures</a:t>
            </a:r>
            <a:r>
              <a:rPr lang="cs-CZ" dirty="0" smtClean="0"/>
              <a:t> (vycpaná látka, hlavní motiv sochy měkkost</a:t>
            </a:r>
            <a:r>
              <a:rPr lang="cs-CZ" dirty="0" smtClean="0"/>
              <a:t>)</a:t>
            </a:r>
            <a:endParaRPr lang="cs-CZ" dirty="0" smtClean="0"/>
          </a:p>
          <a:p>
            <a:r>
              <a:rPr lang="cs-CZ" dirty="0" smtClean="0"/>
              <a:t>repliky </a:t>
            </a:r>
            <a:r>
              <a:rPr lang="cs-CZ" dirty="0" smtClean="0"/>
              <a:t>běžných předmětů </a:t>
            </a:r>
            <a:r>
              <a:rPr lang="cs-CZ" dirty="0" smtClean="0"/>
              <a:t>v mnohonásobné </a:t>
            </a:r>
            <a:r>
              <a:rPr lang="cs-CZ" dirty="0" smtClean="0"/>
              <a:t>velikosti</a:t>
            </a:r>
          </a:p>
          <a:p>
            <a:r>
              <a:rPr lang="cs-CZ" dirty="0" smtClean="0"/>
              <a:t>vlastní </a:t>
            </a:r>
            <a:r>
              <a:rPr lang="cs-CZ" dirty="0" smtClean="0"/>
              <a:t>umělecký ateliér –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Store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'Free' Stamp, 1985, by Claes Oldenbur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5171997" cy="3445843"/>
          </a:xfrm>
        </p:spPr>
      </p:pic>
      <p:pic>
        <p:nvPicPr>
          <p:cNvPr id="5" name="Obrázek 4" descr="tumblr_l9u4birSLt1qalq4so1_5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260648"/>
            <a:ext cx="2941528" cy="4104456"/>
          </a:xfrm>
          <a:prstGeom prst="rect">
            <a:avLst/>
          </a:prstGeom>
        </p:spPr>
      </p:pic>
      <p:pic>
        <p:nvPicPr>
          <p:cNvPr id="6" name="Obrázek 5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857834"/>
            <a:ext cx="2664296" cy="2748686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139952" y="5085184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err="1" smtClean="0"/>
              <a:t>Claes</a:t>
            </a:r>
            <a:r>
              <a:rPr lang="cs-CZ" sz="2400" b="1" dirty="0" smtClean="0"/>
              <a:t> Oldenburg</a:t>
            </a:r>
            <a:endParaRPr lang="cs-C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err="1" smtClean="0"/>
              <a:t>Roy</a:t>
            </a:r>
            <a:r>
              <a:rPr lang="cs-CZ" b="1" dirty="0" smtClean="0"/>
              <a:t> </a:t>
            </a:r>
            <a:r>
              <a:rPr lang="cs-CZ" b="1" dirty="0" err="1" smtClean="0"/>
              <a:t>Lichtenstein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Američan</a:t>
            </a:r>
          </a:p>
          <a:p>
            <a:r>
              <a:rPr lang="cs-CZ" dirty="0" smtClean="0"/>
              <a:t>inspirace </a:t>
            </a:r>
            <a:r>
              <a:rPr lang="cs-CZ" dirty="0" smtClean="0"/>
              <a:t>k</a:t>
            </a:r>
            <a:r>
              <a:rPr lang="cs-CZ" dirty="0" smtClean="0"/>
              <a:t>omiksy</a:t>
            </a:r>
            <a:r>
              <a:rPr lang="cs-CZ" dirty="0" smtClean="0"/>
              <a:t>, kreslenými seriály, reklamou</a:t>
            </a:r>
          </a:p>
          <a:p>
            <a:r>
              <a:rPr lang="cs-CZ" dirty="0" smtClean="0"/>
              <a:t>vystředěný </a:t>
            </a:r>
            <a:r>
              <a:rPr lang="cs-CZ" dirty="0" smtClean="0"/>
              <a:t>obraz, text </a:t>
            </a:r>
            <a:r>
              <a:rPr lang="cs-CZ" dirty="0" smtClean="0"/>
              <a:t>v bublině</a:t>
            </a:r>
            <a:r>
              <a:rPr lang="cs-CZ" dirty="0" smtClean="0"/>
              <a:t>, omezená škála barev</a:t>
            </a:r>
          </a:p>
          <a:p>
            <a:r>
              <a:rPr lang="cs-CZ" dirty="0" err="1" smtClean="0"/>
              <a:t>benday</a:t>
            </a:r>
            <a:r>
              <a:rPr lang="cs-CZ" dirty="0" smtClean="0"/>
              <a:t> </a:t>
            </a:r>
            <a:r>
              <a:rPr lang="cs-CZ" dirty="0" err="1" smtClean="0"/>
              <a:t>dots</a:t>
            </a:r>
            <a:r>
              <a:rPr lang="cs-CZ" dirty="0" smtClean="0"/>
              <a:t> –velké puntíky, zobrazují tiskový rastr</a:t>
            </a:r>
          </a:p>
          <a:p>
            <a:r>
              <a:rPr lang="cs-CZ" dirty="0" smtClean="0"/>
              <a:t>ironie</a:t>
            </a:r>
            <a:r>
              <a:rPr lang="cs-CZ" dirty="0" smtClean="0"/>
              <a:t>, parodie,využívá prvky masové kultury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roy4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5256584" cy="3913235"/>
          </a:xfrm>
        </p:spPr>
      </p:pic>
      <p:pic>
        <p:nvPicPr>
          <p:cNvPr id="5" name="Obrázek 4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260648"/>
            <a:ext cx="2837229" cy="3621387"/>
          </a:xfrm>
          <a:prstGeom prst="rect">
            <a:avLst/>
          </a:prstGeom>
        </p:spPr>
      </p:pic>
      <p:pic>
        <p:nvPicPr>
          <p:cNvPr id="6" name="Obrázek 5" descr="images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4005064"/>
            <a:ext cx="2172072" cy="273681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99592" y="4581128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dirty="0"/>
          </a:p>
          <a:p>
            <a:r>
              <a:rPr lang="cs-CZ" sz="2400" dirty="0" smtClean="0"/>
              <a:t>In </a:t>
            </a:r>
            <a:r>
              <a:rPr lang="cs-CZ" sz="2400" dirty="0" err="1" smtClean="0"/>
              <a:t>the</a:t>
            </a:r>
            <a:r>
              <a:rPr lang="cs-CZ" sz="2400" dirty="0" smtClean="0"/>
              <a:t> Car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Robert </a:t>
            </a:r>
            <a:r>
              <a:rPr lang="cs-CZ" dirty="0" err="1" smtClean="0"/>
              <a:t>Rauschenberg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využíval techniky serigrafický </a:t>
            </a:r>
            <a:r>
              <a:rPr lang="cs-CZ" dirty="0" smtClean="0"/>
              <a:t>přenos (</a:t>
            </a:r>
            <a:r>
              <a:rPr lang="cs-CZ" dirty="0" smtClean="0"/>
              <a:t>přenesení </a:t>
            </a:r>
            <a:r>
              <a:rPr lang="cs-CZ" dirty="0" smtClean="0"/>
              <a:t>fotografie na </a:t>
            </a:r>
            <a:r>
              <a:rPr lang="cs-CZ" dirty="0" smtClean="0"/>
              <a:t>plátno) a </a:t>
            </a:r>
            <a:r>
              <a:rPr lang="cs-CZ" dirty="0" smtClean="0"/>
              <a:t>asambláž (</a:t>
            </a:r>
            <a:r>
              <a:rPr lang="cs-CZ" dirty="0" smtClean="0"/>
              <a:t>malba </a:t>
            </a:r>
            <a:r>
              <a:rPr lang="cs-CZ" dirty="0" smtClean="0"/>
              <a:t>+ kombinace materiálů, nejčastěji </a:t>
            </a:r>
            <a:r>
              <a:rPr lang="cs-CZ" dirty="0" smtClean="0"/>
              <a:t>z městského prostředí)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 smtClean="0"/>
              <a:t>1984 vyhrál </a:t>
            </a:r>
            <a:r>
              <a:rPr lang="cs-CZ" dirty="0" err="1" smtClean="0"/>
              <a:t>Grammy</a:t>
            </a:r>
            <a:r>
              <a:rPr lang="cs-CZ" dirty="0" smtClean="0"/>
              <a:t> za design přebalu alba „</a:t>
            </a:r>
            <a:r>
              <a:rPr lang="cs-CZ" dirty="0" err="1" smtClean="0"/>
              <a:t>Speaking</a:t>
            </a:r>
            <a:r>
              <a:rPr lang="cs-CZ" dirty="0" smtClean="0"/>
              <a:t> in </a:t>
            </a:r>
            <a:r>
              <a:rPr lang="cs-CZ" dirty="0" err="1" smtClean="0"/>
              <a:t>Tongues</a:t>
            </a:r>
            <a:r>
              <a:rPr lang="cs-CZ" dirty="0" smtClean="0"/>
              <a:t>“ skupiny </a:t>
            </a:r>
            <a:r>
              <a:rPr lang="cs-CZ" dirty="0" err="1" smtClean="0"/>
              <a:t>Talking</a:t>
            </a:r>
            <a:r>
              <a:rPr lang="cs-CZ" dirty="0" smtClean="0"/>
              <a:t> </a:t>
            </a:r>
            <a:r>
              <a:rPr lang="cs-CZ" dirty="0" err="1" smtClean="0"/>
              <a:t>Heads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smtClean="0"/>
              <a:t>Díla</a:t>
            </a:r>
            <a:r>
              <a:rPr lang="cs-CZ" dirty="0" smtClean="0"/>
              <a:t>: </a:t>
            </a:r>
            <a:r>
              <a:rPr lang="cs-CZ" dirty="0" err="1" smtClean="0"/>
              <a:t>Bed</a:t>
            </a:r>
            <a:r>
              <a:rPr lang="cs-CZ" dirty="0" smtClean="0"/>
              <a:t>, </a:t>
            </a:r>
            <a:r>
              <a:rPr lang="cs-CZ" dirty="0" err="1" smtClean="0"/>
              <a:t>Brace</a:t>
            </a:r>
            <a:r>
              <a:rPr lang="cs-CZ" dirty="0" smtClean="0"/>
              <a:t>, </a:t>
            </a:r>
            <a:r>
              <a:rPr lang="cs-CZ" dirty="0" err="1" smtClean="0"/>
              <a:t>Canyon</a:t>
            </a:r>
            <a:r>
              <a:rPr lang="cs-CZ" dirty="0" smtClean="0"/>
              <a:t>, </a:t>
            </a:r>
            <a:r>
              <a:rPr lang="cs-CZ" dirty="0" err="1" smtClean="0"/>
              <a:t>Estate</a:t>
            </a:r>
            <a:r>
              <a:rPr lang="cs-CZ" dirty="0" smtClean="0"/>
              <a:t>, </a:t>
            </a:r>
            <a:r>
              <a:rPr lang="cs-CZ" dirty="0" err="1" smtClean="0"/>
              <a:t>Harbor</a:t>
            </a:r>
            <a:r>
              <a:rPr lang="cs-CZ" dirty="0" smtClean="0"/>
              <a:t>, Monogram, </a:t>
            </a:r>
            <a:r>
              <a:rPr lang="cs-CZ" dirty="0" err="1" smtClean="0"/>
              <a:t>Retroactive</a:t>
            </a:r>
            <a:r>
              <a:rPr lang="cs-CZ" dirty="0" smtClean="0"/>
              <a:t> I, </a:t>
            </a:r>
            <a:r>
              <a:rPr lang="cs-CZ" dirty="0" err="1" smtClean="0"/>
              <a:t>Tracer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oI7Mn84F6packgs6ZSMcNHHto1_5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8650" y="260648"/>
            <a:ext cx="5622246" cy="3744416"/>
          </a:xfrm>
        </p:spPr>
      </p:pic>
      <p:pic>
        <p:nvPicPr>
          <p:cNvPr id="5" name="Obrázek 4" descr="WESSELM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0648"/>
            <a:ext cx="2376264" cy="3754497"/>
          </a:xfrm>
          <a:prstGeom prst="rect">
            <a:avLst/>
          </a:prstGeom>
        </p:spPr>
      </p:pic>
      <p:pic>
        <p:nvPicPr>
          <p:cNvPr id="6" name="Obrázek 5" descr="images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221088"/>
            <a:ext cx="3481861" cy="2338184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860032" y="5085184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Tom </a:t>
            </a:r>
            <a:r>
              <a:rPr lang="cs-CZ" sz="2400" b="1" dirty="0" err="1" smtClean="0"/>
              <a:t>Wesselman</a:t>
            </a:r>
            <a:endParaRPr lang="cs-C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Jim Dine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náměty ze starších uměleckých směrů, často parodie</a:t>
            </a:r>
          </a:p>
          <a:p>
            <a:r>
              <a:rPr lang="cs-CZ" dirty="0" smtClean="0"/>
              <a:t>asambláže </a:t>
            </a:r>
            <a:r>
              <a:rPr lang="cs-CZ" dirty="0" smtClean="0"/>
              <a:t>(sekačka na trávu nebo kartáček na zuby, které pouze připevnil na plátno)</a:t>
            </a:r>
          </a:p>
          <a:p>
            <a:r>
              <a:rPr lang="cs-CZ" dirty="0" smtClean="0"/>
              <a:t>věřil</a:t>
            </a:r>
            <a:r>
              <a:rPr lang="cs-CZ" dirty="0" smtClean="0"/>
              <a:t>, že barva může zprostředkovat a přenášet pocity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7359519" cy="53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059832" y="476672"/>
            <a:ext cx="3888432" cy="5040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My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Jim Dine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80112" y="5661248"/>
            <a:ext cx="4978896" cy="608931"/>
          </a:xfrm>
        </p:spPr>
        <p:txBody>
          <a:bodyPr/>
          <a:lstStyle/>
          <a:p>
            <a:pPr>
              <a:buNone/>
            </a:pPr>
            <a:r>
              <a:rPr lang="cs-CZ" dirty="0" err="1" smtClean="0"/>
              <a:t>Olympic</a:t>
            </a:r>
            <a:r>
              <a:rPr lang="cs-CZ" dirty="0" smtClean="0"/>
              <a:t> robe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4896544" cy="6338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4405637" cy="625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5220072" y="5733256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Retroactive</a:t>
            </a:r>
            <a:r>
              <a:rPr lang="cs-CZ" dirty="0" smtClean="0"/>
              <a:t> </a:t>
            </a:r>
            <a:r>
              <a:rPr lang="cs-CZ" sz="3600" dirty="0" smtClean="0"/>
              <a:t>I</a:t>
            </a:r>
            <a:endParaRPr lang="cs-CZ" sz="3600" dirty="0"/>
          </a:p>
        </p:txBody>
      </p:sp>
      <p:pic>
        <p:nvPicPr>
          <p:cNvPr id="1028" name="Picture 4" descr="http://www.interviewmagazine.com/files/2008/11/26/img-robert-rauschenberg_1833207852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9572" y="260648"/>
            <a:ext cx="3662691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3709326" cy="517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1259632" y="26064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err="1" smtClean="0"/>
              <a:t>Estate</a:t>
            </a:r>
            <a:endParaRPr lang="cs-CZ" sz="3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620688"/>
            <a:ext cx="4252714" cy="305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5580112" y="4077072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Monogram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Jasper</a:t>
            </a:r>
            <a:r>
              <a:rPr lang="cs-CZ" dirty="0" smtClean="0"/>
              <a:t> </a:t>
            </a:r>
            <a:r>
              <a:rPr lang="cs-CZ" dirty="0" err="1" smtClean="0"/>
              <a:t>Jones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929411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s </a:t>
            </a:r>
            <a:r>
              <a:rPr lang="cs-CZ" dirty="0" err="1" smtClean="0"/>
              <a:t>Rauschenbergem</a:t>
            </a:r>
            <a:r>
              <a:rPr lang="cs-CZ" dirty="0" smtClean="0"/>
              <a:t> vytvářel výlohy pro klenotnický obchod </a:t>
            </a:r>
            <a:r>
              <a:rPr lang="cs-CZ" dirty="0" err="1" smtClean="0"/>
              <a:t>Tiffany’s</a:t>
            </a:r>
            <a:endParaRPr lang="cs-CZ" dirty="0" smtClean="0"/>
          </a:p>
          <a:p>
            <a:r>
              <a:rPr lang="cs-CZ" dirty="0" smtClean="0"/>
              <a:t>široké a výrazné tahy </a:t>
            </a:r>
            <a:r>
              <a:rPr lang="cs-CZ" dirty="0" smtClean="0"/>
              <a:t>štětcem, </a:t>
            </a:r>
            <a:r>
              <a:rPr lang="cs-CZ" dirty="0" smtClean="0"/>
              <a:t>vliv abstraktního expresionismu</a:t>
            </a:r>
          </a:p>
          <a:p>
            <a:r>
              <a:rPr lang="cs-CZ" dirty="0" smtClean="0"/>
              <a:t>zobrazuje </a:t>
            </a:r>
            <a:r>
              <a:rPr lang="cs-CZ" dirty="0" smtClean="0"/>
              <a:t>konkrétní motivy –např. vlajky, terče, </a:t>
            </a:r>
            <a:r>
              <a:rPr lang="cs-CZ" dirty="0" smtClean="0"/>
              <a:t>mapy</a:t>
            </a:r>
          </a:p>
          <a:p>
            <a:endParaRPr lang="cs-CZ" dirty="0" smtClean="0"/>
          </a:p>
          <a:p>
            <a:r>
              <a:rPr lang="cs-CZ" dirty="0" smtClean="0"/>
              <a:t>díla: Flag</a:t>
            </a:r>
            <a:r>
              <a:rPr lang="cs-CZ" dirty="0" smtClean="0"/>
              <a:t>, </a:t>
            </a:r>
            <a:r>
              <a:rPr lang="cs-CZ" dirty="0" err="1" smtClean="0"/>
              <a:t>White</a:t>
            </a:r>
            <a:r>
              <a:rPr lang="cs-CZ" dirty="0" smtClean="0"/>
              <a:t> Flag, </a:t>
            </a:r>
            <a:r>
              <a:rPr lang="cs-CZ" dirty="0" err="1" smtClean="0"/>
              <a:t>Flag</a:t>
            </a:r>
            <a:r>
              <a:rPr lang="cs-CZ" dirty="0" smtClean="0"/>
              <a:t> </a:t>
            </a:r>
            <a:r>
              <a:rPr lang="cs-CZ" dirty="0" err="1" smtClean="0"/>
              <a:t>above</a:t>
            </a:r>
            <a:r>
              <a:rPr lang="cs-CZ" dirty="0" smtClean="0"/>
              <a:t> </a:t>
            </a:r>
            <a:r>
              <a:rPr lang="cs-CZ" dirty="0" err="1" smtClean="0"/>
              <a:t>White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Collage</a:t>
            </a:r>
            <a:r>
              <a:rPr lang="cs-CZ" dirty="0" smtClean="0"/>
              <a:t>, </a:t>
            </a:r>
            <a:r>
              <a:rPr lang="cs-CZ" dirty="0" err="1" smtClean="0"/>
              <a:t>Target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Four</a:t>
            </a:r>
            <a:r>
              <a:rPr lang="cs-CZ" dirty="0" smtClean="0"/>
              <a:t> </a:t>
            </a:r>
            <a:r>
              <a:rPr lang="cs-CZ" dirty="0" err="1" smtClean="0"/>
              <a:t>Faces</a:t>
            </a:r>
            <a:r>
              <a:rPr lang="cs-CZ" dirty="0" smtClean="0"/>
              <a:t>, </a:t>
            </a:r>
            <a:r>
              <a:rPr lang="cs-CZ" dirty="0" err="1" smtClean="0"/>
              <a:t>Target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Plaster</a:t>
            </a:r>
            <a:r>
              <a:rPr lang="cs-CZ" dirty="0" smtClean="0"/>
              <a:t> </a:t>
            </a:r>
            <a:r>
              <a:rPr lang="cs-CZ" dirty="0" err="1" smtClean="0"/>
              <a:t>Casts</a:t>
            </a:r>
            <a:r>
              <a:rPr lang="cs-CZ" dirty="0" smtClean="0"/>
              <a:t>, Green </a:t>
            </a:r>
            <a:r>
              <a:rPr lang="cs-CZ" dirty="0" err="1" smtClean="0"/>
              <a:t>Target</a:t>
            </a:r>
            <a:r>
              <a:rPr lang="cs-CZ" dirty="0" smtClean="0"/>
              <a:t>, </a:t>
            </a:r>
            <a:r>
              <a:rPr lang="cs-CZ" dirty="0" err="1" smtClean="0"/>
              <a:t>Grey</a:t>
            </a:r>
            <a:r>
              <a:rPr lang="cs-CZ" dirty="0" smtClean="0"/>
              <a:t> </a:t>
            </a:r>
            <a:r>
              <a:rPr lang="cs-CZ" dirty="0" err="1" smtClean="0"/>
              <a:t>Alphabets</a:t>
            </a:r>
            <a:r>
              <a:rPr lang="cs-CZ" dirty="0" smtClean="0"/>
              <a:t>, Flag on </a:t>
            </a:r>
            <a:r>
              <a:rPr lang="cs-CZ" dirty="0" err="1" smtClean="0"/>
              <a:t>Orange</a:t>
            </a:r>
            <a:r>
              <a:rPr lang="cs-CZ" dirty="0" smtClean="0"/>
              <a:t> </a:t>
            </a:r>
            <a:r>
              <a:rPr lang="cs-CZ" dirty="0" err="1" smtClean="0"/>
              <a:t>Field</a:t>
            </a:r>
            <a:r>
              <a:rPr lang="cs-CZ" dirty="0" smtClean="0"/>
              <a:t>, </a:t>
            </a:r>
            <a:r>
              <a:rPr lang="cs-CZ" dirty="0" err="1" smtClean="0"/>
              <a:t>Three</a:t>
            </a:r>
            <a:r>
              <a:rPr lang="cs-CZ" dirty="0" smtClean="0"/>
              <a:t> </a:t>
            </a:r>
            <a:r>
              <a:rPr lang="cs-CZ" dirty="0" err="1" smtClean="0"/>
              <a:t>Flags</a:t>
            </a:r>
            <a:r>
              <a:rPr lang="cs-CZ" dirty="0" smtClean="0"/>
              <a:t>, </a:t>
            </a:r>
            <a:r>
              <a:rPr lang="cs-CZ" dirty="0" err="1" smtClean="0"/>
              <a:t>False</a:t>
            </a:r>
            <a:r>
              <a:rPr lang="cs-CZ" dirty="0" smtClean="0"/>
              <a:t> Start, </a:t>
            </a:r>
            <a:r>
              <a:rPr lang="cs-CZ" dirty="0" err="1" smtClean="0"/>
              <a:t>Painted</a:t>
            </a:r>
            <a:r>
              <a:rPr lang="cs-CZ" dirty="0" smtClean="0"/>
              <a:t> Bronze (</a:t>
            </a:r>
            <a:r>
              <a:rPr lang="cs-CZ" dirty="0" err="1" smtClean="0"/>
              <a:t>Ballantine</a:t>
            </a:r>
            <a:r>
              <a:rPr lang="cs-CZ" dirty="0" smtClean="0"/>
              <a:t> Ale), </a:t>
            </a:r>
            <a:r>
              <a:rPr lang="cs-CZ" dirty="0" err="1" smtClean="0"/>
              <a:t>Painted</a:t>
            </a:r>
            <a:r>
              <a:rPr lang="cs-CZ" dirty="0" smtClean="0"/>
              <a:t> Bronze (</a:t>
            </a:r>
            <a:r>
              <a:rPr lang="cs-CZ" dirty="0" err="1" smtClean="0"/>
              <a:t>Savarin</a:t>
            </a:r>
            <a:r>
              <a:rPr lang="cs-CZ" dirty="0" smtClean="0"/>
              <a:t>), </a:t>
            </a:r>
            <a:r>
              <a:rPr lang="cs-CZ" dirty="0" err="1" smtClean="0"/>
              <a:t>Painting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Two</a:t>
            </a:r>
            <a:r>
              <a:rPr lang="cs-CZ" dirty="0" smtClean="0"/>
              <a:t> </a:t>
            </a:r>
            <a:r>
              <a:rPr lang="cs-CZ" dirty="0" err="1" smtClean="0"/>
              <a:t>Balls</a:t>
            </a:r>
            <a:r>
              <a:rPr lang="cs-CZ" dirty="0" smtClean="0"/>
              <a:t>, Map, Device, </a:t>
            </a:r>
            <a:r>
              <a:rPr lang="cs-CZ" dirty="0" err="1" smtClean="0"/>
              <a:t>Fool</a:t>
            </a:r>
            <a:r>
              <a:rPr lang="cs-CZ" dirty="0" smtClean="0"/>
              <a:t>'s House, </a:t>
            </a:r>
            <a:r>
              <a:rPr lang="cs-CZ" dirty="0" err="1" smtClean="0"/>
              <a:t>Souvenir</a:t>
            </a:r>
            <a:r>
              <a:rPr lang="cs-CZ" dirty="0" smtClean="0"/>
              <a:t> 2, </a:t>
            </a:r>
            <a:r>
              <a:rPr lang="cs-CZ" dirty="0" err="1" smtClean="0"/>
              <a:t>Watchman</a:t>
            </a:r>
            <a:r>
              <a:rPr lang="cs-CZ" dirty="0" smtClean="0"/>
              <a:t>, </a:t>
            </a:r>
            <a:r>
              <a:rPr lang="cs-CZ" dirty="0" err="1" smtClean="0"/>
              <a:t>Scent</a:t>
            </a:r>
            <a:r>
              <a:rPr lang="cs-CZ" dirty="0" smtClean="0"/>
              <a:t>, </a:t>
            </a:r>
            <a:r>
              <a:rPr lang="cs-CZ" dirty="0" err="1" smtClean="0"/>
              <a:t>Cicada</a:t>
            </a:r>
            <a:r>
              <a:rPr lang="cs-CZ" dirty="0" smtClean="0"/>
              <a:t>, </a:t>
            </a:r>
            <a:r>
              <a:rPr lang="cs-CZ" dirty="0" err="1" smtClean="0"/>
              <a:t>Dancers</a:t>
            </a:r>
            <a:r>
              <a:rPr lang="cs-CZ" dirty="0" smtClean="0"/>
              <a:t> on a Plane, In </a:t>
            </a:r>
            <a:r>
              <a:rPr lang="cs-CZ" dirty="0" err="1" smtClean="0"/>
              <a:t>the</a:t>
            </a:r>
            <a:r>
              <a:rPr lang="cs-CZ" dirty="0" smtClean="0"/>
              <a:t> Studio, </a:t>
            </a:r>
            <a:r>
              <a:rPr lang="cs-CZ" dirty="0" err="1" smtClean="0"/>
              <a:t>Untitled</a:t>
            </a:r>
            <a:r>
              <a:rPr lang="cs-CZ" dirty="0" smtClean="0"/>
              <a:t>, </a:t>
            </a:r>
            <a:r>
              <a:rPr lang="cs-CZ" dirty="0" err="1" smtClean="0"/>
              <a:t>Racing</a:t>
            </a:r>
            <a:r>
              <a:rPr lang="cs-CZ" dirty="0" smtClean="0"/>
              <a:t> </a:t>
            </a:r>
            <a:r>
              <a:rPr lang="cs-CZ" dirty="0" err="1" smtClean="0"/>
              <a:t>Thoughts</a:t>
            </a:r>
            <a:r>
              <a:rPr lang="cs-CZ" dirty="0" smtClean="0"/>
              <a:t>, </a:t>
            </a:r>
            <a:r>
              <a:rPr lang="cs-CZ" dirty="0" err="1" smtClean="0"/>
              <a:t>Summer</a:t>
            </a:r>
            <a:r>
              <a:rPr lang="cs-CZ" dirty="0" smtClean="0"/>
              <a:t>, </a:t>
            </a:r>
            <a:r>
              <a:rPr lang="cs-CZ" dirty="0" err="1" smtClean="0"/>
              <a:t>Spring</a:t>
            </a:r>
            <a:r>
              <a:rPr lang="cs-CZ" dirty="0" smtClean="0"/>
              <a:t>, </a:t>
            </a:r>
            <a:r>
              <a:rPr lang="cs-CZ" dirty="0" err="1" smtClean="0"/>
              <a:t>Fall</a:t>
            </a:r>
            <a:r>
              <a:rPr lang="cs-CZ" dirty="0" smtClean="0"/>
              <a:t>, Winter, Green Angel</a:t>
            </a:r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jasper john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4427416" cy="3623491"/>
          </a:xfrm>
        </p:spPr>
      </p:pic>
      <p:pic>
        <p:nvPicPr>
          <p:cNvPr id="5" name="Obrázek 4" descr="three flag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852936"/>
            <a:ext cx="5616624" cy="378314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55576" y="1772816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 smtClean="0"/>
              <a:t>Three</a:t>
            </a:r>
            <a:r>
              <a:rPr lang="cs-CZ" sz="2000" dirty="0" smtClean="0"/>
              <a:t> </a:t>
            </a:r>
            <a:r>
              <a:rPr lang="cs-CZ" sz="2000" dirty="0" err="1" smtClean="0"/>
              <a:t>Flags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439993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5580112" y="620688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err="1" smtClean="0"/>
              <a:t>Watchman</a:t>
            </a:r>
            <a:endParaRPr lang="cs-CZ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17035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467544" y="476672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Map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321</TotalTime>
  <Words>636</Words>
  <Application>Microsoft Office PowerPoint</Application>
  <PresentationFormat>Předvádění na obrazovce (4:3)</PresentationFormat>
  <Paragraphs>76</Paragraphs>
  <Slides>33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Motiv sady Office</vt:lpstr>
      <vt:lpstr>Snímek 1</vt:lpstr>
      <vt:lpstr>Předchůdci pop artu</vt:lpstr>
      <vt:lpstr>Robert Rauschenberg</vt:lpstr>
      <vt:lpstr>Snímek 4</vt:lpstr>
      <vt:lpstr>Snímek 5</vt:lpstr>
      <vt:lpstr>Jasper Jones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Richard Hamilton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Claes Oldenburg</vt:lpstr>
      <vt:lpstr>Snímek 27</vt:lpstr>
      <vt:lpstr>Roy Lichtenstein</vt:lpstr>
      <vt:lpstr>Snímek 29</vt:lpstr>
      <vt:lpstr>Snímek 30</vt:lpstr>
      <vt:lpstr>Jim Dine</vt:lpstr>
      <vt:lpstr>Snímek 32</vt:lpstr>
      <vt:lpstr>Snímek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 ART</dc:title>
  <dc:creator>uzivatel</dc:creator>
  <cp:lastModifiedBy>uzivatel</cp:lastModifiedBy>
  <cp:revision>36</cp:revision>
  <dcterms:created xsi:type="dcterms:W3CDTF">2011-10-03T14:16:52Z</dcterms:created>
  <dcterms:modified xsi:type="dcterms:W3CDTF">2011-10-11T11:37:05Z</dcterms:modified>
</cp:coreProperties>
</file>