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59" r:id="rId7"/>
    <p:sldId id="261" r:id="rId8"/>
    <p:sldId id="262" r:id="rId9"/>
    <p:sldId id="257" r:id="rId10"/>
    <p:sldId id="26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97" autoAdjust="0"/>
  </p:normalViewPr>
  <p:slideViewPr>
    <p:cSldViewPr snapToGrid="0">
      <p:cViewPr varScale="1">
        <p:scale>
          <a:sx n="44" d="100"/>
          <a:sy n="44" d="100"/>
        </p:scale>
        <p:origin x="72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43A1D-170F-468A-9696-73B593EB0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2DA2EE-3228-4060-8B8A-74DEA0BD6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DDF09A-540B-4B60-9BA0-5BAEB6A4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AA51-F910-488B-8C87-82AC6AC828F2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FE1DFE-35CA-4C46-BD29-09D210D1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0838D2-930F-4501-99C5-C5D814E82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BF87-CB8B-4CB1-8059-8544BC737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7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7423F-323E-410A-A88C-53E6148C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87D531D-F1C4-4441-94AB-9712DE58E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5F5C5D-F238-400D-841C-9A3023EB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AA51-F910-488B-8C87-82AC6AC828F2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DADECF-E1D9-457D-B8A4-AD44B9E0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7C4D0A-9AA0-4198-BBDB-EF8BF38C1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BF87-CB8B-4CB1-8059-8544BC737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82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C895CD1-A0D9-460B-81EA-D7749935B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1EF5660-811C-48FE-8C09-B80409DB6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81F23F-DA7F-4A8B-A5D5-69C97528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AA51-F910-488B-8C87-82AC6AC828F2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F13621-93C4-43B3-96C3-E54FC504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68F922-5374-4A7E-95AB-4D210E4C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BF87-CB8B-4CB1-8059-8544BC737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78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165FB-4D45-43B0-ACAF-8F1D4A22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F024E0-83D1-46B3-ADCD-BC4A21728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5DBDA1-8CBB-4689-9340-062B5E9C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AA51-F910-488B-8C87-82AC6AC828F2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AB6491-74B7-4576-A896-4CAA80FB8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B248C2-11C8-48BE-B3A8-A3138EE7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BF87-CB8B-4CB1-8059-8544BC737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1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0CE2A-73BB-4144-868E-8ECAC29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CABEA0-DCA8-4F5E-AB68-3B02FF24A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E1832F-A6D8-4A92-BBA9-3B25ECAA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AA51-F910-488B-8C87-82AC6AC828F2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99E044-30ED-4FF4-ABA9-01041316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F9F62A-19B5-42F9-9D03-3B50293E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BF87-CB8B-4CB1-8059-8544BC737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69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93003F-79E1-47FE-8E28-893D321D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F33B4-DB3D-4495-96A7-60BA1EB2C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60D230-3339-4D03-B297-5F7CCFDDB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7E1BC-863B-4382-82C1-0FDAECF5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AA51-F910-488B-8C87-82AC6AC828F2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0FC009-C4FA-4BB0-90BC-D21DEA2B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2595CB-A6A1-4A4D-833C-A57D1042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BF87-CB8B-4CB1-8059-8544BC737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17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1C587-81F2-4D8C-85A5-E356D93BC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C2C626-6FD3-421B-ABC4-EDBA0C349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019C0DD-B953-4C67-8934-0EA44B0EF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520E76-5283-4DBA-BFA3-5CB927602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8D53D5A-A6C6-4B97-8014-BB3377F09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A2035E2-5A7E-47DC-A54F-EC5001222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AA51-F910-488B-8C87-82AC6AC828F2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CCF3A58-1C9A-41C8-A246-69D6D0DCF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5D0C61F-7209-43BB-A7D6-72D86E70C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BF87-CB8B-4CB1-8059-8544BC737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75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660B6-4141-49C5-84A5-E81522B7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3C631CF-15A0-45A3-A4BD-9161DB54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AA51-F910-488B-8C87-82AC6AC828F2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E0802B-878A-4EDF-8E44-8DF2C1EB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9320C5-3744-4D22-A5AE-E0CE68FA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BF87-CB8B-4CB1-8059-8544BC737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8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5E17CE5-3BED-4FE6-80E3-9D3FA87AD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AA51-F910-488B-8C87-82AC6AC828F2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3D516F9-70A1-4DEB-8962-A8A4477C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C38665-C979-4EA8-8D42-73916488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BF87-CB8B-4CB1-8059-8544BC737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52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9813C-F9FC-473C-9B10-520F8AD65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F89F6-D557-4F05-9507-588B51EFA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B2200A-C120-49EA-BC3D-35562EDB5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4F1F41-5DCA-4373-A45E-603983FE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AA51-F910-488B-8C87-82AC6AC828F2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9365CA-4765-480F-9467-A1986620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A43587-DA0C-4BF1-A7C9-467073B3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BF87-CB8B-4CB1-8059-8544BC737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11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A85AE-3835-468F-8E89-831F234C3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5302DF9-32C3-4D37-8B7D-176665C6C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3E204D-D48E-4742-B3B6-CB1180249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3BEC56-238A-4B69-81EA-BC0F15EF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AA51-F910-488B-8C87-82AC6AC828F2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D3D7D7-D6A2-431F-8823-FABD520D1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2A84D0-5667-4ED3-95C0-A9730AF1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BF87-CB8B-4CB1-8059-8544BC737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77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E94E6E5-6416-475D-8DEA-716887BD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A24065-A872-4C0D-BCCB-7EFCD58EF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FD6BB1-23E0-468C-9B53-03F9BFB5F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7AA51-F910-488B-8C87-82AC6AC828F2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F4827-E775-4C9B-9844-2C7DD94B1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412C30-21E2-4716-B389-B079F75FE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3BF87-CB8B-4CB1-8059-8544BC737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62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edu.ceskatelevize.cz/video/14803-boko-haram-samopal-za-dve-kravy" TargetMode="Externa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cs/populace/zeme-v-afrika-podle-pocet-obyvate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worldometers.info/cs/svetova-populace/maroko-populace/" TargetMode="External"/><Relationship Id="rId18" Type="http://schemas.openxmlformats.org/officeDocument/2006/relationships/hyperlink" Target="https://www.worldometers.info/cs/svetova-populace/kamerun-populace/" TargetMode="External"/><Relationship Id="rId26" Type="http://schemas.openxmlformats.org/officeDocument/2006/relationships/hyperlink" Target="https://www.worldometers.info/cs/svetova-populace/senegal-populace/" TargetMode="External"/><Relationship Id="rId39" Type="http://schemas.openxmlformats.org/officeDocument/2006/relationships/hyperlink" Target="https://www.worldometers.info/cs/svetova-populace/stredoafricka-republika-populace/" TargetMode="External"/><Relationship Id="rId21" Type="http://schemas.openxmlformats.org/officeDocument/2006/relationships/hyperlink" Target="https://www.worldometers.info/cs/svetova-populace/burkina-faso-populace/" TargetMode="External"/><Relationship Id="rId34" Type="http://schemas.openxmlformats.org/officeDocument/2006/relationships/hyperlink" Target="https://www.worldometers.info/cs/svetova-populace/togo-populace/" TargetMode="External"/><Relationship Id="rId42" Type="http://schemas.openxmlformats.org/officeDocument/2006/relationships/hyperlink" Target="https://www.worldometers.info/cs/svetova-populace/namibie-populace/" TargetMode="External"/><Relationship Id="rId47" Type="http://schemas.openxmlformats.org/officeDocument/2006/relationships/hyperlink" Target="https://www.worldometers.info/cs/svetova-populace/guinea-bissau-populace/" TargetMode="External"/><Relationship Id="rId50" Type="http://schemas.openxmlformats.org/officeDocument/2006/relationships/hyperlink" Target="https://www.worldometers.info/cs/svetova-populace/mauricius-populace/" TargetMode="External"/><Relationship Id="rId55" Type="http://schemas.openxmlformats.org/officeDocument/2006/relationships/hyperlink" Target="https://www.worldometers.info/cs/svetova-populace/kapverdy-populace/" TargetMode="External"/><Relationship Id="rId7" Type="http://schemas.openxmlformats.org/officeDocument/2006/relationships/hyperlink" Target="https://www.worldometers.info/cs/svetova-populace/jihoafricka-republika-populace/" TargetMode="External"/><Relationship Id="rId2" Type="http://schemas.openxmlformats.org/officeDocument/2006/relationships/hyperlink" Target="https://www.worldometers.info/cs/svetova-populace/nigerie-populace/" TargetMode="External"/><Relationship Id="rId16" Type="http://schemas.openxmlformats.org/officeDocument/2006/relationships/hyperlink" Target="https://www.worldometers.info/cs/svetova-populace/madagaskar-populace/" TargetMode="External"/><Relationship Id="rId29" Type="http://schemas.openxmlformats.org/officeDocument/2006/relationships/hyperlink" Target="https://www.worldometers.info/cs/svetova-populace/benin-populace/" TargetMode="External"/><Relationship Id="rId11" Type="http://schemas.openxmlformats.org/officeDocument/2006/relationships/hyperlink" Target="https://www.worldometers.info/cs/svetova-populace/alzirsko-populace/" TargetMode="External"/><Relationship Id="rId24" Type="http://schemas.openxmlformats.org/officeDocument/2006/relationships/hyperlink" Target="https://www.worldometers.info/cs/svetova-populace/cad-populace/" TargetMode="External"/><Relationship Id="rId32" Type="http://schemas.openxmlformats.org/officeDocument/2006/relationships/hyperlink" Target="https://www.worldometers.info/cs/svetova-populace/jizni-sudan-populace/" TargetMode="External"/><Relationship Id="rId37" Type="http://schemas.openxmlformats.org/officeDocument/2006/relationships/hyperlink" Target="https://www.worldometers.info/cs/svetova-populace/kongo-populace/" TargetMode="External"/><Relationship Id="rId40" Type="http://schemas.openxmlformats.org/officeDocument/2006/relationships/hyperlink" Target="https://www.worldometers.info/cs/svetova-populace/mauritanie-populace/" TargetMode="External"/><Relationship Id="rId45" Type="http://schemas.openxmlformats.org/officeDocument/2006/relationships/hyperlink" Target="https://www.worldometers.info/cs/svetova-populace/botswana-populace/" TargetMode="External"/><Relationship Id="rId53" Type="http://schemas.openxmlformats.org/officeDocument/2006/relationships/hyperlink" Target="https://www.worldometers.info/cs/svetova-populace/reunion-populace/" TargetMode="External"/><Relationship Id="rId58" Type="http://schemas.openxmlformats.org/officeDocument/2006/relationships/hyperlink" Target="https://www.worldometers.info/cs/svetova-populace/seychely-populace/" TargetMode="External"/><Relationship Id="rId5" Type="http://schemas.openxmlformats.org/officeDocument/2006/relationships/hyperlink" Target="https://www.worldometers.info/cs/svetova-populace/demokraticka-republika-kongo-populace/" TargetMode="External"/><Relationship Id="rId19" Type="http://schemas.openxmlformats.org/officeDocument/2006/relationships/hyperlink" Target="https://www.worldometers.info/cs/svetova-populace/niger-populace/" TargetMode="External"/><Relationship Id="rId4" Type="http://schemas.openxmlformats.org/officeDocument/2006/relationships/hyperlink" Target="https://www.worldometers.info/cs/svetova-populace/egypt-populace/" TargetMode="External"/><Relationship Id="rId9" Type="http://schemas.openxmlformats.org/officeDocument/2006/relationships/hyperlink" Target="https://www.worldometers.info/cs/svetova-populace/sudan-populace/" TargetMode="External"/><Relationship Id="rId14" Type="http://schemas.openxmlformats.org/officeDocument/2006/relationships/hyperlink" Target="https://www.worldometers.info/cs/svetova-populace/mosambik-populace/" TargetMode="External"/><Relationship Id="rId22" Type="http://schemas.openxmlformats.org/officeDocument/2006/relationships/hyperlink" Target="https://www.worldometers.info/cs/svetova-populace/malawi-populace/" TargetMode="External"/><Relationship Id="rId27" Type="http://schemas.openxmlformats.org/officeDocument/2006/relationships/hyperlink" Target="https://www.worldometers.info/cs/svetova-populace/zimbabwe-populace/" TargetMode="External"/><Relationship Id="rId30" Type="http://schemas.openxmlformats.org/officeDocument/2006/relationships/hyperlink" Target="https://www.worldometers.info/cs/svetova-populace/rwanda-populace/" TargetMode="External"/><Relationship Id="rId35" Type="http://schemas.openxmlformats.org/officeDocument/2006/relationships/hyperlink" Target="https://www.worldometers.info/cs/svetova-populace/sierra-leone-populace/" TargetMode="External"/><Relationship Id="rId43" Type="http://schemas.openxmlformats.org/officeDocument/2006/relationships/hyperlink" Target="https://www.worldometers.info/cs/svetova-populace/gambie-populace/" TargetMode="External"/><Relationship Id="rId48" Type="http://schemas.openxmlformats.org/officeDocument/2006/relationships/hyperlink" Target="https://www.worldometers.info/cs/svetova-populace/rovnikova-guinea-populace/" TargetMode="External"/><Relationship Id="rId56" Type="http://schemas.openxmlformats.org/officeDocument/2006/relationships/hyperlink" Target="https://www.worldometers.info/cs/svetova-populace/mayotte-populace/" TargetMode="External"/><Relationship Id="rId8" Type="http://schemas.openxmlformats.org/officeDocument/2006/relationships/hyperlink" Target="https://www.worldometers.info/cs/svetova-populace/kena-populace/" TargetMode="External"/><Relationship Id="rId51" Type="http://schemas.openxmlformats.org/officeDocument/2006/relationships/hyperlink" Target="https://www.worldometers.info/cs/svetova-populace/dzibutsko-populace/" TargetMode="External"/><Relationship Id="rId3" Type="http://schemas.openxmlformats.org/officeDocument/2006/relationships/hyperlink" Target="https://www.worldometers.info/cs/svetova-populace/etiopie-populace/" TargetMode="External"/><Relationship Id="rId12" Type="http://schemas.openxmlformats.org/officeDocument/2006/relationships/hyperlink" Target="https://www.worldometers.info/cs/svetova-populace/angola-populace/" TargetMode="External"/><Relationship Id="rId17" Type="http://schemas.openxmlformats.org/officeDocument/2006/relationships/hyperlink" Target="https://www.worldometers.info/cs/svetova-populace/pobrezi-slonoviny-populace/" TargetMode="External"/><Relationship Id="rId25" Type="http://schemas.openxmlformats.org/officeDocument/2006/relationships/hyperlink" Target="https://www.worldometers.info/cs/svetova-populace/somalsko-populace/" TargetMode="External"/><Relationship Id="rId33" Type="http://schemas.openxmlformats.org/officeDocument/2006/relationships/hyperlink" Target="https://www.worldometers.info/cs/svetova-populace/tunisko-populace/" TargetMode="External"/><Relationship Id="rId38" Type="http://schemas.openxmlformats.org/officeDocument/2006/relationships/hyperlink" Target="https://www.worldometers.info/cs/svetova-populace/liberie-populace/" TargetMode="External"/><Relationship Id="rId46" Type="http://schemas.openxmlformats.org/officeDocument/2006/relationships/hyperlink" Target="https://www.worldometers.info/cs/svetova-populace/lesotho-populace/" TargetMode="External"/><Relationship Id="rId20" Type="http://schemas.openxmlformats.org/officeDocument/2006/relationships/hyperlink" Target="https://www.worldometers.info/cs/svetova-populace/mali-populace/" TargetMode="External"/><Relationship Id="rId41" Type="http://schemas.openxmlformats.org/officeDocument/2006/relationships/hyperlink" Target="https://www.worldometers.info/cs/svetova-populace/eritrea-populace/" TargetMode="External"/><Relationship Id="rId54" Type="http://schemas.openxmlformats.org/officeDocument/2006/relationships/hyperlink" Target="https://www.worldometers.info/cs/svetova-populace/zapadni-sahara-populac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orldometers.info/cs/svetova-populace/tanzanie-populace/" TargetMode="External"/><Relationship Id="rId15" Type="http://schemas.openxmlformats.org/officeDocument/2006/relationships/hyperlink" Target="https://www.worldometers.info/cs/svetova-populace/ghana-populace/" TargetMode="External"/><Relationship Id="rId23" Type="http://schemas.openxmlformats.org/officeDocument/2006/relationships/hyperlink" Target="https://www.worldometers.info/cs/svetova-populace/zambie-populace/" TargetMode="External"/><Relationship Id="rId28" Type="http://schemas.openxmlformats.org/officeDocument/2006/relationships/hyperlink" Target="https://www.worldometers.info/cs/svetova-populace/guinea-populace/" TargetMode="External"/><Relationship Id="rId36" Type="http://schemas.openxmlformats.org/officeDocument/2006/relationships/hyperlink" Target="https://www.worldometers.info/cs/svetova-populace/libye-populace/" TargetMode="External"/><Relationship Id="rId49" Type="http://schemas.openxmlformats.org/officeDocument/2006/relationships/hyperlink" Target="https://www.worldometers.info/cs/svetova-populace/svazijsko-populace/" TargetMode="External"/><Relationship Id="rId57" Type="http://schemas.openxmlformats.org/officeDocument/2006/relationships/hyperlink" Target="https://www.worldometers.info/cs/svetova-populace/svaty-tomas-a-principuv-ostrov-populace/" TargetMode="External"/><Relationship Id="rId10" Type="http://schemas.openxmlformats.org/officeDocument/2006/relationships/hyperlink" Target="https://www.worldometers.info/cs/svetova-populace/uganda-populace/" TargetMode="External"/><Relationship Id="rId31" Type="http://schemas.openxmlformats.org/officeDocument/2006/relationships/hyperlink" Target="https://www.worldometers.info/cs/svetova-populace/burundi-populace/" TargetMode="External"/><Relationship Id="rId44" Type="http://schemas.openxmlformats.org/officeDocument/2006/relationships/hyperlink" Target="https://www.worldometers.info/cs/svetova-populace/gabon-populace/" TargetMode="External"/><Relationship Id="rId52" Type="http://schemas.openxmlformats.org/officeDocument/2006/relationships/hyperlink" Target="https://www.worldometers.info/cs/svetova-populace/komory-populac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615090-D85B-4AED-B54F-1AF89E0CC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374" y="-1342541"/>
            <a:ext cx="9144000" cy="2387600"/>
          </a:xfrm>
        </p:spPr>
        <p:txBody>
          <a:bodyPr/>
          <a:lstStyle/>
          <a:p>
            <a:r>
              <a:rPr lang="cs-CZ" b="1" dirty="0"/>
              <a:t>Černá Afrika 2026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BA4B26-D1D2-42AB-A341-3027BFB79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sekundy 2026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A841CB8-B566-4AFF-A2E0-190383FB3727}"/>
              </a:ext>
            </a:extLst>
          </p:cNvPr>
          <p:cNvSpPr txBox="1"/>
          <p:nvPr/>
        </p:nvSpPr>
        <p:spPr>
          <a:xfrm>
            <a:off x="1524000" y="5769429"/>
            <a:ext cx="2084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Učebnice str. 38 - 39</a:t>
            </a:r>
          </a:p>
        </p:txBody>
      </p:sp>
    </p:spTree>
    <p:extLst>
      <p:ext uri="{BB962C8B-B14F-4D97-AF65-F5344CB8AC3E}">
        <p14:creationId xmlns:p14="http://schemas.microsoft.com/office/powerpoint/2010/main" val="53226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ACAD856-4BB7-4999-B5F9-CD8347FE3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890" y="427382"/>
            <a:ext cx="9505591" cy="6023114"/>
          </a:xfrm>
          <a:prstGeom prst="rect">
            <a:avLst/>
          </a:prstGeom>
        </p:spPr>
      </p:pic>
      <p:sp>
        <p:nvSpPr>
          <p:cNvPr id="3" name="Pětiúhelník 2">
            <a:extLst>
              <a:ext uri="{FF2B5EF4-FFF2-40B4-BE49-F238E27FC236}">
                <a16:creationId xmlns:a16="http://schemas.microsoft.com/office/drawing/2014/main" id="{FCBCA9B8-C2AA-4D33-8060-54033091CEDE}"/>
              </a:ext>
            </a:extLst>
          </p:cNvPr>
          <p:cNvSpPr/>
          <p:nvPr/>
        </p:nvSpPr>
        <p:spPr>
          <a:xfrm>
            <a:off x="1749288" y="1868556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Pětiúhelník 3">
            <a:extLst>
              <a:ext uri="{FF2B5EF4-FFF2-40B4-BE49-F238E27FC236}">
                <a16:creationId xmlns:a16="http://schemas.microsoft.com/office/drawing/2014/main" id="{CAF77D0B-69E9-41D5-A494-889FC847D72D}"/>
              </a:ext>
            </a:extLst>
          </p:cNvPr>
          <p:cNvSpPr/>
          <p:nvPr/>
        </p:nvSpPr>
        <p:spPr>
          <a:xfrm>
            <a:off x="4883427" y="3114260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úhelník 4">
            <a:extLst>
              <a:ext uri="{FF2B5EF4-FFF2-40B4-BE49-F238E27FC236}">
                <a16:creationId xmlns:a16="http://schemas.microsoft.com/office/drawing/2014/main" id="{C527C2BF-33A2-4B74-B106-E2707D409045}"/>
              </a:ext>
            </a:extLst>
          </p:cNvPr>
          <p:cNvSpPr/>
          <p:nvPr/>
        </p:nvSpPr>
        <p:spPr>
          <a:xfrm>
            <a:off x="2806149" y="2617304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úhelník 5">
            <a:extLst>
              <a:ext uri="{FF2B5EF4-FFF2-40B4-BE49-F238E27FC236}">
                <a16:creationId xmlns:a16="http://schemas.microsoft.com/office/drawing/2014/main" id="{3D0F0087-4986-40ED-9493-583F2ED255F2}"/>
              </a:ext>
            </a:extLst>
          </p:cNvPr>
          <p:cNvSpPr/>
          <p:nvPr/>
        </p:nvSpPr>
        <p:spPr>
          <a:xfrm>
            <a:off x="8918715" y="3137451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úhelník 6">
            <a:extLst>
              <a:ext uri="{FF2B5EF4-FFF2-40B4-BE49-F238E27FC236}">
                <a16:creationId xmlns:a16="http://schemas.microsoft.com/office/drawing/2014/main" id="{546DB890-F3CD-40D6-8461-834451826A2E}"/>
              </a:ext>
            </a:extLst>
          </p:cNvPr>
          <p:cNvSpPr/>
          <p:nvPr/>
        </p:nvSpPr>
        <p:spPr>
          <a:xfrm>
            <a:off x="8123584" y="2239617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úhelník 7">
            <a:extLst>
              <a:ext uri="{FF2B5EF4-FFF2-40B4-BE49-F238E27FC236}">
                <a16:creationId xmlns:a16="http://schemas.microsoft.com/office/drawing/2014/main" id="{6FC04663-727A-4323-B936-FDC89E44CECC}"/>
              </a:ext>
            </a:extLst>
          </p:cNvPr>
          <p:cNvSpPr/>
          <p:nvPr/>
        </p:nvSpPr>
        <p:spPr>
          <a:xfrm>
            <a:off x="5857462" y="2726635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ětiúhelník 8">
            <a:extLst>
              <a:ext uri="{FF2B5EF4-FFF2-40B4-BE49-F238E27FC236}">
                <a16:creationId xmlns:a16="http://schemas.microsoft.com/office/drawing/2014/main" id="{44197BF3-C13E-4F03-AAA7-1EC1511D0227}"/>
              </a:ext>
            </a:extLst>
          </p:cNvPr>
          <p:cNvSpPr/>
          <p:nvPr/>
        </p:nvSpPr>
        <p:spPr>
          <a:xfrm>
            <a:off x="5360505" y="3859695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ětiúhelník 9">
            <a:extLst>
              <a:ext uri="{FF2B5EF4-FFF2-40B4-BE49-F238E27FC236}">
                <a16:creationId xmlns:a16="http://schemas.microsoft.com/office/drawing/2014/main" id="{F51B7AF6-15EA-41A2-A096-F7A3413A6E2E}"/>
              </a:ext>
            </a:extLst>
          </p:cNvPr>
          <p:cNvSpPr/>
          <p:nvPr/>
        </p:nvSpPr>
        <p:spPr>
          <a:xfrm>
            <a:off x="1620080" y="2348948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ětiúhelník 10">
            <a:extLst>
              <a:ext uri="{FF2B5EF4-FFF2-40B4-BE49-F238E27FC236}">
                <a16:creationId xmlns:a16="http://schemas.microsoft.com/office/drawing/2014/main" id="{1BE3FB37-9C60-4E9E-B6B5-E856979F5B3D}"/>
              </a:ext>
            </a:extLst>
          </p:cNvPr>
          <p:cNvSpPr/>
          <p:nvPr/>
        </p:nvSpPr>
        <p:spPr>
          <a:xfrm>
            <a:off x="4108175" y="2507973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ětiúhelník 11">
            <a:extLst>
              <a:ext uri="{FF2B5EF4-FFF2-40B4-BE49-F238E27FC236}">
                <a16:creationId xmlns:a16="http://schemas.microsoft.com/office/drawing/2014/main" id="{5722089B-E6BA-4B50-9674-D5BBF0BF21C8}"/>
              </a:ext>
            </a:extLst>
          </p:cNvPr>
          <p:cNvSpPr/>
          <p:nvPr/>
        </p:nvSpPr>
        <p:spPr>
          <a:xfrm>
            <a:off x="3829879" y="3611217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ětiúhelník 12">
            <a:extLst>
              <a:ext uri="{FF2B5EF4-FFF2-40B4-BE49-F238E27FC236}">
                <a16:creationId xmlns:a16="http://schemas.microsoft.com/office/drawing/2014/main" id="{AE37AB94-9464-46CC-A15A-893D715366AF}"/>
              </a:ext>
            </a:extLst>
          </p:cNvPr>
          <p:cNvSpPr/>
          <p:nvPr/>
        </p:nvSpPr>
        <p:spPr>
          <a:xfrm>
            <a:off x="5922066" y="5024230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Pětiúhelník 13">
            <a:extLst>
              <a:ext uri="{FF2B5EF4-FFF2-40B4-BE49-F238E27FC236}">
                <a16:creationId xmlns:a16="http://schemas.microsoft.com/office/drawing/2014/main" id="{03955C17-7D32-48D3-AAAF-E0FFE814A8E5}"/>
              </a:ext>
            </a:extLst>
          </p:cNvPr>
          <p:cNvSpPr/>
          <p:nvPr/>
        </p:nvSpPr>
        <p:spPr>
          <a:xfrm>
            <a:off x="5857462" y="4914899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ětiúhelník 14">
            <a:extLst>
              <a:ext uri="{FF2B5EF4-FFF2-40B4-BE49-F238E27FC236}">
                <a16:creationId xmlns:a16="http://schemas.microsoft.com/office/drawing/2014/main" id="{4FA7148F-CF3B-4EF7-9E4E-825DE30AF9AC}"/>
              </a:ext>
            </a:extLst>
          </p:cNvPr>
          <p:cNvSpPr/>
          <p:nvPr/>
        </p:nvSpPr>
        <p:spPr>
          <a:xfrm>
            <a:off x="9783418" y="4108173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Pětiúhelník 15">
            <a:extLst>
              <a:ext uri="{FF2B5EF4-FFF2-40B4-BE49-F238E27FC236}">
                <a16:creationId xmlns:a16="http://schemas.microsoft.com/office/drawing/2014/main" id="{F0C5FEAE-C944-4891-A35E-932113C1BFFB}"/>
              </a:ext>
            </a:extLst>
          </p:cNvPr>
          <p:cNvSpPr/>
          <p:nvPr/>
        </p:nvSpPr>
        <p:spPr>
          <a:xfrm>
            <a:off x="8680175" y="4545495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Pětiúhelník 16">
            <a:extLst>
              <a:ext uri="{FF2B5EF4-FFF2-40B4-BE49-F238E27FC236}">
                <a16:creationId xmlns:a16="http://schemas.microsoft.com/office/drawing/2014/main" id="{4096C568-4C41-4054-8368-B99934A74430}"/>
              </a:ext>
            </a:extLst>
          </p:cNvPr>
          <p:cNvSpPr/>
          <p:nvPr/>
        </p:nvSpPr>
        <p:spPr>
          <a:xfrm>
            <a:off x="8983319" y="5330686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Pětiúhelník 17">
            <a:extLst>
              <a:ext uri="{FF2B5EF4-FFF2-40B4-BE49-F238E27FC236}">
                <a16:creationId xmlns:a16="http://schemas.microsoft.com/office/drawing/2014/main" id="{BF33DC19-E2A3-44FD-B87B-AC11180036A2}"/>
              </a:ext>
            </a:extLst>
          </p:cNvPr>
          <p:cNvSpPr/>
          <p:nvPr/>
        </p:nvSpPr>
        <p:spPr>
          <a:xfrm>
            <a:off x="8123584" y="4345056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Pětiúhelník 18">
            <a:extLst>
              <a:ext uri="{FF2B5EF4-FFF2-40B4-BE49-F238E27FC236}">
                <a16:creationId xmlns:a16="http://schemas.microsoft.com/office/drawing/2014/main" id="{A3ECC51F-5221-4E1B-8141-4E4F869E8C72}"/>
              </a:ext>
            </a:extLst>
          </p:cNvPr>
          <p:cNvSpPr/>
          <p:nvPr/>
        </p:nvSpPr>
        <p:spPr>
          <a:xfrm>
            <a:off x="7785653" y="4654826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Pětiúhelník 19">
            <a:extLst>
              <a:ext uri="{FF2B5EF4-FFF2-40B4-BE49-F238E27FC236}">
                <a16:creationId xmlns:a16="http://schemas.microsoft.com/office/drawing/2014/main" id="{FAD9B4D5-4BAA-46D6-B283-FC081E6033AD}"/>
              </a:ext>
            </a:extLst>
          </p:cNvPr>
          <p:cNvSpPr/>
          <p:nvPr/>
        </p:nvSpPr>
        <p:spPr>
          <a:xfrm>
            <a:off x="2140227" y="3004929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Pětiúhelník 20">
            <a:extLst>
              <a:ext uri="{FF2B5EF4-FFF2-40B4-BE49-F238E27FC236}">
                <a16:creationId xmlns:a16="http://schemas.microsoft.com/office/drawing/2014/main" id="{6A9EFA58-FD0A-475B-8950-6DAFB8D1EF42}"/>
              </a:ext>
            </a:extLst>
          </p:cNvPr>
          <p:cNvSpPr/>
          <p:nvPr/>
        </p:nvSpPr>
        <p:spPr>
          <a:xfrm>
            <a:off x="3631096" y="2675282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952BB7DD-BE55-49C1-A946-068AC6746233}"/>
              </a:ext>
            </a:extLst>
          </p:cNvPr>
          <p:cNvSpPr/>
          <p:nvPr/>
        </p:nvSpPr>
        <p:spPr>
          <a:xfrm>
            <a:off x="8004316" y="3718891"/>
            <a:ext cx="96076" cy="877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A5C15F98-5075-4B7A-8383-DD2C1184943D}"/>
              </a:ext>
            </a:extLst>
          </p:cNvPr>
          <p:cNvSpPr/>
          <p:nvPr/>
        </p:nvSpPr>
        <p:spPr>
          <a:xfrm>
            <a:off x="1924879" y="1739347"/>
            <a:ext cx="238539" cy="25841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FC91B338-A671-4777-BFF1-A8961B67FDB1}"/>
              </a:ext>
            </a:extLst>
          </p:cNvPr>
          <p:cNvSpPr/>
          <p:nvPr/>
        </p:nvSpPr>
        <p:spPr>
          <a:xfrm>
            <a:off x="1813892" y="2244586"/>
            <a:ext cx="238539" cy="25841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E9607275-DC30-47B4-A2A1-733E6EFD39F1}"/>
              </a:ext>
            </a:extLst>
          </p:cNvPr>
          <p:cNvSpPr/>
          <p:nvPr/>
        </p:nvSpPr>
        <p:spPr>
          <a:xfrm>
            <a:off x="2224709" y="2781299"/>
            <a:ext cx="238539" cy="25841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06C9CFE9-864C-4D51-9697-0E38EE83BDA8}"/>
              </a:ext>
            </a:extLst>
          </p:cNvPr>
          <p:cNvSpPr/>
          <p:nvPr/>
        </p:nvSpPr>
        <p:spPr>
          <a:xfrm>
            <a:off x="2630557" y="2373795"/>
            <a:ext cx="238539" cy="25841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ABCD8AA4-6945-4C45-9B7F-C2A7E41A4E00}"/>
              </a:ext>
            </a:extLst>
          </p:cNvPr>
          <p:cNvSpPr/>
          <p:nvPr/>
        </p:nvSpPr>
        <p:spPr>
          <a:xfrm>
            <a:off x="3775213" y="2617304"/>
            <a:ext cx="238539" cy="25841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BFA86D85-F605-49C7-A3CE-3CCCEFD241A7}"/>
              </a:ext>
            </a:extLst>
          </p:cNvPr>
          <p:cNvSpPr/>
          <p:nvPr/>
        </p:nvSpPr>
        <p:spPr>
          <a:xfrm>
            <a:off x="3641034" y="3377648"/>
            <a:ext cx="238539" cy="25841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81A5A30B-29D5-4D1B-B765-2613286188A4}"/>
              </a:ext>
            </a:extLst>
          </p:cNvPr>
          <p:cNvSpPr/>
          <p:nvPr/>
        </p:nvSpPr>
        <p:spPr>
          <a:xfrm>
            <a:off x="5012635" y="2910508"/>
            <a:ext cx="238539" cy="25841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6ED41DE3-B171-4C86-96E5-D18E659C46F7}"/>
              </a:ext>
            </a:extLst>
          </p:cNvPr>
          <p:cNvSpPr/>
          <p:nvPr/>
        </p:nvSpPr>
        <p:spPr>
          <a:xfrm>
            <a:off x="5522301" y="3762789"/>
            <a:ext cx="238539" cy="25841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626920DF-5D41-4D19-864B-7BBB54CAB6A9}"/>
              </a:ext>
            </a:extLst>
          </p:cNvPr>
          <p:cNvSpPr/>
          <p:nvPr/>
        </p:nvSpPr>
        <p:spPr>
          <a:xfrm>
            <a:off x="5992415" y="2691846"/>
            <a:ext cx="238539" cy="25841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71CA12B0-A76D-46A8-B191-FA867FCEDA9F}"/>
              </a:ext>
            </a:extLst>
          </p:cNvPr>
          <p:cNvSpPr/>
          <p:nvPr/>
        </p:nvSpPr>
        <p:spPr>
          <a:xfrm>
            <a:off x="7565981" y="2073965"/>
            <a:ext cx="526774" cy="25841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60518DBA-251A-492C-A831-C2AC3D6D9809}"/>
              </a:ext>
            </a:extLst>
          </p:cNvPr>
          <p:cNvSpPr/>
          <p:nvPr/>
        </p:nvSpPr>
        <p:spPr>
          <a:xfrm>
            <a:off x="8918715" y="3246782"/>
            <a:ext cx="526774" cy="25841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831C2337-D1F1-4FFC-A24D-54C1ECB56371}"/>
              </a:ext>
            </a:extLst>
          </p:cNvPr>
          <p:cNvSpPr/>
          <p:nvPr/>
        </p:nvSpPr>
        <p:spPr>
          <a:xfrm>
            <a:off x="9357149" y="3891997"/>
            <a:ext cx="526774" cy="25841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267C0BCF-3E5F-4DC2-8451-034CC7896660}"/>
              </a:ext>
            </a:extLst>
          </p:cNvPr>
          <p:cNvSpPr/>
          <p:nvPr/>
        </p:nvSpPr>
        <p:spPr>
          <a:xfrm>
            <a:off x="8680175" y="4288734"/>
            <a:ext cx="526774" cy="25841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711B7211-E404-4F42-B344-605AD293F56B}"/>
              </a:ext>
            </a:extLst>
          </p:cNvPr>
          <p:cNvSpPr/>
          <p:nvPr/>
        </p:nvSpPr>
        <p:spPr>
          <a:xfrm>
            <a:off x="8425716" y="5256142"/>
            <a:ext cx="526774" cy="25841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26DAD73E-7BB8-4586-97FE-3B37B15DB968}"/>
              </a:ext>
            </a:extLst>
          </p:cNvPr>
          <p:cNvSpPr/>
          <p:nvPr/>
        </p:nvSpPr>
        <p:spPr>
          <a:xfrm>
            <a:off x="7596810" y="4288734"/>
            <a:ext cx="526774" cy="25841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385C8E68-6DE4-4A6A-B99D-303BE8B4B36E}"/>
              </a:ext>
            </a:extLst>
          </p:cNvPr>
          <p:cNvSpPr/>
          <p:nvPr/>
        </p:nvSpPr>
        <p:spPr>
          <a:xfrm>
            <a:off x="6051274" y="4956310"/>
            <a:ext cx="526774" cy="25841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9F19E099-3174-48EC-BC8D-4B2CB7238127}"/>
              </a:ext>
            </a:extLst>
          </p:cNvPr>
          <p:cNvSpPr/>
          <p:nvPr/>
        </p:nvSpPr>
        <p:spPr>
          <a:xfrm>
            <a:off x="5594075" y="4651512"/>
            <a:ext cx="526774" cy="25841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3D56DDB0-BC01-4E82-A1F3-5A8D358DD003}"/>
              </a:ext>
            </a:extLst>
          </p:cNvPr>
          <p:cNvSpPr/>
          <p:nvPr/>
        </p:nvSpPr>
        <p:spPr>
          <a:xfrm>
            <a:off x="4237383" y="2332382"/>
            <a:ext cx="526774" cy="25841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16568790-F010-41CD-9024-66A099C7EB85}"/>
              </a:ext>
            </a:extLst>
          </p:cNvPr>
          <p:cNvSpPr/>
          <p:nvPr/>
        </p:nvSpPr>
        <p:spPr>
          <a:xfrm>
            <a:off x="7530552" y="3504372"/>
            <a:ext cx="526774" cy="25841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45" name="Řečová bublina: obdélníkový bublinový popisek 44">
            <a:extLst>
              <a:ext uri="{FF2B5EF4-FFF2-40B4-BE49-F238E27FC236}">
                <a16:creationId xmlns:a16="http://schemas.microsoft.com/office/drawing/2014/main" id="{F287EE01-CE63-452E-ACB1-361AD42C1386}"/>
              </a:ext>
            </a:extLst>
          </p:cNvPr>
          <p:cNvSpPr/>
          <p:nvPr/>
        </p:nvSpPr>
        <p:spPr>
          <a:xfrm>
            <a:off x="7313545" y="4568685"/>
            <a:ext cx="399219" cy="195471"/>
          </a:xfrm>
          <a:prstGeom prst="wedgeRectCallout">
            <a:avLst>
              <a:gd name="adj1" fmla="val 89285"/>
              <a:gd name="adj2" fmla="val 4189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40363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CA4280B4-D828-483B-979F-DAE7CF64EC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620580"/>
              </p:ext>
            </p:extLst>
          </p:nvPr>
        </p:nvGraphicFramePr>
        <p:xfrm>
          <a:off x="1466850" y="508401"/>
          <a:ext cx="9258300" cy="5841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3" imgW="3019245" imgH="1904630" progId="AcroExch.Document.DC">
                  <p:embed/>
                </p:oleObj>
              </mc:Choice>
              <mc:Fallback>
                <p:oleObj name="Acrobat Document" r:id="rId3" imgW="3019245" imgH="190463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6850" y="508401"/>
                        <a:ext cx="9258300" cy="5841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D5E2CDC2-A41C-4782-804F-B122766440E7}"/>
              </a:ext>
            </a:extLst>
          </p:cNvPr>
          <p:cNvSpPr/>
          <p:nvPr/>
        </p:nvSpPr>
        <p:spPr>
          <a:xfrm>
            <a:off x="751609" y="6349599"/>
            <a:ext cx="5680364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200" dirty="0">
                <a:hlinkClick r:id="rId5"/>
              </a:rPr>
              <a:t>https://edu.ceskatelevize.cz/video/14803-boko-haram-samopal-za-dve-kravy</a:t>
            </a:r>
            <a:r>
              <a:rPr lang="cs-CZ" sz="1200" dirty="0"/>
              <a:t>  5.20 min. </a:t>
            </a:r>
          </a:p>
        </p:txBody>
      </p:sp>
    </p:spTree>
    <p:extLst>
      <p:ext uri="{BB962C8B-B14F-4D97-AF65-F5344CB8AC3E}">
        <p14:creationId xmlns:p14="http://schemas.microsoft.com/office/powerpoint/2010/main" val="148508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A169249-8CB7-40E3-8D27-1FDA698C4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A6459EC-51B9-437A-A8A9-C611BF72E48D}"/>
              </a:ext>
            </a:extLst>
          </p:cNvPr>
          <p:cNvSpPr/>
          <p:nvPr/>
        </p:nvSpPr>
        <p:spPr>
          <a:xfrm>
            <a:off x="1865244" y="6475201"/>
            <a:ext cx="6473686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hlinkClick r:id="rId3"/>
              </a:rPr>
              <a:t>https://www.worldometers.info/cs/populace/</a:t>
            </a:r>
            <a:r>
              <a:rPr lang="cs-CZ" sz="1400">
                <a:hlinkClick r:id="rId3"/>
              </a:rPr>
              <a:t>zeme-v-afrika-podle-pocet-obyvatel/</a:t>
            </a:r>
            <a:r>
              <a:rPr lang="cs-CZ" sz="1400"/>
              <a:t> 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9432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B4AB500-83F4-4DCF-8E74-3D729384B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394224"/>
              </p:ext>
            </p:extLst>
          </p:nvPr>
        </p:nvGraphicFramePr>
        <p:xfrm>
          <a:off x="96079" y="753386"/>
          <a:ext cx="618213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39">
                  <a:extLst>
                    <a:ext uri="{9D8B030D-6E8A-4147-A177-3AD203B41FA5}">
                      <a16:colId xmlns:a16="http://schemas.microsoft.com/office/drawing/2014/main" val="1154540716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3820906455"/>
                    </a:ext>
                  </a:extLst>
                </a:gridCol>
                <a:gridCol w="1630017">
                  <a:extLst>
                    <a:ext uri="{9D8B030D-6E8A-4147-A177-3AD203B41FA5}">
                      <a16:colId xmlns:a16="http://schemas.microsoft.com/office/drawing/2014/main" val="126648469"/>
                    </a:ext>
                  </a:extLst>
                </a:gridCol>
                <a:gridCol w="1222513">
                  <a:extLst>
                    <a:ext uri="{9D8B030D-6E8A-4147-A177-3AD203B41FA5}">
                      <a16:colId xmlns:a16="http://schemas.microsoft.com/office/drawing/2014/main" val="3491634807"/>
                    </a:ext>
                  </a:extLst>
                </a:gridCol>
                <a:gridCol w="1451113">
                  <a:extLst>
                    <a:ext uri="{9D8B030D-6E8A-4147-A177-3AD203B41FA5}">
                      <a16:colId xmlns:a16="http://schemas.microsoft.com/office/drawing/2014/main" val="1624873427"/>
                    </a:ext>
                  </a:extLst>
                </a:gridCol>
              </a:tblGrid>
              <a:tr h="349968">
                <a:tc>
                  <a:txBody>
                    <a:bodyPr/>
                    <a:lstStyle/>
                    <a:p>
                      <a:r>
                        <a:rPr lang="cs-CZ" sz="1400" dirty="0"/>
                        <a:t>Č.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hlav. město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rozloha</a:t>
                      </a:r>
                    </a:p>
                    <a:p>
                      <a:r>
                        <a:rPr lang="cs-CZ" dirty="0"/>
                        <a:t> km</a:t>
                      </a:r>
                      <a:r>
                        <a:rPr lang="cs-CZ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/>
                        <a:t>počet obyv.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98279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023277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237398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219590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783175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87363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774805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494080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858413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75743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157140"/>
                  </a:ext>
                </a:extLst>
              </a:tr>
            </a:tbl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E79535D-F739-4311-863B-D0A99AB24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874724"/>
              </p:ext>
            </p:extLst>
          </p:nvPr>
        </p:nvGraphicFramePr>
        <p:xfrm>
          <a:off x="6331225" y="767301"/>
          <a:ext cx="576469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775">
                  <a:extLst>
                    <a:ext uri="{9D8B030D-6E8A-4147-A177-3AD203B41FA5}">
                      <a16:colId xmlns:a16="http://schemas.microsoft.com/office/drawing/2014/main" val="1154540716"/>
                    </a:ext>
                  </a:extLst>
                </a:gridCol>
                <a:gridCol w="1232452">
                  <a:extLst>
                    <a:ext uri="{9D8B030D-6E8A-4147-A177-3AD203B41FA5}">
                      <a16:colId xmlns:a16="http://schemas.microsoft.com/office/drawing/2014/main" val="3820906455"/>
                    </a:ext>
                  </a:extLst>
                </a:gridCol>
                <a:gridCol w="1490870">
                  <a:extLst>
                    <a:ext uri="{9D8B030D-6E8A-4147-A177-3AD203B41FA5}">
                      <a16:colId xmlns:a16="http://schemas.microsoft.com/office/drawing/2014/main" val="126648469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val="3491634807"/>
                    </a:ext>
                  </a:extLst>
                </a:gridCol>
                <a:gridCol w="1441173">
                  <a:extLst>
                    <a:ext uri="{9D8B030D-6E8A-4147-A177-3AD203B41FA5}">
                      <a16:colId xmlns:a16="http://schemas.microsoft.com/office/drawing/2014/main" val="1624873427"/>
                    </a:ext>
                  </a:extLst>
                </a:gridCol>
              </a:tblGrid>
              <a:tr h="349968">
                <a:tc>
                  <a:txBody>
                    <a:bodyPr/>
                    <a:lstStyle/>
                    <a:p>
                      <a:r>
                        <a:rPr lang="cs-CZ" sz="1400" dirty="0"/>
                        <a:t>Č.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hlav. město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rozloha </a:t>
                      </a:r>
                    </a:p>
                    <a:p>
                      <a:r>
                        <a:rPr lang="cs-CZ" dirty="0"/>
                        <a:t>km</a:t>
                      </a:r>
                      <a:r>
                        <a:rPr lang="cs-CZ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/>
                        <a:t>počet obyv.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98279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023277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237398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219590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783175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87363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774805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494080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858413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75743"/>
                  </a:ext>
                </a:extLst>
              </a:tr>
              <a:tr h="240637">
                <a:tc>
                  <a:txBody>
                    <a:bodyPr/>
                    <a:lstStyle/>
                    <a:p>
                      <a:r>
                        <a:rPr lang="cs-CZ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157140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8BB039CA-5649-4168-A19A-43501B7E0384}"/>
              </a:ext>
            </a:extLst>
          </p:cNvPr>
          <p:cNvSpPr txBox="1"/>
          <p:nvPr/>
        </p:nvSpPr>
        <p:spPr>
          <a:xfrm>
            <a:off x="394855" y="228600"/>
            <a:ext cx="247311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Doplň do tabulky údaje.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88BB135-7569-400B-B501-2A2A67605A06}"/>
              </a:ext>
            </a:extLst>
          </p:cNvPr>
          <p:cNvSpPr txBox="1"/>
          <p:nvPr/>
        </p:nvSpPr>
        <p:spPr>
          <a:xfrm>
            <a:off x="849086" y="5747657"/>
            <a:ext cx="514230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Údaje  k počtu </a:t>
            </a:r>
            <a:r>
              <a:rPr lang="cs-CZ" b="1" dirty="0" err="1">
                <a:solidFill>
                  <a:schemeClr val="bg1"/>
                </a:solidFill>
              </a:rPr>
              <a:t>obyvate</a:t>
            </a:r>
            <a:r>
              <a:rPr lang="cs-CZ" b="1" dirty="0">
                <a:solidFill>
                  <a:schemeClr val="bg1"/>
                </a:solidFill>
              </a:rPr>
              <a:t> vyhledej v následující tabuli.</a:t>
            </a:r>
          </a:p>
        </p:txBody>
      </p:sp>
    </p:spTree>
    <p:extLst>
      <p:ext uri="{BB962C8B-B14F-4D97-AF65-F5344CB8AC3E}">
        <p14:creationId xmlns:p14="http://schemas.microsoft.com/office/powerpoint/2010/main" val="426652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2273CA95-1568-4D1C-A50E-7B7DA7E6D0B2}"/>
              </a:ext>
            </a:extLst>
          </p:cNvPr>
          <p:cNvGraphicFramePr>
            <a:graphicFrameLocks noGrp="1"/>
          </p:cNvGraphicFramePr>
          <p:nvPr/>
        </p:nvGraphicFramePr>
        <p:xfrm>
          <a:off x="683288" y="265368"/>
          <a:ext cx="3597310" cy="5986781"/>
        </p:xfrm>
        <a:graphic>
          <a:graphicData uri="http://schemas.openxmlformats.org/drawingml/2006/table">
            <a:tbl>
              <a:tblPr firstRow="1" firstCol="1" bandRow="1"/>
              <a:tblGrid>
                <a:gridCol w="301450">
                  <a:extLst>
                    <a:ext uri="{9D8B030D-6E8A-4147-A177-3AD203B41FA5}">
                      <a16:colId xmlns:a16="http://schemas.microsoft.com/office/drawing/2014/main" val="1497100430"/>
                    </a:ext>
                  </a:extLst>
                </a:gridCol>
                <a:gridCol w="1566138">
                  <a:extLst>
                    <a:ext uri="{9D8B030D-6E8A-4147-A177-3AD203B41FA5}">
                      <a16:colId xmlns:a16="http://schemas.microsoft.com/office/drawing/2014/main" val="1101452657"/>
                    </a:ext>
                  </a:extLst>
                </a:gridCol>
                <a:gridCol w="845467">
                  <a:extLst>
                    <a:ext uri="{9D8B030D-6E8A-4147-A177-3AD203B41FA5}">
                      <a16:colId xmlns:a16="http://schemas.microsoft.com/office/drawing/2014/main" val="3688667079"/>
                    </a:ext>
                  </a:extLst>
                </a:gridCol>
                <a:gridCol w="884255">
                  <a:extLst>
                    <a:ext uri="{9D8B030D-6E8A-4147-A177-3AD203B41FA5}">
                      <a16:colId xmlns:a16="http://schemas.microsoft.com/office/drawing/2014/main" val="319029354"/>
                    </a:ext>
                  </a:extLst>
                </a:gridCol>
              </a:tblGrid>
              <a:tr h="2075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Země (nebo závislé území)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Populace (2026)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Roční změna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179848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Nigérie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242 431 832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657474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non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Etiopie</a:t>
                      </a:r>
                      <a:endParaRPr lang="cs-CZ" sz="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138 902 185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2,53%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331210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Egypt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120 101 175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1,47%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009827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DR Kongo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116 452 162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399917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Tanzanie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72 563 780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2,86%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833934"/>
                  </a:ext>
                </a:extLst>
              </a:tr>
              <a:tr h="207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Jihoafrická republika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65 453 084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1,09%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825885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Keňa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58 636 412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1,92%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837417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Súdán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53 282 719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3,14%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930426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Uganda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52 761 469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2,68%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003991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Alžírsko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48 028 334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1,25%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951024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Angola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40 215 179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888252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Maroko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38 762 441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0,86%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071992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Mosambik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36 639 851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2,83%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596710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Ghana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35 697 557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436970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Madagaskar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33 522 052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2,39%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375221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Pobřeží slonoviny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33 494 346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2,39%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42009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Kamerun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30 640 817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2,55%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757844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Niger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28 814 878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198345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Mali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25 932 275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344921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Burkina Faso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24 601 700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2,19%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095399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Malawi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22 785 535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2,56%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306343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3"/>
                        </a:rPr>
                        <a:t>Zambie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22 521 915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2,77%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456658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Čad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21 560 380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2,65%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420535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5"/>
                        </a:rPr>
                        <a:t>Somálsko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20 305 907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260529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6"/>
                        </a:rPr>
                        <a:t>Senegal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19 366 548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952924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7"/>
                        </a:rPr>
                        <a:t>Zimbabwe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17 273 580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443425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8"/>
                        </a:rPr>
                        <a:t>Guinea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15 441 993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2,27%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499123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9"/>
                        </a:rPr>
                        <a:t>Benin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15 170 419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354521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0"/>
                        </a:rPr>
                        <a:t>Rwanda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14 889 693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552806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1"/>
                        </a:rPr>
                        <a:t>Burundi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14 729 157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2,36%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452535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CEEAF4C-C872-4F2B-8523-E6BEF75F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22064"/>
              </p:ext>
            </p:extLst>
          </p:nvPr>
        </p:nvGraphicFramePr>
        <p:xfrm>
          <a:off x="4482155" y="265368"/>
          <a:ext cx="3365608" cy="5932017"/>
        </p:xfrm>
        <a:graphic>
          <a:graphicData uri="http://schemas.openxmlformats.org/drawingml/2006/table">
            <a:tbl>
              <a:tblPr firstRow="1" firstCol="1" bandRow="1"/>
              <a:tblGrid>
                <a:gridCol w="272187">
                  <a:extLst>
                    <a:ext uri="{9D8B030D-6E8A-4147-A177-3AD203B41FA5}">
                      <a16:colId xmlns:a16="http://schemas.microsoft.com/office/drawing/2014/main" val="1738219213"/>
                    </a:ext>
                  </a:extLst>
                </a:gridCol>
                <a:gridCol w="1401766">
                  <a:extLst>
                    <a:ext uri="{9D8B030D-6E8A-4147-A177-3AD203B41FA5}">
                      <a16:colId xmlns:a16="http://schemas.microsoft.com/office/drawing/2014/main" val="114685510"/>
                    </a:ext>
                  </a:extLst>
                </a:gridCol>
                <a:gridCol w="759857">
                  <a:extLst>
                    <a:ext uri="{9D8B030D-6E8A-4147-A177-3AD203B41FA5}">
                      <a16:colId xmlns:a16="http://schemas.microsoft.com/office/drawing/2014/main" val="155239756"/>
                    </a:ext>
                  </a:extLst>
                </a:gridCol>
                <a:gridCol w="931798">
                  <a:extLst>
                    <a:ext uri="{9D8B030D-6E8A-4147-A177-3AD203B41FA5}">
                      <a16:colId xmlns:a16="http://schemas.microsoft.com/office/drawing/2014/main" val="105061635"/>
                    </a:ext>
                  </a:extLst>
                </a:gridCol>
              </a:tblGrid>
              <a:tr h="234931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Země (nebo závislé území)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Arial" panose="020B0604020202020204" pitchFamily="34" charset="0"/>
                        </a:rPr>
                        <a:t>Populace</a:t>
                      </a:r>
                    </a:p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Arial" panose="020B0604020202020204" pitchFamily="34" charset="0"/>
                        </a:rPr>
                        <a:t>   (2026)</a:t>
                      </a: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Arial" panose="020B0604020202020204" pitchFamily="34" charset="0"/>
                        </a:rPr>
                        <a:t>Roční změna</a:t>
                      </a: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80058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cs-CZ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2"/>
                        </a:rPr>
                        <a:t>Jižní Súdán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12 436 037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2,03%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860974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3"/>
                        </a:rPr>
                        <a:t>Tunisko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12 415 138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0,54%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723258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4"/>
                        </a:rPr>
                        <a:t>Togo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9 930 918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2,15%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558123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5"/>
                        </a:rPr>
                        <a:t>Sierra Leone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8 996 745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2,01%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345867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6"/>
                        </a:rPr>
                        <a:t>Libye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7 539 851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1,09%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431523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7"/>
                        </a:rPr>
                        <a:t>Kongo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6 637 785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2,36%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329552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8"/>
                        </a:rPr>
                        <a:t>Libérie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5 853 949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2,14%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538763"/>
                  </a:ext>
                </a:extLst>
              </a:tr>
              <a:tr h="351591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9"/>
                        </a:rPr>
                        <a:t>Středoafrická republika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5 698 984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3,37%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44147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0"/>
                        </a:rPr>
                        <a:t>Mauritánie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5 461 319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2,75%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178578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1"/>
                        </a:rPr>
                        <a:t>Eritrea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3 682 669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28210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2"/>
                        </a:rPr>
                        <a:t>Namibie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3 153 246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1,95%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38500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3"/>
                        </a:rPr>
                        <a:t>Gambie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2 884 079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704435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4"/>
                        </a:rPr>
                        <a:t>Gabon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2 647 399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2,09%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411646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5"/>
                        </a:rPr>
                        <a:t>Botswana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2 603 388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1,61%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596747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6"/>
                        </a:rPr>
                        <a:t>Lesotho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2 389 336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06844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7"/>
                        </a:rPr>
                        <a:t>Guinea-Bissau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2 297 808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2,15%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348970"/>
                  </a:ext>
                </a:extLst>
              </a:tr>
              <a:tr h="17921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8"/>
                        </a:rPr>
                        <a:t>Rovníková Guinea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1 984 468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2,37%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814822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9"/>
                        </a:rPr>
                        <a:t>Eswatini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1 269 859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1,09%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342061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0"/>
                        </a:rPr>
                        <a:t>Mauricius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1 265 059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−0,25%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952225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1"/>
                        </a:rPr>
                        <a:t>Džibutsko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1 199 459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963899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2"/>
                        </a:rPr>
                        <a:t>Komory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899 010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1,83%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632976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3"/>
                        </a:rPr>
                        <a:t>Réunion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886 298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183921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4"/>
                        </a:rPr>
                        <a:t>Západní Sahara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610 813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1,65%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393248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5"/>
                        </a:rPr>
                        <a:t>Kapverdy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529 630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237916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6"/>
                        </a:rPr>
                        <a:t>Mayotte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347 536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3,12%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943410"/>
                  </a:ext>
                </a:extLst>
              </a:tr>
              <a:tr h="351591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7"/>
                        </a:rPr>
                        <a:t>Svatý Tomáš a Princův ostrov</a:t>
                      </a:r>
                      <a:endParaRPr lang="cs-CZ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244 994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1,97%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330535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8"/>
                        </a:rPr>
                        <a:t>Seychely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134 959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1,64%</a:t>
                      </a:r>
                      <a:endParaRPr lang="cs-CZ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674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69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9DBFAE7-8488-4378-9856-7D35E1DDB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438" y="488373"/>
            <a:ext cx="9489498" cy="602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nasageografia.sk/wp-content/uploads/2019/09/poloha_afriky.gif">
            <a:extLst>
              <a:ext uri="{FF2B5EF4-FFF2-40B4-BE49-F238E27FC236}">
                <a16:creationId xmlns:a16="http://schemas.microsoft.com/office/drawing/2014/main" id="{A2971462-6B0E-489B-9815-CEF241DD0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r="42089" b="30758"/>
          <a:stretch/>
        </p:blipFill>
        <p:spPr bwMode="auto">
          <a:xfrm>
            <a:off x="1250769" y="446809"/>
            <a:ext cx="9690462" cy="61098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96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estiúhelník 3">
            <a:extLst>
              <a:ext uri="{FF2B5EF4-FFF2-40B4-BE49-F238E27FC236}">
                <a16:creationId xmlns:a16="http://schemas.microsoft.com/office/drawing/2014/main" id="{FAA246A1-8767-45B7-8696-95EA60FF34CE}"/>
              </a:ext>
            </a:extLst>
          </p:cNvPr>
          <p:cNvSpPr/>
          <p:nvPr/>
        </p:nvSpPr>
        <p:spPr>
          <a:xfrm>
            <a:off x="11563061" y="252432"/>
            <a:ext cx="360363" cy="369887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bg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AD5861-B626-4A4F-A5A3-9EC847387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6087" r="11141" b="5797"/>
          <a:stretch/>
        </p:blipFill>
        <p:spPr>
          <a:xfrm>
            <a:off x="1391478" y="417442"/>
            <a:ext cx="9442174" cy="604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2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zemepis.com/images/slmapy/afrika.jpg">
            <a:extLst>
              <a:ext uri="{FF2B5EF4-FFF2-40B4-BE49-F238E27FC236}">
                <a16:creationId xmlns:a16="http://schemas.microsoft.com/office/drawing/2014/main" id="{BC2CEA34-9F03-4D1B-8808-5BA9CF601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9079" t="14603" r="9344" b="27936"/>
          <a:stretch/>
        </p:blipFill>
        <p:spPr bwMode="auto">
          <a:xfrm>
            <a:off x="1088570" y="1001485"/>
            <a:ext cx="8817429" cy="55802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45076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3614</TotalTime>
  <Words>548</Words>
  <Application>Microsoft Office PowerPoint</Application>
  <PresentationFormat>Širokoúhlá obrazovka</PresentationFormat>
  <Paragraphs>295</Paragraphs>
  <Slides>10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Motiv Office</vt:lpstr>
      <vt:lpstr>Acrobat Document</vt:lpstr>
      <vt:lpstr>Černá Afrika 2026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Černá Afrika</dc:title>
  <dc:creator>Jaroslav Cap</dc:creator>
  <cp:lastModifiedBy>Jaroslav Cap</cp:lastModifiedBy>
  <cp:revision>34</cp:revision>
  <dcterms:created xsi:type="dcterms:W3CDTF">2026-02-24T06:44:51Z</dcterms:created>
  <dcterms:modified xsi:type="dcterms:W3CDTF">2026-03-17T06:56:27Z</dcterms:modified>
</cp:coreProperties>
</file>