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8" r:id="rId2"/>
    <p:sldId id="299" r:id="rId3"/>
    <p:sldId id="256" r:id="rId4"/>
    <p:sldId id="295" r:id="rId5"/>
    <p:sldId id="257" r:id="rId6"/>
    <p:sldId id="259" r:id="rId7"/>
    <p:sldId id="287" r:id="rId8"/>
    <p:sldId id="258" r:id="rId9"/>
    <p:sldId id="286" r:id="rId10"/>
    <p:sldId id="260" r:id="rId11"/>
    <p:sldId id="261" r:id="rId12"/>
    <p:sldId id="262" r:id="rId13"/>
    <p:sldId id="263" r:id="rId14"/>
    <p:sldId id="264" r:id="rId15"/>
    <p:sldId id="265" r:id="rId16"/>
    <p:sldId id="266" r:id="rId17"/>
    <p:sldId id="267" r:id="rId18"/>
    <p:sldId id="268" r:id="rId19"/>
    <p:sldId id="300" r:id="rId20"/>
    <p:sldId id="269" r:id="rId21"/>
    <p:sldId id="270" r:id="rId22"/>
    <p:sldId id="272" r:id="rId23"/>
    <p:sldId id="271" r:id="rId24"/>
    <p:sldId id="293" r:id="rId25"/>
    <p:sldId id="294" r:id="rId26"/>
    <p:sldId id="296" r:id="rId27"/>
    <p:sldId id="297" r:id="rId28"/>
    <p:sldId id="291" r:id="rId29"/>
    <p:sldId id="289" r:id="rId30"/>
    <p:sldId id="290" r:id="rId31"/>
    <p:sldId id="284" r:id="rId3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3D"/>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7" autoAdjust="0"/>
    <p:restoredTop sz="94855" autoAdjust="0"/>
  </p:normalViewPr>
  <p:slideViewPr>
    <p:cSldViewPr>
      <p:cViewPr varScale="1">
        <p:scale>
          <a:sx n="70" d="100"/>
          <a:sy n="70" d="100"/>
        </p:scale>
        <p:origin x="66" y="4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2B6846-F0FE-4B5B-9F29-B16A528A01FB}" type="datetimeFigureOut">
              <a:rPr lang="cs-CZ" smtClean="0"/>
              <a:pPr/>
              <a:t>03.11.2025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F9F249-3684-4DE6-ABD4-09528F0ABB5A}"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K nalezení celého komplexu, který je považován za osmý div světa, došlo náhodným způsobem – v březnu 1974 se rolníci při kopání studny propadli do starověké chodby. Její stěny se začaly hroutit a oni stáli obklíčeni terakotovými vojáky v plné zbroji. </a:t>
            </a:r>
            <a:r>
              <a:rPr lang="cs-CZ"/>
              <a:t>Archeologové během </a:t>
            </a:r>
            <a:r>
              <a:rPr lang="cs-CZ" dirty="0"/>
              <a:t>několika hodin naleziště zapečetili.</a:t>
            </a:r>
          </a:p>
        </p:txBody>
      </p:sp>
      <p:sp>
        <p:nvSpPr>
          <p:cNvPr id="4" name="Zástupný symbol pro číslo snímku 3"/>
          <p:cNvSpPr>
            <a:spLocks noGrp="1"/>
          </p:cNvSpPr>
          <p:nvPr>
            <p:ph type="sldNum" sz="quarter" idx="10"/>
          </p:nvPr>
        </p:nvSpPr>
        <p:spPr/>
        <p:txBody>
          <a:bodyPr/>
          <a:lstStyle/>
          <a:p>
            <a:fld id="{39F9F249-3684-4DE6-ABD4-09528F0ABB5A}" type="slidenum">
              <a:rPr lang="cs-CZ" smtClean="0"/>
              <a:pPr/>
              <a:t>26</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EC5F6A1B-0A31-4D81-803B-DCCBEE03DB2D}" type="datetimeFigureOut">
              <a:rPr lang="cs-CZ" smtClean="0"/>
              <a:pPr/>
              <a:t>03.11.2025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216097-3E12-47B9-8908-43892EBCDF5A}"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F6A1B-0A31-4D81-803B-DCCBEE03DB2D}" type="datetimeFigureOut">
              <a:rPr lang="cs-CZ" smtClean="0"/>
              <a:pPr/>
              <a:t>03.11.2025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16097-3E12-47B9-8908-43892EBCDF5A}"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oYvE6V3O5u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cs.wikipedia.org/wiki/%C4%8C%C3%ADnsk%C3%A1_lidov%C3%A1_republika" TargetMode="External"/><Relationship Id="rId7" Type="http://schemas.openxmlformats.org/officeDocument/2006/relationships/image" Target="../media/image38.jpeg"/><Relationship Id="rId2" Type="http://schemas.openxmlformats.org/officeDocument/2006/relationships/hyperlink" Target="http://cs.wikipedia.org/w/index.php?title=Li_Chung-%C4%8D'&amp;action=edit&amp;redlink=1" TargetMode="Externa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hyperlink" Target="http://cs.wikipedia.org/wiki/Taoismus" TargetMode="External"/><Relationship Id="rId4" Type="http://schemas.openxmlformats.org/officeDocument/2006/relationships/hyperlink" Target="http://cs.wikipedia.org/wiki/Buddhismu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www.bedekr.cz/files/staty/mapy/31.jp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627784" y="1578534"/>
            <a:ext cx="3816424" cy="532581"/>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r>
              <a:rPr lang="cs-CZ" dirty="0"/>
              <a:t>Rozloha: 11,8 mil. km</a:t>
            </a:r>
            <a:r>
              <a:rPr lang="cs-CZ" baseline="30000" dirty="0"/>
              <a:t>2</a:t>
            </a:r>
          </a:p>
          <a:p>
            <a:pPr marL="0" indent="0">
              <a:buNone/>
            </a:pPr>
            <a:endParaRPr lang="cs-CZ" baseline="30000" dirty="0"/>
          </a:p>
        </p:txBody>
      </p:sp>
      <p:sp>
        <p:nvSpPr>
          <p:cNvPr id="2" name="Nadpis 1"/>
          <p:cNvSpPr>
            <a:spLocks noGrp="1"/>
          </p:cNvSpPr>
          <p:nvPr>
            <p:ph type="title"/>
          </p:nvPr>
        </p:nvSpPr>
        <p:spPr>
          <a:xfrm>
            <a:off x="539552" y="548680"/>
            <a:ext cx="8203990" cy="1054250"/>
          </a:xfrm>
        </p:spPr>
        <p:txBody>
          <a:bodyPr/>
          <a:lstStyle/>
          <a:p>
            <a:r>
              <a:rPr lang="cs-CZ" dirty="0">
                <a:solidFill>
                  <a:schemeClr val="accent6">
                    <a:lumMod val="75000"/>
                  </a:schemeClr>
                </a:solidFill>
              </a:rPr>
              <a:t>Centrální a východní Asie I.</a:t>
            </a:r>
          </a:p>
        </p:txBody>
      </p:sp>
      <p:graphicFrame>
        <p:nvGraphicFramePr>
          <p:cNvPr id="6" name="Tabulka 5"/>
          <p:cNvGraphicFramePr>
            <a:graphicFrameLocks noGrp="1"/>
          </p:cNvGraphicFramePr>
          <p:nvPr>
            <p:extLst>
              <p:ext uri="{D42A27DB-BD31-4B8C-83A1-F6EECF244321}">
                <p14:modId xmlns:p14="http://schemas.microsoft.com/office/powerpoint/2010/main" val="405235253"/>
              </p:ext>
            </p:extLst>
          </p:nvPr>
        </p:nvGraphicFramePr>
        <p:xfrm>
          <a:off x="35496" y="2304231"/>
          <a:ext cx="8856984" cy="3383280"/>
        </p:xfrm>
        <a:graphic>
          <a:graphicData uri="http://schemas.openxmlformats.org/drawingml/2006/table">
            <a:tbl>
              <a:tblPr firstRow="1" bandRow="1">
                <a:tableStyleId>{3C2FFA5D-87B4-456A-9821-1D502468CF0F}</a:tableStyleId>
              </a:tblPr>
              <a:tblGrid>
                <a:gridCol w="2160240">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2952328">
                  <a:extLst>
                    <a:ext uri="{9D8B030D-6E8A-4147-A177-3AD203B41FA5}">
                      <a16:colId xmlns:a16="http://schemas.microsoft.com/office/drawing/2014/main" val="20004"/>
                    </a:ext>
                  </a:extLst>
                </a:gridCol>
              </a:tblGrid>
              <a:tr h="648072">
                <a:tc>
                  <a:txBody>
                    <a:bodyPr/>
                    <a:lstStyle/>
                    <a:p>
                      <a:pPr algn="ctr"/>
                      <a:r>
                        <a:rPr lang="cs-CZ" sz="1600" b="1" dirty="0"/>
                        <a:t>Země</a:t>
                      </a:r>
                    </a:p>
                  </a:txBody>
                  <a:tcPr anchor="ctr"/>
                </a:tc>
                <a:tc>
                  <a:txBody>
                    <a:bodyPr/>
                    <a:lstStyle/>
                    <a:p>
                      <a:pPr algn="ctr"/>
                      <a:r>
                        <a:rPr lang="cs-CZ" sz="1600" b="1" dirty="0"/>
                        <a:t>Rozloha (tis.km)</a:t>
                      </a:r>
                    </a:p>
                  </a:txBody>
                  <a:tcPr anchor="ctr"/>
                </a:tc>
                <a:tc>
                  <a:txBody>
                    <a:bodyPr/>
                    <a:lstStyle/>
                    <a:p>
                      <a:pPr algn="ctr"/>
                      <a:r>
                        <a:rPr lang="cs-CZ" sz="1600" b="1" dirty="0"/>
                        <a:t>Počet obyvatel</a:t>
                      </a:r>
                      <a:r>
                        <a:rPr lang="cs-CZ" sz="1600" b="1" baseline="0" dirty="0"/>
                        <a:t> (mil.) r</a:t>
                      </a:r>
                      <a:r>
                        <a:rPr lang="cs-CZ" sz="1100" b="1" baseline="0" dirty="0"/>
                        <a:t>. </a:t>
                      </a:r>
                      <a:r>
                        <a:rPr lang="cs-CZ" sz="1600" b="1" baseline="0" dirty="0"/>
                        <a:t>2025 </a:t>
                      </a:r>
                      <a:endParaRPr lang="cs-CZ" sz="1600" b="1" dirty="0"/>
                    </a:p>
                  </a:txBody>
                  <a:tcPr anchor="ctr"/>
                </a:tc>
                <a:tc>
                  <a:txBody>
                    <a:bodyPr/>
                    <a:lstStyle/>
                    <a:p>
                      <a:pPr algn="ctr"/>
                      <a:r>
                        <a:rPr lang="cs-CZ" sz="1600" b="1" dirty="0"/>
                        <a:t>Hlavní</a:t>
                      </a:r>
                      <a:r>
                        <a:rPr lang="cs-CZ" sz="1600" b="1" baseline="0" dirty="0"/>
                        <a:t> město</a:t>
                      </a:r>
                      <a:endParaRPr lang="cs-CZ" sz="1600" b="1" dirty="0"/>
                    </a:p>
                  </a:txBody>
                  <a:tcPr anchor="ctr"/>
                </a:tc>
                <a:tc>
                  <a:txBody>
                    <a:bodyPr/>
                    <a:lstStyle/>
                    <a:p>
                      <a:pPr algn="ctr"/>
                      <a:r>
                        <a:rPr lang="cs-CZ" sz="1600" b="1" dirty="0"/>
                        <a:t>Hlavní vyvážené produkty</a:t>
                      </a:r>
                    </a:p>
                  </a:txBody>
                  <a:tcPr anchor="ctr"/>
                </a:tc>
                <a:extLst>
                  <a:ext uri="{0D108BD9-81ED-4DB2-BD59-A6C34878D82A}">
                    <a16:rowId xmlns:a16="http://schemas.microsoft.com/office/drawing/2014/main" val="10000"/>
                  </a:ext>
                </a:extLst>
              </a:tr>
              <a:tr h="370840">
                <a:tc>
                  <a:txBody>
                    <a:bodyPr/>
                    <a:lstStyle/>
                    <a:p>
                      <a:r>
                        <a:rPr lang="cs-CZ" sz="1600" dirty="0"/>
                        <a:t>Čína</a:t>
                      </a:r>
                    </a:p>
                  </a:txBody>
                  <a:tcPr/>
                </a:tc>
                <a:tc>
                  <a:txBody>
                    <a:bodyPr/>
                    <a:lstStyle/>
                    <a:p>
                      <a:pPr algn="r"/>
                      <a:r>
                        <a:rPr lang="cs-CZ" sz="1600" dirty="0"/>
                        <a:t>9 560,8</a:t>
                      </a:r>
                    </a:p>
                  </a:txBody>
                  <a:tcPr/>
                </a:tc>
                <a:tc>
                  <a:txBody>
                    <a:bodyPr/>
                    <a:lstStyle/>
                    <a:p>
                      <a:r>
                        <a:rPr lang="cs-CZ" sz="1600" dirty="0"/>
                        <a:t>1 416</a:t>
                      </a:r>
                    </a:p>
                  </a:txBody>
                  <a:tcPr/>
                </a:tc>
                <a:tc>
                  <a:txBody>
                    <a:bodyPr/>
                    <a:lstStyle/>
                    <a:p>
                      <a:r>
                        <a:rPr lang="cs-CZ" sz="1600" dirty="0"/>
                        <a:t>Peking</a:t>
                      </a:r>
                    </a:p>
                  </a:txBody>
                  <a:tcPr/>
                </a:tc>
                <a:tc>
                  <a:txBody>
                    <a:bodyPr/>
                    <a:lstStyle/>
                    <a:p>
                      <a:r>
                        <a:rPr lang="cs-CZ" sz="1400" dirty="0"/>
                        <a:t>Zemědělské výrobky, oděvy</a:t>
                      </a:r>
                    </a:p>
                  </a:txBody>
                  <a:tcPr/>
                </a:tc>
                <a:extLst>
                  <a:ext uri="{0D108BD9-81ED-4DB2-BD59-A6C34878D82A}">
                    <a16:rowId xmlns:a16="http://schemas.microsoft.com/office/drawing/2014/main" val="10001"/>
                  </a:ext>
                </a:extLst>
              </a:tr>
              <a:tr h="298936">
                <a:tc>
                  <a:txBody>
                    <a:bodyPr/>
                    <a:lstStyle/>
                    <a:p>
                      <a:r>
                        <a:rPr lang="cs-CZ" sz="1600" dirty="0"/>
                        <a:t>Japonsko</a:t>
                      </a:r>
                    </a:p>
                  </a:txBody>
                  <a:tcPr/>
                </a:tc>
                <a:tc>
                  <a:txBody>
                    <a:bodyPr/>
                    <a:lstStyle/>
                    <a:p>
                      <a:pPr algn="r"/>
                      <a:r>
                        <a:rPr lang="cs-CZ" sz="1600" dirty="0"/>
                        <a:t>372,3</a:t>
                      </a:r>
                    </a:p>
                  </a:txBody>
                  <a:tcPr/>
                </a:tc>
                <a:tc>
                  <a:txBody>
                    <a:bodyPr/>
                    <a:lstStyle/>
                    <a:p>
                      <a:r>
                        <a:rPr lang="cs-CZ" sz="1600" dirty="0"/>
                        <a:t>    123</a:t>
                      </a:r>
                    </a:p>
                  </a:txBody>
                  <a:tcPr/>
                </a:tc>
                <a:tc>
                  <a:txBody>
                    <a:bodyPr/>
                    <a:lstStyle/>
                    <a:p>
                      <a:r>
                        <a:rPr lang="cs-CZ" sz="1600" dirty="0"/>
                        <a:t>Tokio</a:t>
                      </a:r>
                    </a:p>
                  </a:txBody>
                  <a:tcPr/>
                </a:tc>
                <a:tc>
                  <a:txBody>
                    <a:bodyPr/>
                    <a:lstStyle/>
                    <a:p>
                      <a:r>
                        <a:rPr lang="cs-CZ" sz="1400" dirty="0"/>
                        <a:t>Stroje,</a:t>
                      </a:r>
                      <a:r>
                        <a:rPr lang="cs-CZ" sz="1400" baseline="0" dirty="0"/>
                        <a:t> auta, kovy, elektronika</a:t>
                      </a:r>
                      <a:endParaRPr lang="cs-CZ" sz="1400" dirty="0"/>
                    </a:p>
                  </a:txBody>
                  <a:tcPr/>
                </a:tc>
                <a:extLst>
                  <a:ext uri="{0D108BD9-81ED-4DB2-BD59-A6C34878D82A}">
                    <a16:rowId xmlns:a16="http://schemas.microsoft.com/office/drawing/2014/main" val="10002"/>
                  </a:ext>
                </a:extLst>
              </a:tr>
              <a:tr h="370840">
                <a:tc>
                  <a:txBody>
                    <a:bodyPr/>
                    <a:lstStyle/>
                    <a:p>
                      <a:r>
                        <a:rPr lang="cs-CZ" sz="1600" dirty="0"/>
                        <a:t>Korejská LDR</a:t>
                      </a:r>
                    </a:p>
                  </a:txBody>
                  <a:tcPr/>
                </a:tc>
                <a:tc>
                  <a:txBody>
                    <a:bodyPr/>
                    <a:lstStyle/>
                    <a:p>
                      <a:pPr algn="r"/>
                      <a:r>
                        <a:rPr lang="cs-CZ" sz="1600" dirty="0"/>
                        <a:t>121,2</a:t>
                      </a:r>
                    </a:p>
                  </a:txBody>
                  <a:tcPr/>
                </a:tc>
                <a:tc>
                  <a:txBody>
                    <a:bodyPr/>
                    <a:lstStyle/>
                    <a:p>
                      <a:r>
                        <a:rPr lang="cs-CZ" sz="1600" dirty="0"/>
                        <a:t>      26</a:t>
                      </a:r>
                    </a:p>
                  </a:txBody>
                  <a:tcPr/>
                </a:tc>
                <a:tc>
                  <a:txBody>
                    <a:bodyPr/>
                    <a:lstStyle/>
                    <a:p>
                      <a:r>
                        <a:rPr lang="cs-CZ" sz="1600" dirty="0"/>
                        <a:t>Pchjongjang</a:t>
                      </a:r>
                    </a:p>
                  </a:txBody>
                  <a:tcPr/>
                </a:tc>
                <a:tc>
                  <a:txBody>
                    <a:bodyPr/>
                    <a:lstStyle/>
                    <a:p>
                      <a:r>
                        <a:rPr lang="cs-CZ" sz="1400" dirty="0"/>
                        <a:t>Nerostné suroviny, kovoprůmysl</a:t>
                      </a:r>
                    </a:p>
                  </a:txBody>
                  <a:tcPr/>
                </a:tc>
                <a:extLst>
                  <a:ext uri="{0D108BD9-81ED-4DB2-BD59-A6C34878D82A}">
                    <a16:rowId xmlns:a16="http://schemas.microsoft.com/office/drawing/2014/main" val="10003"/>
                  </a:ext>
                </a:extLst>
              </a:tr>
              <a:tr h="370840">
                <a:tc>
                  <a:txBody>
                    <a:bodyPr/>
                    <a:lstStyle/>
                    <a:p>
                      <a:r>
                        <a:rPr lang="cs-CZ" sz="1600" dirty="0"/>
                        <a:t>Korejská republika</a:t>
                      </a:r>
                    </a:p>
                  </a:txBody>
                  <a:tcPr/>
                </a:tc>
                <a:tc>
                  <a:txBody>
                    <a:bodyPr/>
                    <a:lstStyle/>
                    <a:p>
                      <a:pPr algn="r"/>
                      <a:r>
                        <a:rPr lang="cs-CZ" sz="1600" dirty="0"/>
                        <a:t>98,5</a:t>
                      </a:r>
                    </a:p>
                  </a:txBody>
                  <a:tcPr/>
                </a:tc>
                <a:tc>
                  <a:txBody>
                    <a:bodyPr/>
                    <a:lstStyle/>
                    <a:p>
                      <a:r>
                        <a:rPr lang="cs-CZ" sz="1600" dirty="0"/>
                        <a:t>      52</a:t>
                      </a:r>
                    </a:p>
                  </a:txBody>
                  <a:tcPr/>
                </a:tc>
                <a:tc>
                  <a:txBody>
                    <a:bodyPr/>
                    <a:lstStyle/>
                    <a:p>
                      <a:r>
                        <a:rPr lang="cs-CZ" sz="1600" dirty="0"/>
                        <a:t>Soul</a:t>
                      </a:r>
                    </a:p>
                  </a:txBody>
                  <a:tcPr/>
                </a:tc>
                <a:tc>
                  <a:txBody>
                    <a:bodyPr/>
                    <a:lstStyle/>
                    <a:p>
                      <a:r>
                        <a:rPr lang="cs-CZ" sz="1400" dirty="0"/>
                        <a:t>Auta, obuv, textil, elektronika</a:t>
                      </a:r>
                    </a:p>
                  </a:txBody>
                  <a:tcPr/>
                </a:tc>
                <a:extLst>
                  <a:ext uri="{0D108BD9-81ED-4DB2-BD59-A6C34878D82A}">
                    <a16:rowId xmlns:a16="http://schemas.microsoft.com/office/drawing/2014/main" val="10004"/>
                  </a:ext>
                </a:extLst>
              </a:tr>
              <a:tr h="370840">
                <a:tc>
                  <a:txBody>
                    <a:bodyPr/>
                    <a:lstStyle/>
                    <a:p>
                      <a:r>
                        <a:rPr lang="cs-CZ" sz="1600" dirty="0"/>
                        <a:t>Mongolsko</a:t>
                      </a:r>
                    </a:p>
                  </a:txBody>
                  <a:tcPr/>
                </a:tc>
                <a:tc>
                  <a:txBody>
                    <a:bodyPr/>
                    <a:lstStyle/>
                    <a:p>
                      <a:pPr algn="r"/>
                      <a:r>
                        <a:rPr lang="cs-CZ" sz="1600" dirty="0"/>
                        <a:t>1</a:t>
                      </a:r>
                      <a:r>
                        <a:rPr lang="cs-CZ" sz="1600" baseline="0" dirty="0"/>
                        <a:t> 566,5</a:t>
                      </a:r>
                      <a:endParaRPr lang="cs-CZ" sz="1600" dirty="0"/>
                    </a:p>
                  </a:txBody>
                  <a:tcPr/>
                </a:tc>
                <a:tc>
                  <a:txBody>
                    <a:bodyPr/>
                    <a:lstStyle/>
                    <a:p>
                      <a:r>
                        <a:rPr lang="cs-CZ" sz="1600" dirty="0"/>
                        <a:t>        3,5</a:t>
                      </a:r>
                    </a:p>
                  </a:txBody>
                  <a:tcPr/>
                </a:tc>
                <a:tc>
                  <a:txBody>
                    <a:bodyPr/>
                    <a:lstStyle/>
                    <a:p>
                      <a:r>
                        <a:rPr lang="cs-CZ" sz="1600" dirty="0"/>
                        <a:t>Ulánbátar</a:t>
                      </a:r>
                    </a:p>
                  </a:txBody>
                  <a:tcPr/>
                </a:tc>
                <a:tc>
                  <a:txBody>
                    <a:bodyPr/>
                    <a:lstStyle/>
                    <a:p>
                      <a:r>
                        <a:rPr lang="cs-CZ" sz="1400" dirty="0"/>
                        <a:t>Vlna,</a:t>
                      </a:r>
                      <a:r>
                        <a:rPr lang="cs-CZ" sz="1400" baseline="0" dirty="0"/>
                        <a:t> </a:t>
                      </a:r>
                      <a:r>
                        <a:rPr lang="cs-CZ" sz="1400" dirty="0"/>
                        <a:t>maso, koncentráty rud</a:t>
                      </a:r>
                    </a:p>
                  </a:txBody>
                  <a:tcPr/>
                </a:tc>
                <a:extLst>
                  <a:ext uri="{0D108BD9-81ED-4DB2-BD59-A6C34878D82A}">
                    <a16:rowId xmlns:a16="http://schemas.microsoft.com/office/drawing/2014/main" val="10005"/>
                  </a:ext>
                </a:extLst>
              </a:tr>
              <a:tr h="370840">
                <a:tc>
                  <a:txBody>
                    <a:bodyPr/>
                    <a:lstStyle/>
                    <a:p>
                      <a:r>
                        <a:rPr lang="cs-CZ" sz="1600" dirty="0"/>
                        <a:t>Tchaj-wan</a:t>
                      </a:r>
                    </a:p>
                  </a:txBody>
                  <a:tcPr/>
                </a:tc>
                <a:tc>
                  <a:txBody>
                    <a:bodyPr/>
                    <a:lstStyle/>
                    <a:p>
                      <a:pPr algn="r"/>
                      <a:r>
                        <a:rPr lang="cs-CZ" sz="1600" dirty="0"/>
                        <a:t>36,1</a:t>
                      </a:r>
                    </a:p>
                  </a:txBody>
                  <a:tcPr/>
                </a:tc>
                <a:tc>
                  <a:txBody>
                    <a:bodyPr/>
                    <a:lstStyle/>
                    <a:p>
                      <a:r>
                        <a:rPr lang="cs-CZ" sz="1600" dirty="0"/>
                        <a:t>     24</a:t>
                      </a:r>
                    </a:p>
                  </a:txBody>
                  <a:tcPr/>
                </a:tc>
                <a:tc>
                  <a:txBody>
                    <a:bodyPr/>
                    <a:lstStyle/>
                    <a:p>
                      <a:r>
                        <a:rPr lang="cs-CZ" sz="1600" dirty="0" err="1"/>
                        <a:t>Tchaj-pej</a:t>
                      </a:r>
                      <a:endParaRPr lang="cs-CZ" sz="1600" dirty="0"/>
                    </a:p>
                  </a:txBody>
                  <a:tcPr/>
                </a:tc>
                <a:tc>
                  <a:txBody>
                    <a:bodyPr/>
                    <a:lstStyle/>
                    <a:p>
                      <a:r>
                        <a:rPr lang="cs-CZ" sz="1400" dirty="0"/>
                        <a:t>Počítače, televize, rádia, textil</a:t>
                      </a:r>
                    </a:p>
                  </a:txBody>
                  <a:tcPr/>
                </a:tc>
                <a:extLst>
                  <a:ext uri="{0D108BD9-81ED-4DB2-BD59-A6C34878D82A}">
                    <a16:rowId xmlns:a16="http://schemas.microsoft.com/office/drawing/2014/main" val="10006"/>
                  </a:ext>
                </a:extLst>
              </a:tr>
              <a:tr h="370840">
                <a:tc>
                  <a:txBody>
                    <a:bodyPr/>
                    <a:lstStyle/>
                    <a:p>
                      <a:endParaRPr lang="cs-CZ" sz="1600" dirty="0"/>
                    </a:p>
                  </a:txBody>
                  <a:tcPr/>
                </a:tc>
                <a:tc>
                  <a:txBody>
                    <a:bodyPr/>
                    <a:lstStyle/>
                    <a:p>
                      <a:pPr algn="r"/>
                      <a:endParaRPr lang="cs-CZ" sz="1600" dirty="0"/>
                    </a:p>
                  </a:txBody>
                  <a:tcPr/>
                </a:tc>
                <a:tc>
                  <a:txBody>
                    <a:bodyPr/>
                    <a:lstStyle/>
                    <a:p>
                      <a:r>
                        <a:rPr lang="cs-CZ" sz="1600" b="1" u="sng" dirty="0">
                          <a:solidFill>
                            <a:srgbClr val="FF0000"/>
                          </a:solidFill>
                        </a:rPr>
                        <a:t>1 </a:t>
                      </a:r>
                      <a:r>
                        <a:rPr lang="cs-CZ" sz="1600" b="1" u="sng" dirty="0" smtClean="0">
                          <a:solidFill>
                            <a:srgbClr val="FF0000"/>
                          </a:solidFill>
                        </a:rPr>
                        <a:t>945,5 </a:t>
                      </a:r>
                      <a:r>
                        <a:rPr lang="cs-CZ" sz="1600" b="1" u="sng" dirty="0">
                          <a:solidFill>
                            <a:srgbClr val="FF0000"/>
                          </a:solidFill>
                        </a:rPr>
                        <a:t>mil.</a:t>
                      </a:r>
                    </a:p>
                  </a:txBody>
                  <a:tcPr/>
                </a:tc>
                <a:tc>
                  <a:txBody>
                    <a:bodyPr/>
                    <a:lstStyle/>
                    <a:p>
                      <a:endParaRPr lang="cs-CZ" sz="1600" dirty="0"/>
                    </a:p>
                  </a:txBody>
                  <a:tcPr/>
                </a:tc>
                <a:tc>
                  <a:txBody>
                    <a:bodyPr/>
                    <a:lstStyle/>
                    <a:p>
                      <a:endParaRPr lang="cs-CZ" sz="1400" dirty="0"/>
                    </a:p>
                  </a:txBody>
                  <a:tcPr/>
                </a:tc>
                <a:extLst>
                  <a:ext uri="{0D108BD9-81ED-4DB2-BD59-A6C34878D82A}">
                    <a16:rowId xmlns:a16="http://schemas.microsoft.com/office/drawing/2014/main" val="2288225254"/>
                  </a:ext>
                </a:extLst>
              </a:tr>
            </a:tbl>
          </a:graphicData>
        </a:graphic>
      </p:graphicFrame>
      <p:sp>
        <p:nvSpPr>
          <p:cNvPr id="7" name="Osmiúhelník 6"/>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
        <p:nvSpPr>
          <p:cNvPr id="4" name="Obdélník 3"/>
          <p:cNvSpPr/>
          <p:nvPr/>
        </p:nvSpPr>
        <p:spPr>
          <a:xfrm>
            <a:off x="539552" y="5880627"/>
            <a:ext cx="5442917" cy="646331"/>
          </a:xfrm>
          <a:prstGeom prst="rect">
            <a:avLst/>
          </a:prstGeom>
          <a:solidFill>
            <a:srgbClr val="FFFF00"/>
          </a:solidFill>
          <a:ln w="28575">
            <a:solidFill>
              <a:srgbClr val="FF0000"/>
            </a:solidFill>
          </a:ln>
        </p:spPr>
        <p:txBody>
          <a:bodyPr wrap="square">
            <a:spAutoFit/>
          </a:bodyPr>
          <a:lstStyle/>
          <a:p>
            <a:r>
              <a:rPr lang="cs-CZ" dirty="0">
                <a:hlinkClick r:id="rId2"/>
              </a:rPr>
              <a:t>https://www.youtube.com/watch?v=oYvE6V3O5u0</a:t>
            </a:r>
            <a:endParaRPr lang="cs-CZ" dirty="0"/>
          </a:p>
          <a:p>
            <a:r>
              <a:rPr lang="cs-CZ" dirty="0"/>
              <a:t>Tři soutěsky – film / 50 min. /</a:t>
            </a:r>
          </a:p>
        </p:txBody>
      </p:sp>
      <p:sp>
        <p:nvSpPr>
          <p:cNvPr id="5" name="TextovéPole 4"/>
          <p:cNvSpPr txBox="1"/>
          <p:nvPr/>
        </p:nvSpPr>
        <p:spPr>
          <a:xfrm>
            <a:off x="6444208" y="6237312"/>
            <a:ext cx="2084097" cy="369332"/>
          </a:xfrm>
          <a:prstGeom prst="rect">
            <a:avLst/>
          </a:prstGeom>
          <a:solidFill>
            <a:schemeClr val="bg1">
              <a:lumMod val="95000"/>
            </a:schemeClr>
          </a:solidFill>
          <a:ln>
            <a:solidFill>
              <a:srgbClr val="FF0000"/>
            </a:solidFill>
          </a:ln>
        </p:spPr>
        <p:txBody>
          <a:bodyPr wrap="none" rtlCol="0">
            <a:spAutoFit/>
          </a:bodyPr>
          <a:lstStyle/>
          <a:p>
            <a:r>
              <a:rPr lang="cs-CZ" dirty="0"/>
              <a:t>Učebnice str. 46 - 47</a:t>
            </a:r>
          </a:p>
        </p:txBody>
      </p:sp>
    </p:spTree>
    <p:extLst>
      <p:ext uri="{BB962C8B-B14F-4D97-AF65-F5344CB8AC3E}">
        <p14:creationId xmlns:p14="http://schemas.microsoft.com/office/powerpoint/2010/main" val="2835846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124744"/>
            <a:ext cx="9144000" cy="2448272"/>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cs-CZ" dirty="0"/>
              <a:t>Středem V Číny pohoří </a:t>
            </a:r>
            <a:r>
              <a:rPr lang="cs-CZ" dirty="0" err="1"/>
              <a:t>Čchin</a:t>
            </a:r>
            <a:r>
              <a:rPr lang="cs-CZ" dirty="0"/>
              <a:t>-lin-</a:t>
            </a:r>
            <a:r>
              <a:rPr lang="cs-CZ" dirty="0" err="1"/>
              <a:t>šan</a:t>
            </a:r>
            <a:endParaRPr lang="cs-CZ" dirty="0"/>
          </a:p>
          <a:p>
            <a:pPr marL="0" indent="0">
              <a:buNone/>
            </a:pPr>
            <a:r>
              <a:rPr lang="cs-CZ" dirty="0">
                <a:effectLst>
                  <a:outerShdw blurRad="38100" dist="38100" dir="2700000" algn="tl">
                    <a:srgbClr val="000000">
                      <a:alpha val="43137"/>
                    </a:srgbClr>
                  </a:outerShdw>
                </a:effectLst>
              </a:rPr>
              <a:t>      …významný klimatický předěl!</a:t>
            </a:r>
          </a:p>
          <a:p>
            <a:r>
              <a:rPr lang="cs-CZ" dirty="0"/>
              <a:t>3 podnebné pásy: mírný, subtropický, tropický</a:t>
            </a:r>
          </a:p>
          <a:p>
            <a:r>
              <a:rPr lang="cs-CZ" dirty="0"/>
              <a:t>Vegetace různorodá </a:t>
            </a:r>
          </a:p>
          <a:p>
            <a:pPr marL="0" indent="0">
              <a:buNone/>
            </a:pPr>
            <a:r>
              <a:rPr lang="cs-CZ" sz="1800" dirty="0"/>
              <a:t>(pouštní a stepní rostlinstvo, tajga, lesy mírného pásu, subtrop. a trop. vegetace)</a:t>
            </a:r>
          </a:p>
          <a:p>
            <a:pPr marL="0" indent="0">
              <a:buNone/>
            </a:pPr>
            <a:endParaRPr lang="cs-CZ" sz="1800" dirty="0"/>
          </a:p>
        </p:txBody>
      </p:sp>
      <p:pic>
        <p:nvPicPr>
          <p:cNvPr id="4098" name="Picture 2" descr="http://upload.wikimedia.org/wikipedia/commons/thumb/2/2d/Vasyugan.jpg/300px-Vasyuga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3977921"/>
            <a:ext cx="4320480" cy="2592288"/>
          </a:xfrm>
          <a:prstGeom prst="rect">
            <a:avLst/>
          </a:prstGeom>
        </p:spPr>
        <p:style>
          <a:lnRef idx="1">
            <a:schemeClr val="accent1"/>
          </a:lnRef>
          <a:fillRef idx="3">
            <a:schemeClr val="accent1"/>
          </a:fillRef>
          <a:effectRef idx="2">
            <a:schemeClr val="accent1"/>
          </a:effectRef>
          <a:fontRef idx="minor">
            <a:schemeClr val="lt1"/>
          </a:fontRef>
        </p:style>
      </p:pic>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256112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683568" y="2564904"/>
            <a:ext cx="7745505" cy="2088232"/>
          </a:xfrm>
        </p:spPr>
        <p:style>
          <a:lnRef idx="2">
            <a:schemeClr val="accent2">
              <a:shade val="50000"/>
            </a:schemeClr>
          </a:lnRef>
          <a:fillRef idx="1">
            <a:schemeClr val="accent2"/>
          </a:fillRef>
          <a:effectRef idx="0">
            <a:schemeClr val="accent2"/>
          </a:effectRef>
          <a:fontRef idx="minor">
            <a:schemeClr val="lt1"/>
          </a:fontRef>
        </p:style>
        <p:txBody>
          <a:bodyPr>
            <a:normAutofit fontScale="92500" lnSpcReduction="10000"/>
          </a:bodyPr>
          <a:lstStyle/>
          <a:p>
            <a:r>
              <a:rPr lang="cs-CZ" dirty="0"/>
              <a:t>Nerovnoměrně vyvinutá</a:t>
            </a:r>
          </a:p>
          <a:p>
            <a:r>
              <a:rPr lang="cs-CZ" dirty="0"/>
              <a:t>Na </a:t>
            </a:r>
            <a:r>
              <a:rPr lang="cs-CZ" dirty="0" smtClean="0"/>
              <a:t>západu </a:t>
            </a:r>
            <a:r>
              <a:rPr lang="cs-CZ" dirty="0"/>
              <a:t>bezodtokové oblasti</a:t>
            </a:r>
          </a:p>
          <a:p>
            <a:r>
              <a:rPr lang="cs-CZ" dirty="0" smtClean="0"/>
              <a:t>Východní </a:t>
            </a:r>
            <a:r>
              <a:rPr lang="cs-CZ" dirty="0"/>
              <a:t>území odvodňováno do Pacifiku</a:t>
            </a:r>
          </a:p>
          <a:p>
            <a:r>
              <a:rPr lang="cs-CZ" dirty="0"/>
              <a:t>Nejdelší řekou </a:t>
            </a:r>
            <a:r>
              <a:rPr lang="cs-CZ" dirty="0" err="1"/>
              <a:t>Chang</a:t>
            </a:r>
            <a:r>
              <a:rPr lang="cs-CZ" dirty="0"/>
              <a:t> </a:t>
            </a:r>
            <a:r>
              <a:rPr lang="cs-CZ" dirty="0" err="1"/>
              <a:t>Jiang</a:t>
            </a:r>
            <a:r>
              <a:rPr lang="cs-CZ" dirty="0"/>
              <a:t>, poté </a:t>
            </a:r>
            <a:r>
              <a:rPr lang="cs-CZ" dirty="0" err="1"/>
              <a:t>Huang</a:t>
            </a:r>
            <a:r>
              <a:rPr lang="cs-CZ" dirty="0"/>
              <a:t> He</a:t>
            </a:r>
          </a:p>
        </p:txBody>
      </p:sp>
      <p:sp>
        <p:nvSpPr>
          <p:cNvPr id="3" name="Nadpis 2"/>
          <p:cNvSpPr>
            <a:spLocks noGrp="1"/>
          </p:cNvSpPr>
          <p:nvPr>
            <p:ph type="title"/>
          </p:nvPr>
        </p:nvSpPr>
        <p:spPr>
          <a:xfrm>
            <a:off x="-540568" y="548680"/>
            <a:ext cx="7756263" cy="1054250"/>
          </a:xfrm>
        </p:spPr>
        <p:txBody>
          <a:bodyPr/>
          <a:lstStyle/>
          <a:p>
            <a:r>
              <a:rPr lang="cs-CZ" dirty="0"/>
              <a:t>Říční síť</a:t>
            </a:r>
          </a:p>
        </p:txBody>
      </p:sp>
      <p:pic>
        <p:nvPicPr>
          <p:cNvPr id="5122" name="Picture 2" descr="http://www.aperfectworld.org/clipart/nature/river0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188640"/>
            <a:ext cx="2971923" cy="2916668"/>
          </a:xfrm>
          <a:prstGeom prst="rect">
            <a:avLst/>
          </a:prstGeom>
          <a:noFill/>
          <a:extLst>
            <a:ext uri="{909E8E84-426E-40DD-AFC4-6F175D3DCCD1}">
              <a14:hiddenFill xmlns:a14="http://schemas.microsoft.com/office/drawing/2010/main">
                <a:solidFill>
                  <a:srgbClr val="FFFFFF"/>
                </a:solidFill>
              </a14:hiddenFill>
            </a:ext>
          </a:extLst>
        </p:spPr>
      </p:pic>
      <p:sp>
        <p:nvSpPr>
          <p:cNvPr id="6" name="Osmiúhelník 5"/>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492220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C:\Users\Petra\AppData\Local\Microsoft\Windows\Temporary Internet Files\Content.IE5\ZJFST89Y\MP90043923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49431">
            <a:off x="3443405" y="1002527"/>
            <a:ext cx="4581128" cy="4581128"/>
          </a:xfrm>
          <a:prstGeom prst="rect">
            <a:avLst/>
          </a:prstGeom>
          <a:noFill/>
          <a:extLst>
            <a:ext uri="{909E8E84-426E-40DD-AFC4-6F175D3DCCD1}">
              <a14:hiddenFill xmlns:a14="http://schemas.microsoft.com/office/drawing/2010/main">
                <a:solidFill>
                  <a:srgbClr val="FFFFFF"/>
                </a:solidFill>
              </a14:hiddenFill>
            </a:ext>
          </a:extLst>
        </p:spPr>
      </p:pic>
      <p:sp>
        <p:nvSpPr>
          <p:cNvPr id="4" name="Nadpis 3"/>
          <p:cNvSpPr>
            <a:spLocks noGrp="1"/>
          </p:cNvSpPr>
          <p:nvPr>
            <p:ph type="title"/>
          </p:nvPr>
        </p:nvSpPr>
        <p:spPr/>
        <p:txBody>
          <a:bodyPr/>
          <a:lstStyle/>
          <a:p>
            <a:r>
              <a:rPr lang="cs-CZ" b="1" dirty="0"/>
              <a:t>Žlutá řeka</a:t>
            </a:r>
          </a:p>
        </p:txBody>
      </p:sp>
      <p:pic>
        <p:nvPicPr>
          <p:cNvPr id="6146" name="Picture 2" descr="http://ehsworldstudiesjackoboice.wikispaces.com/file/view/yellow_river.jpg/159009235/yellow_ri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2060848"/>
            <a:ext cx="3533378" cy="4395524"/>
          </a:xfrm>
          <a:prstGeom prst="rect">
            <a:avLst/>
          </a:prstGeom>
          <a:noFill/>
          <a:extLst>
            <a:ext uri="{909E8E84-426E-40DD-AFC4-6F175D3DCCD1}">
              <a14:hiddenFill xmlns:a14="http://schemas.microsoft.com/office/drawing/2010/main">
                <a:solidFill>
                  <a:srgbClr val="FFFFFF"/>
                </a:solidFill>
              </a14:hiddenFill>
            </a:ext>
          </a:extLst>
        </p:spPr>
      </p:pic>
      <p:sp>
        <p:nvSpPr>
          <p:cNvPr id="8" name="Zástupný symbol pro obsah 7"/>
          <p:cNvSpPr>
            <a:spLocks noGrp="1"/>
          </p:cNvSpPr>
          <p:nvPr>
            <p:ph sz="quarter" idx="4"/>
          </p:nvPr>
        </p:nvSpPr>
        <p:spPr>
          <a:xfrm>
            <a:off x="179512" y="6240348"/>
            <a:ext cx="5112568" cy="43204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cs-CZ" sz="1600" dirty="0"/>
              <a:t>Zbarvení způsobeno sprašovými  plaveninami</a:t>
            </a:r>
          </a:p>
        </p:txBody>
      </p:sp>
      <p:pic>
        <p:nvPicPr>
          <p:cNvPr id="6148" name="Picture 4" descr="http://www.justchina.org/china/images/explorechina/explore-huanghe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8825" y="2075803"/>
            <a:ext cx="3246107" cy="2434580"/>
          </a:xfrm>
          <a:prstGeom prst="rect">
            <a:avLst/>
          </a:prstGeom>
          <a:noFill/>
          <a:extLst>
            <a:ext uri="{909E8E84-426E-40DD-AFC4-6F175D3DCCD1}">
              <a14:hiddenFill xmlns:a14="http://schemas.microsoft.com/office/drawing/2010/main">
                <a:solidFill>
                  <a:srgbClr val="FFFFFF"/>
                </a:solidFill>
              </a14:hiddenFill>
            </a:ext>
          </a:extLst>
        </p:spPr>
      </p:pic>
      <p:sp>
        <p:nvSpPr>
          <p:cNvPr id="9" name="Osmiúhelník 8"/>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3084753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idx="4294967295"/>
          </p:nvPr>
        </p:nvSpPr>
        <p:spPr>
          <a:xfrm>
            <a:off x="0" y="274638"/>
            <a:ext cx="8229600" cy="1143000"/>
          </a:xfrm>
        </p:spPr>
        <p:txBody>
          <a:bodyPr/>
          <a:lstStyle/>
          <a:p>
            <a:r>
              <a:rPr lang="cs-CZ" dirty="0"/>
              <a:t>Nerostné bohatství</a:t>
            </a:r>
          </a:p>
        </p:txBody>
      </p:sp>
      <p:sp>
        <p:nvSpPr>
          <p:cNvPr id="8" name="Zástupný symbol pro obsah 7"/>
          <p:cNvSpPr>
            <a:spLocks noGrp="1"/>
          </p:cNvSpPr>
          <p:nvPr>
            <p:ph idx="4294967295"/>
          </p:nvPr>
        </p:nvSpPr>
        <p:spPr>
          <a:xfrm>
            <a:off x="0" y="1628775"/>
            <a:ext cx="8496300" cy="2305050"/>
          </a:xfrm>
        </p:spPr>
        <p:txBody>
          <a:bodyPr>
            <a:normAutofit fontScale="92500" lnSpcReduction="20000"/>
          </a:bodyPr>
          <a:lstStyle/>
          <a:p>
            <a:r>
              <a:rPr lang="cs-CZ" dirty="0"/>
              <a:t>Černé uhlí = *</a:t>
            </a:r>
          </a:p>
          <a:p>
            <a:r>
              <a:rPr lang="cs-CZ" dirty="0"/>
              <a:t>Ropa a zemní plyn</a:t>
            </a:r>
          </a:p>
          <a:p>
            <a:r>
              <a:rPr lang="cs-CZ" dirty="0"/>
              <a:t>Ložiska železné rudy</a:t>
            </a:r>
          </a:p>
          <a:p>
            <a:r>
              <a:rPr lang="cs-CZ" dirty="0"/>
              <a:t>Ložiska rud wolframu, antimonu , manganu,cínu,</a:t>
            </a:r>
          </a:p>
          <a:p>
            <a:r>
              <a:rPr lang="cs-CZ" dirty="0"/>
              <a:t>rtuti,bauxitu …..      </a:t>
            </a:r>
          </a:p>
          <a:p>
            <a:endParaRPr lang="cs-CZ" dirty="0"/>
          </a:p>
          <a:p>
            <a:endParaRPr lang="cs-CZ" dirty="0"/>
          </a:p>
        </p:txBody>
      </p:sp>
      <p:pic>
        <p:nvPicPr>
          <p:cNvPr id="7172" name="Picture 4" descr="C:\Users\Petra\AppData\Local\Microsoft\Windows\Temporary Internet Files\Content.IE5\28CUJ3X1\MC900353230[1].wmf"/>
          <p:cNvPicPr>
            <a:picLocks noChangeAspect="1" noChangeArrowheads="1"/>
          </p:cNvPicPr>
          <p:nvPr/>
        </p:nvPicPr>
        <p:blipFill>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3419872" y="3573016"/>
            <a:ext cx="2245759" cy="2210261"/>
          </a:xfrm>
          <a:prstGeom prst="rect">
            <a:avLst/>
          </a:prstGeom>
          <a:noFill/>
          <a:extLst>
            <a:ext uri="{909E8E84-426E-40DD-AFC4-6F175D3DCCD1}">
              <a14:hiddenFill xmlns:a14="http://schemas.microsoft.com/office/drawing/2010/main">
                <a:solidFill>
                  <a:srgbClr val="FFFFFF"/>
                </a:solidFill>
              </a14:hiddenFill>
            </a:ext>
          </a:extLst>
        </p:spPr>
      </p:pic>
      <p:sp>
        <p:nvSpPr>
          <p:cNvPr id="5" name="Vývojový diagram: spojka 4"/>
          <p:cNvSpPr/>
          <p:nvPr/>
        </p:nvSpPr>
        <p:spPr>
          <a:xfrm>
            <a:off x="2915816" y="1628800"/>
            <a:ext cx="457200" cy="4572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1</a:t>
            </a:r>
          </a:p>
        </p:txBody>
      </p:sp>
      <p:sp>
        <p:nvSpPr>
          <p:cNvPr id="11" name="TextovéPole 10"/>
          <p:cNvSpPr txBox="1"/>
          <p:nvPr/>
        </p:nvSpPr>
        <p:spPr>
          <a:xfrm>
            <a:off x="323528" y="4653136"/>
            <a:ext cx="2667653" cy="523220"/>
          </a:xfrm>
          <a:prstGeom prst="rect">
            <a:avLst/>
          </a:prstGeom>
          <a:noFill/>
        </p:spPr>
        <p:txBody>
          <a:bodyPr wrap="none" rtlCol="0">
            <a:spAutoFit/>
          </a:bodyPr>
          <a:lstStyle/>
          <a:p>
            <a:r>
              <a:rPr lang="cs-CZ" sz="2800" dirty="0"/>
              <a:t>*</a:t>
            </a:r>
            <a:r>
              <a:rPr lang="cs-CZ" sz="2000" dirty="0"/>
              <a:t>celosvětově 1. místo =</a:t>
            </a:r>
            <a:endParaRPr lang="cs-CZ" sz="2800" dirty="0"/>
          </a:p>
        </p:txBody>
      </p:sp>
      <p:sp>
        <p:nvSpPr>
          <p:cNvPr id="12" name="Vývojový diagram: spojka 11"/>
          <p:cNvSpPr/>
          <p:nvPr/>
        </p:nvSpPr>
        <p:spPr>
          <a:xfrm>
            <a:off x="2987824" y="4725144"/>
            <a:ext cx="457200" cy="4572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1</a:t>
            </a:r>
          </a:p>
        </p:txBody>
      </p:sp>
      <p:sp>
        <p:nvSpPr>
          <p:cNvPr id="13" name="TextovéPole 12"/>
          <p:cNvSpPr txBox="1"/>
          <p:nvPr/>
        </p:nvSpPr>
        <p:spPr>
          <a:xfrm>
            <a:off x="179512" y="6021288"/>
            <a:ext cx="8656152" cy="646331"/>
          </a:xfrm>
          <a:prstGeom prst="rect">
            <a:avLst/>
          </a:prstGeom>
          <a:solidFill>
            <a:srgbClr val="FF0000"/>
          </a:solidFill>
        </p:spPr>
        <p:txBody>
          <a:bodyPr wrap="none" rtlCol="0">
            <a:spAutoFit/>
          </a:bodyPr>
          <a:lstStyle/>
          <a:p>
            <a:r>
              <a:rPr lang="cs-CZ" b="1" dirty="0">
                <a:solidFill>
                  <a:schemeClr val="bg1"/>
                </a:solidFill>
              </a:rPr>
              <a:t>I. Zjisti v tabulce</a:t>
            </a:r>
            <a:r>
              <a:rPr lang="cs-CZ" b="1" dirty="0" smtClean="0">
                <a:solidFill>
                  <a:schemeClr val="bg1"/>
                </a:solidFill>
              </a:rPr>
              <a:t>, kterých </a:t>
            </a:r>
            <a:r>
              <a:rPr lang="cs-CZ" b="1" dirty="0">
                <a:solidFill>
                  <a:schemeClr val="bg1"/>
                </a:solidFill>
              </a:rPr>
              <a:t>dalších surovin těží Čína nejvíce na světě a doplň u nich symbol.</a:t>
            </a:r>
          </a:p>
          <a:p>
            <a:r>
              <a:rPr lang="cs-CZ" b="1" dirty="0">
                <a:solidFill>
                  <a:schemeClr val="bg1"/>
                </a:solidFill>
              </a:rPr>
              <a:t>II. U rud kovů zapiš chemické značky prvků</a:t>
            </a:r>
            <a:r>
              <a:rPr lang="cs-CZ" b="1" dirty="0" smtClean="0">
                <a:solidFill>
                  <a:schemeClr val="bg1"/>
                </a:solidFill>
              </a:rPr>
              <a:t>, kvůli </a:t>
            </a:r>
            <a:r>
              <a:rPr lang="cs-CZ" b="1" dirty="0">
                <a:solidFill>
                  <a:schemeClr val="bg1"/>
                </a:solidFill>
              </a:rPr>
              <a:t>kterým jsou rudy těženy.</a:t>
            </a:r>
          </a:p>
        </p:txBody>
      </p:sp>
      <p:sp>
        <p:nvSpPr>
          <p:cNvPr id="10" name="Osmiúhelník 9"/>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
        <p:nvSpPr>
          <p:cNvPr id="2" name="TextovéPole 1"/>
          <p:cNvSpPr txBox="1"/>
          <p:nvPr/>
        </p:nvSpPr>
        <p:spPr>
          <a:xfrm>
            <a:off x="6156176" y="5176356"/>
            <a:ext cx="1807995" cy="369332"/>
          </a:xfrm>
          <a:prstGeom prst="rect">
            <a:avLst/>
          </a:prstGeom>
          <a:noFill/>
          <a:ln>
            <a:solidFill>
              <a:schemeClr val="tx1"/>
            </a:solidFill>
          </a:ln>
        </p:spPr>
        <p:txBody>
          <a:bodyPr wrap="none" rtlCol="0">
            <a:spAutoFit/>
          </a:bodyPr>
          <a:lstStyle/>
          <a:p>
            <a:r>
              <a:rPr lang="cs-CZ" dirty="0" smtClean="0"/>
              <a:t>Tab. učeb.  str. 72</a:t>
            </a:r>
            <a:endParaRPr lang="cs-CZ" dirty="0"/>
          </a:p>
        </p:txBody>
      </p:sp>
    </p:spTree>
    <p:extLst>
      <p:ext uri="{BB962C8B-B14F-4D97-AF65-F5344CB8AC3E}">
        <p14:creationId xmlns:p14="http://schemas.microsoft.com/office/powerpoint/2010/main" val="2812919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755576" y="2420888"/>
            <a:ext cx="7745505" cy="2083369"/>
          </a:xfrm>
        </p:spPr>
        <p:txBody>
          <a:bodyPr>
            <a:normAutofit fontScale="77500" lnSpcReduction="20000"/>
          </a:bodyPr>
          <a:lstStyle/>
          <a:p>
            <a:r>
              <a:rPr lang="cs-CZ" dirty="0"/>
              <a:t>Číňané (</a:t>
            </a:r>
            <a:r>
              <a:rPr lang="cs-CZ" dirty="0" err="1"/>
              <a:t>Chanové</a:t>
            </a:r>
            <a:r>
              <a:rPr lang="cs-CZ" dirty="0"/>
              <a:t>*) 92%  obyvatel státu</a:t>
            </a:r>
          </a:p>
          <a:p>
            <a:pPr marL="0" indent="0">
              <a:buNone/>
            </a:pPr>
            <a:r>
              <a:rPr lang="cs-CZ" dirty="0"/>
              <a:t>(čínština má mnoho dialektů, ale stejné znakové písmo)</a:t>
            </a:r>
          </a:p>
          <a:p>
            <a:r>
              <a:rPr lang="cs-CZ" dirty="0"/>
              <a:t>55 menšinových etnik (Mongolové, Tibeťané…)</a:t>
            </a:r>
          </a:p>
          <a:p>
            <a:r>
              <a:rPr lang="cs-CZ" dirty="0"/>
              <a:t>Velké přírůstky obyvatelstva! </a:t>
            </a:r>
            <a:r>
              <a:rPr lang="cs-CZ" sz="2100" b="1" dirty="0" smtClean="0"/>
              <a:t>(v minulosti snaha </a:t>
            </a:r>
            <a:r>
              <a:rPr lang="cs-CZ" sz="2100" b="1" dirty="0"/>
              <a:t>o snížení porodnosti)</a:t>
            </a:r>
            <a:endParaRPr lang="cs-CZ" sz="1800" b="1" dirty="0"/>
          </a:p>
          <a:p>
            <a:r>
              <a:rPr lang="cs-CZ" dirty="0"/>
              <a:t>Hlavním </a:t>
            </a:r>
            <a:r>
              <a:rPr lang="cs-CZ" dirty="0" smtClean="0"/>
              <a:t>náboženství </a:t>
            </a:r>
            <a:r>
              <a:rPr lang="cs-CZ" dirty="0"/>
              <a:t>taoismus a konfucianismus</a:t>
            </a:r>
          </a:p>
        </p:txBody>
      </p:sp>
      <p:sp>
        <p:nvSpPr>
          <p:cNvPr id="3" name="Nadpis 2"/>
          <p:cNvSpPr>
            <a:spLocks noGrp="1"/>
          </p:cNvSpPr>
          <p:nvPr>
            <p:ph type="title"/>
          </p:nvPr>
        </p:nvSpPr>
        <p:spPr/>
        <p:txBody>
          <a:bodyPr/>
          <a:lstStyle/>
          <a:p>
            <a:r>
              <a:rPr lang="cs-CZ" dirty="0"/>
              <a:t>Obyvatelstvo</a:t>
            </a:r>
          </a:p>
        </p:txBody>
      </p:sp>
      <p:pic>
        <p:nvPicPr>
          <p:cNvPr id="8196" name="Picture 4" descr="http://news.xinhuanet.com/english/2008-09/26/xin_0720905260618109745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964208" cy="1772816"/>
          </a:xfrm>
          <a:prstGeom prst="rect">
            <a:avLst/>
          </a:prstGeom>
        </p:spPr>
        <p:style>
          <a:lnRef idx="2">
            <a:schemeClr val="accent1"/>
          </a:lnRef>
          <a:fillRef idx="1">
            <a:schemeClr val="lt1"/>
          </a:fillRef>
          <a:effectRef idx="0">
            <a:schemeClr val="accent1"/>
          </a:effectRef>
          <a:fontRef idx="minor">
            <a:schemeClr val="dk1"/>
          </a:fontRef>
        </p:style>
      </p:pic>
      <p:sp>
        <p:nvSpPr>
          <p:cNvPr id="4" name="AutoShape 6" descr="http://openclipart.org/people/netalloy/1293155427.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8" descr="http://openclipart.org/people/netalloy/1293155427.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10" descr="http://openclipart.org/people/netalloy/1293155427.sv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12" descr="http://openclipart.org/people/netalloy/1293155427.sv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8206" name="Picture 14" descr="http://cf.ltkcdn.net/feng-shui/images/std/102078-285x174-Greenblue_dragon.jpg"/>
          <p:cNvPicPr>
            <a:picLocks noChangeAspect="1" noChangeArrowheads="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788024" y="620688"/>
            <a:ext cx="2714625" cy="16573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p:cNvSpPr txBox="1"/>
          <p:nvPr/>
        </p:nvSpPr>
        <p:spPr>
          <a:xfrm>
            <a:off x="251520" y="5157192"/>
            <a:ext cx="8604448" cy="1477328"/>
          </a:xfrm>
          <a:prstGeom prst="rect">
            <a:avLst/>
          </a:prstGeom>
          <a:solidFill>
            <a:srgbClr val="FFFF00"/>
          </a:solidFill>
        </p:spPr>
        <p:txBody>
          <a:bodyPr wrap="square" rtlCol="0">
            <a:spAutoFit/>
          </a:bodyPr>
          <a:lstStyle/>
          <a:p>
            <a:r>
              <a:rPr lang="cs-CZ" dirty="0"/>
              <a:t>*Počet </a:t>
            </a:r>
            <a:r>
              <a:rPr lang="cs-CZ" dirty="0" err="1"/>
              <a:t>Chanů</a:t>
            </a:r>
            <a:r>
              <a:rPr lang="cs-CZ" dirty="0"/>
              <a:t> přesahuje 1 300 000 </a:t>
            </a:r>
            <a:r>
              <a:rPr lang="cs-CZ" dirty="0" err="1"/>
              <a:t>000.</a:t>
            </a:r>
            <a:r>
              <a:rPr lang="cs-CZ" dirty="0"/>
              <a:t> </a:t>
            </a:r>
            <a:r>
              <a:rPr lang="cs-CZ" dirty="0" err="1"/>
              <a:t>Chanové</a:t>
            </a:r>
            <a:r>
              <a:rPr lang="cs-CZ" dirty="0"/>
              <a:t> žijí převážně na území dnešní  ČLR, kde tvoří asi 92 % obyvatelstva, ale i v mnoha dalších částech světa. Na  Tchaj-wanu čili v Čínské republice tvoří </a:t>
            </a:r>
            <a:r>
              <a:rPr lang="cs-CZ" dirty="0" err="1"/>
              <a:t>Chanové</a:t>
            </a:r>
            <a:r>
              <a:rPr lang="cs-CZ" dirty="0"/>
              <a:t> 98 % obyvatelstva, v  Singapuru  75 % a </a:t>
            </a:r>
            <a:r>
              <a:rPr lang="cs-CZ" b="1" dirty="0"/>
              <a:t>celosvětově to je asi 19 %</a:t>
            </a:r>
            <a:r>
              <a:rPr lang="cs-CZ" dirty="0"/>
              <a:t>.</a:t>
            </a:r>
          </a:p>
          <a:p>
            <a:r>
              <a:rPr lang="cs-CZ" dirty="0"/>
              <a:t>Historickým centrem </a:t>
            </a:r>
            <a:r>
              <a:rPr lang="cs-CZ" dirty="0" err="1"/>
              <a:t>chanského</a:t>
            </a:r>
            <a:r>
              <a:rPr lang="cs-CZ" dirty="0"/>
              <a:t> osídlení je povodí  Žluté řeky, kde se kolem roku  2500 </a:t>
            </a:r>
            <a:r>
              <a:rPr lang="cs-CZ" dirty="0" err="1"/>
              <a:t>p.n.l</a:t>
            </a:r>
            <a:r>
              <a:rPr lang="cs-CZ" dirty="0"/>
              <a:t>. objevila usedlá vesnická zemědělská společenství.</a:t>
            </a:r>
          </a:p>
        </p:txBody>
      </p:sp>
      <p:sp>
        <p:nvSpPr>
          <p:cNvPr id="12" name="Osmiúhelník 11"/>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465401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endParaRPr lang="cs-CZ"/>
          </a:p>
        </p:txBody>
      </p:sp>
      <p:sp>
        <p:nvSpPr>
          <p:cNvPr id="2" name="Nadpis 1"/>
          <p:cNvSpPr>
            <a:spLocks noGrp="1"/>
          </p:cNvSpPr>
          <p:nvPr>
            <p:ph type="title"/>
          </p:nvPr>
        </p:nvSpPr>
        <p:spPr/>
        <p:txBody>
          <a:bodyPr/>
          <a:lstStyle/>
          <a:p>
            <a:endParaRPr lang="cs-CZ"/>
          </a:p>
        </p:txBody>
      </p:sp>
      <p:pic>
        <p:nvPicPr>
          <p:cNvPr id="9218" name="Picture 2" descr="C:\Users\Petra\AppData\Local\Microsoft\Windows\Temporary Internet Files\Content.IE5\28CUJ3X1\MP90040175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791841"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Osmiúhelník 5"/>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499126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55576" y="1700808"/>
            <a:ext cx="7745505" cy="3877815"/>
          </a:xfrm>
        </p:spPr>
        <p:txBody>
          <a:bodyPr>
            <a:normAutofit fontScale="85000" lnSpcReduction="10000"/>
          </a:bodyPr>
          <a:lstStyle/>
          <a:p>
            <a:r>
              <a:rPr lang="cs-CZ" dirty="0"/>
              <a:t>Velké místní rozdíly</a:t>
            </a:r>
          </a:p>
          <a:p>
            <a:r>
              <a:rPr lang="cs-CZ" dirty="0"/>
              <a:t>Zemědělství zaměstnává 66% obyvatel státu</a:t>
            </a:r>
          </a:p>
          <a:p>
            <a:r>
              <a:rPr lang="cs-CZ" dirty="0"/>
              <a:t>Dominuje rostlinná výroba (obiloviny)</a:t>
            </a:r>
          </a:p>
          <a:p>
            <a:pPr marL="0" indent="0">
              <a:buNone/>
            </a:pPr>
            <a:r>
              <a:rPr lang="cs-CZ" dirty="0"/>
              <a:t>(rýže, pšenice, kukuřice)</a:t>
            </a:r>
          </a:p>
          <a:p>
            <a:r>
              <a:rPr lang="cs-CZ" dirty="0"/>
              <a:t>Další významné plodiny: brambory, tabák, ovoce…</a:t>
            </a:r>
          </a:p>
          <a:p>
            <a:r>
              <a:rPr lang="cs-CZ" dirty="0"/>
              <a:t>Živočišná výroba: chov prasat, drůbeže</a:t>
            </a:r>
          </a:p>
          <a:p>
            <a:r>
              <a:rPr lang="cs-CZ" dirty="0"/>
              <a:t>Pastevectví ovcí, koní, velbloudů, v Tibetu </a:t>
            </a:r>
            <a:r>
              <a:rPr lang="cs-CZ" dirty="0" err="1"/>
              <a:t>jaků</a:t>
            </a:r>
            <a:endParaRPr lang="cs-CZ" dirty="0"/>
          </a:p>
          <a:p>
            <a:r>
              <a:rPr lang="cs-CZ" dirty="0"/>
              <a:t>Největší rybolov na světě!</a:t>
            </a:r>
          </a:p>
        </p:txBody>
      </p:sp>
      <p:sp>
        <p:nvSpPr>
          <p:cNvPr id="2" name="Nadpis 1"/>
          <p:cNvSpPr>
            <a:spLocks noGrp="1"/>
          </p:cNvSpPr>
          <p:nvPr>
            <p:ph type="title"/>
          </p:nvPr>
        </p:nvSpPr>
        <p:spPr/>
        <p:txBody>
          <a:bodyPr/>
          <a:lstStyle/>
          <a:p>
            <a:r>
              <a:rPr lang="cs-CZ" dirty="0"/>
              <a:t>Hospodářství</a:t>
            </a:r>
          </a:p>
        </p:txBody>
      </p:sp>
      <p:pic>
        <p:nvPicPr>
          <p:cNvPr id="10242" name="Picture 2" descr="C:\Users\Petra\AppData\Local\Microsoft\Windows\Temporary Internet Files\Content.IE5\UQ0VD2E9\MC90032647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908720"/>
            <a:ext cx="1857146" cy="1358798"/>
          </a:xfrm>
          <a:prstGeom prst="rect">
            <a:avLst/>
          </a:prstGeom>
          <a:noFill/>
          <a:extLst>
            <a:ext uri="{909E8E84-426E-40DD-AFC4-6F175D3DCCD1}">
              <a14:hiddenFill xmlns:a14="http://schemas.microsoft.com/office/drawing/2010/main">
                <a:solidFill>
                  <a:srgbClr val="FFFFFF"/>
                </a:solidFill>
              </a14:hiddenFill>
            </a:ext>
          </a:extLst>
        </p:spPr>
      </p:pic>
      <p:sp>
        <p:nvSpPr>
          <p:cNvPr id="5" name="Vývojový diagram: spojka 4"/>
          <p:cNvSpPr/>
          <p:nvPr/>
        </p:nvSpPr>
        <p:spPr>
          <a:xfrm>
            <a:off x="4860032" y="4869160"/>
            <a:ext cx="457200" cy="457200"/>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1</a:t>
            </a:r>
          </a:p>
        </p:txBody>
      </p:sp>
      <p:sp>
        <p:nvSpPr>
          <p:cNvPr id="6" name="TextovéPole 5"/>
          <p:cNvSpPr txBox="1"/>
          <p:nvPr/>
        </p:nvSpPr>
        <p:spPr>
          <a:xfrm>
            <a:off x="467544" y="5805264"/>
            <a:ext cx="8352543" cy="369332"/>
          </a:xfrm>
          <a:prstGeom prst="rect">
            <a:avLst/>
          </a:prstGeom>
          <a:solidFill>
            <a:srgbClr val="FF0000"/>
          </a:solidFill>
        </p:spPr>
        <p:txBody>
          <a:bodyPr wrap="none" rtlCol="0">
            <a:spAutoFit/>
          </a:bodyPr>
          <a:lstStyle/>
          <a:p>
            <a:r>
              <a:rPr lang="cs-CZ" b="1" dirty="0">
                <a:solidFill>
                  <a:schemeClr val="bg1"/>
                </a:solidFill>
              </a:rPr>
              <a:t>Vyhledej a zapiš, u kterých dalších zemědělských produktů má Čína světové prvenství.</a:t>
            </a:r>
          </a:p>
        </p:txBody>
      </p:sp>
      <p:sp>
        <p:nvSpPr>
          <p:cNvPr id="8" name="Osmiúhelník 7"/>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3288822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a:p>
        </p:txBody>
      </p:sp>
      <p:sp>
        <p:nvSpPr>
          <p:cNvPr id="3" name="Nadpis 2"/>
          <p:cNvSpPr>
            <a:spLocks noGrp="1"/>
          </p:cNvSpPr>
          <p:nvPr>
            <p:ph type="title"/>
          </p:nvPr>
        </p:nvSpPr>
        <p:spPr/>
        <p:txBody>
          <a:bodyPr/>
          <a:lstStyle/>
          <a:p>
            <a:endParaRPr lang="cs-CZ"/>
          </a:p>
        </p:txBody>
      </p:sp>
      <p:pic>
        <p:nvPicPr>
          <p:cNvPr id="11266" name="Picture 2" descr="http://www.sherwoodinstitute.org/wp-content/uploads/2010/09/China_rice_paddie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8" cy="7029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95536" y="0"/>
            <a:ext cx="8464368" cy="369332"/>
          </a:xfrm>
          <a:prstGeom prst="rect">
            <a:avLst/>
          </a:prstGeom>
          <a:solidFill>
            <a:srgbClr val="FF0000"/>
          </a:solidFill>
        </p:spPr>
        <p:txBody>
          <a:bodyPr wrap="none" rtlCol="0">
            <a:spAutoFit/>
          </a:bodyPr>
          <a:lstStyle/>
          <a:p>
            <a:r>
              <a:rPr lang="cs-CZ" b="1" dirty="0">
                <a:solidFill>
                  <a:schemeClr val="bg1"/>
                </a:solidFill>
              </a:rPr>
              <a:t>Pojmenuj zobrazený typ polí a  napiš  2 největší přednosti  tohoto typu  svahových polí.</a:t>
            </a:r>
          </a:p>
        </p:txBody>
      </p:sp>
      <p:sp>
        <p:nvSpPr>
          <p:cNvPr id="7" name="Osmiúhelník 6"/>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2967316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27584" y="1484784"/>
            <a:ext cx="7745505" cy="1180653"/>
          </a:xfrm>
        </p:spPr>
        <p:txBody>
          <a:bodyPr>
            <a:normAutofit lnSpcReduction="10000"/>
          </a:bodyPr>
          <a:lstStyle/>
          <a:p>
            <a:r>
              <a:rPr lang="cs-CZ" dirty="0"/>
              <a:t>Nejvíce rozvinut těžký průmysl</a:t>
            </a:r>
          </a:p>
          <a:p>
            <a:pPr marL="0" indent="0">
              <a:buNone/>
            </a:pPr>
            <a:r>
              <a:rPr lang="cs-CZ" sz="1800" dirty="0"/>
              <a:t>(průmysl těžební, hutnictví, strojírenství, chemický, elektrotechnický+ průmysl potravinářský, textilní)</a:t>
            </a:r>
          </a:p>
        </p:txBody>
      </p:sp>
      <p:sp>
        <p:nvSpPr>
          <p:cNvPr id="3" name="Nadpis 2"/>
          <p:cNvSpPr>
            <a:spLocks noGrp="1"/>
          </p:cNvSpPr>
          <p:nvPr>
            <p:ph type="title"/>
          </p:nvPr>
        </p:nvSpPr>
        <p:spPr/>
        <p:txBody>
          <a:bodyPr/>
          <a:lstStyle/>
          <a:p>
            <a:r>
              <a:rPr lang="cs-CZ" dirty="0"/>
              <a:t>Průmysl</a:t>
            </a:r>
          </a:p>
        </p:txBody>
      </p:sp>
      <p:pic>
        <p:nvPicPr>
          <p:cNvPr id="12290" name="Picture 2" descr="http://www.impactlab.com/wp-content/uploads/2008/04/china-textile-industr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21140" y="3523874"/>
            <a:ext cx="4474468" cy="3096333"/>
          </a:xfrm>
          <a:prstGeom prst="rect">
            <a:avLst/>
          </a:prstGeom>
        </p:spPr>
        <p:style>
          <a:lnRef idx="2">
            <a:schemeClr val="accent1"/>
          </a:lnRef>
          <a:fillRef idx="1">
            <a:schemeClr val="lt1"/>
          </a:fillRef>
          <a:effectRef idx="0">
            <a:schemeClr val="accent1"/>
          </a:effectRef>
          <a:fontRef idx="minor">
            <a:schemeClr val="dk1"/>
          </a:fontRef>
        </p:style>
      </p:pic>
      <p:sp>
        <p:nvSpPr>
          <p:cNvPr id="6" name="Osmiúhelník 5"/>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3437017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řehrada Tři soutěsky, 2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9539"/>
            <a:ext cx="6552728" cy="40784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4/4c/Threegorg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82780" cy="2179020"/>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1612" y="2277137"/>
            <a:ext cx="4086503" cy="369332"/>
          </a:xfrm>
          <a:prstGeom prst="rect">
            <a:avLst/>
          </a:prstGeom>
          <a:solidFill>
            <a:srgbClr val="FF0000"/>
          </a:solidFill>
        </p:spPr>
        <p:txBody>
          <a:bodyPr wrap="none" rtlCol="0">
            <a:spAutoFit/>
          </a:bodyPr>
          <a:lstStyle/>
          <a:p>
            <a:r>
              <a:rPr lang="cs-CZ" b="1" dirty="0">
                <a:solidFill>
                  <a:schemeClr val="bg1"/>
                </a:solidFill>
              </a:rPr>
              <a:t>Zjisti a zapiš vše  o zobrazeném objektu . </a:t>
            </a:r>
          </a:p>
        </p:txBody>
      </p:sp>
      <p:sp>
        <p:nvSpPr>
          <p:cNvPr id="7" name="Osmiúhelník 6"/>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351206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na : free map, free blank map, free outline map, free base map : outline, hydrography, main cities, names (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9650"/>
            <a:ext cx="9144000" cy="6398350"/>
          </a:xfrm>
          <a:prstGeom prst="rect">
            <a:avLst/>
          </a:prstGeom>
          <a:noFill/>
          <a:extLst>
            <a:ext uri="{909E8E84-426E-40DD-AFC4-6F175D3DCCD1}">
              <a14:hiddenFill xmlns:a14="http://schemas.microsoft.com/office/drawing/2010/main">
                <a:solidFill>
                  <a:srgbClr val="FFFFFF"/>
                </a:solidFill>
              </a14:hiddenFill>
            </a:ext>
          </a:extLst>
        </p:spPr>
      </p:pic>
      <p:sp>
        <p:nvSpPr>
          <p:cNvPr id="3" name="Osmiúhelník 2"/>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
        <p:nvSpPr>
          <p:cNvPr id="4" name="Ovál 3"/>
          <p:cNvSpPr/>
          <p:nvPr/>
        </p:nvSpPr>
        <p:spPr>
          <a:xfrm>
            <a:off x="5868144" y="6021288"/>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vál 4"/>
          <p:cNvSpPr/>
          <p:nvPr/>
        </p:nvSpPr>
        <p:spPr>
          <a:xfrm>
            <a:off x="5724128" y="5733256"/>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p:cNvSpPr/>
          <p:nvPr/>
        </p:nvSpPr>
        <p:spPr>
          <a:xfrm>
            <a:off x="5868144" y="4752528"/>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vál 6"/>
          <p:cNvSpPr/>
          <p:nvPr/>
        </p:nvSpPr>
        <p:spPr>
          <a:xfrm>
            <a:off x="6876256" y="4608512"/>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2790056" y="4862718"/>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a:off x="5076056" y="5952292"/>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6156176" y="3140968"/>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Zaoblený obdélníkový popisek 15"/>
          <p:cNvSpPr/>
          <p:nvPr/>
        </p:nvSpPr>
        <p:spPr>
          <a:xfrm>
            <a:off x="4320381" y="3284984"/>
            <a:ext cx="503237" cy="288925"/>
          </a:xfrm>
          <a:prstGeom prst="wedgeRoundRectCallout">
            <a:avLst>
              <a:gd name="adj1" fmla="val 94122"/>
              <a:gd name="adj2" fmla="val -75945"/>
              <a:gd name="adj3" fmla="val 16667"/>
            </a:avLst>
          </a:prstGeom>
          <a:solidFill>
            <a:srgbClr val="FFFF00"/>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sz="1400" b="1" dirty="0">
                <a:solidFill>
                  <a:schemeClr val="tx1"/>
                </a:solidFill>
              </a:rPr>
              <a:t>1</a:t>
            </a:r>
          </a:p>
        </p:txBody>
      </p:sp>
      <p:sp>
        <p:nvSpPr>
          <p:cNvPr id="13" name="Zaoblený obdélníkový popisek 15"/>
          <p:cNvSpPr/>
          <p:nvPr/>
        </p:nvSpPr>
        <p:spPr>
          <a:xfrm>
            <a:off x="3969878" y="5098005"/>
            <a:ext cx="503237" cy="288925"/>
          </a:xfrm>
          <a:prstGeom prst="wedgeRoundRectCallout">
            <a:avLst>
              <a:gd name="adj1" fmla="val 108099"/>
              <a:gd name="adj2" fmla="val -27255"/>
              <a:gd name="adj3" fmla="val 16667"/>
            </a:avLst>
          </a:prstGeom>
          <a:solidFill>
            <a:srgbClr val="FFFF00"/>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sz="1400" b="1" dirty="0">
                <a:solidFill>
                  <a:schemeClr val="tx1"/>
                </a:solidFill>
              </a:rPr>
              <a:t>2</a:t>
            </a:r>
          </a:p>
        </p:txBody>
      </p:sp>
      <p:sp>
        <p:nvSpPr>
          <p:cNvPr id="14" name="Ovál 13"/>
          <p:cNvSpPr/>
          <p:nvPr/>
        </p:nvSpPr>
        <p:spPr>
          <a:xfrm>
            <a:off x="4860032" y="4862718"/>
            <a:ext cx="288032" cy="288032"/>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Zaoblený obdélníkový popisek 15"/>
          <p:cNvSpPr/>
          <p:nvPr/>
        </p:nvSpPr>
        <p:spPr>
          <a:xfrm>
            <a:off x="4968453" y="5527594"/>
            <a:ext cx="503237" cy="231322"/>
          </a:xfrm>
          <a:prstGeom prst="wedgeRoundRectCallout">
            <a:avLst>
              <a:gd name="adj1" fmla="val 62672"/>
              <a:gd name="adj2" fmla="val 119381"/>
              <a:gd name="adj3" fmla="val 16667"/>
            </a:avLst>
          </a:prstGeom>
          <a:solidFill>
            <a:srgbClr val="FFFF00"/>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sz="1400" b="1" dirty="0">
                <a:solidFill>
                  <a:schemeClr val="tx1"/>
                </a:solidFill>
              </a:rPr>
              <a:t>3</a:t>
            </a:r>
          </a:p>
        </p:txBody>
      </p:sp>
      <p:sp>
        <p:nvSpPr>
          <p:cNvPr id="2" name="TextovéPole 1"/>
          <p:cNvSpPr txBox="1"/>
          <p:nvPr/>
        </p:nvSpPr>
        <p:spPr>
          <a:xfrm>
            <a:off x="897085" y="596475"/>
            <a:ext cx="4368888" cy="369332"/>
          </a:xfrm>
          <a:prstGeom prst="rect">
            <a:avLst/>
          </a:prstGeom>
          <a:solidFill>
            <a:srgbClr val="FF0000"/>
          </a:solidFill>
        </p:spPr>
        <p:txBody>
          <a:bodyPr wrap="none" rtlCol="0">
            <a:spAutoFit/>
          </a:bodyPr>
          <a:lstStyle/>
          <a:p>
            <a:r>
              <a:rPr lang="cs-CZ" b="1" dirty="0">
                <a:solidFill>
                  <a:schemeClr val="bg1"/>
                </a:solidFill>
              </a:rPr>
              <a:t>Zapiš a zapamatuj si označená města a řeky.</a:t>
            </a:r>
          </a:p>
        </p:txBody>
      </p:sp>
      <p:sp>
        <p:nvSpPr>
          <p:cNvPr id="18" name="Zaoblený obdélníkový popisek 15"/>
          <p:cNvSpPr/>
          <p:nvPr/>
        </p:nvSpPr>
        <p:spPr>
          <a:xfrm>
            <a:off x="1721337" y="5151285"/>
            <a:ext cx="502903" cy="326250"/>
          </a:xfrm>
          <a:prstGeom prst="wedgeRoundRectCallout">
            <a:avLst>
              <a:gd name="adj1" fmla="val 143075"/>
              <a:gd name="adj2" fmla="val -97505"/>
              <a:gd name="adj3" fmla="val 16667"/>
            </a:avLst>
          </a:prstGeom>
          <a:solidFill>
            <a:srgbClr val="FFFF00"/>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sz="1400" b="1" dirty="0">
                <a:solidFill>
                  <a:schemeClr val="tx1"/>
                </a:solidFill>
              </a:rPr>
              <a:t>4</a:t>
            </a:r>
          </a:p>
        </p:txBody>
      </p:sp>
      <p:sp>
        <p:nvSpPr>
          <p:cNvPr id="19" name="Zaoblený obdélníkový popisek 15"/>
          <p:cNvSpPr/>
          <p:nvPr/>
        </p:nvSpPr>
        <p:spPr>
          <a:xfrm>
            <a:off x="3347864" y="5843079"/>
            <a:ext cx="503237" cy="288925"/>
          </a:xfrm>
          <a:prstGeom prst="wedgeRoundRectCallout">
            <a:avLst>
              <a:gd name="adj1" fmla="val 94122"/>
              <a:gd name="adj2" fmla="val -75945"/>
              <a:gd name="adj3" fmla="val 16667"/>
            </a:avLst>
          </a:prstGeom>
          <a:solidFill>
            <a:srgbClr val="FFFF00"/>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sz="1400" b="1" dirty="0">
                <a:solidFill>
                  <a:schemeClr val="tx1"/>
                </a:solidFill>
              </a:rPr>
              <a:t>5</a:t>
            </a:r>
          </a:p>
        </p:txBody>
      </p:sp>
    </p:spTree>
    <p:extLst>
      <p:ext uri="{BB962C8B-B14F-4D97-AF65-F5344CB8AC3E}">
        <p14:creationId xmlns:p14="http://schemas.microsoft.com/office/powerpoint/2010/main" val="4212199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echnode.com/wp-content/uploads/2012/02/photo_lg_chi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15416"/>
            <a:ext cx="9975335" cy="8044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107504" y="188640"/>
            <a:ext cx="230425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b="1" dirty="0"/>
              <a:t>Velká čínská zeď</a:t>
            </a:r>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2816191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etra\AppData\Local\Microsoft\Windows\Temporary Internet Files\Content.IE5\UQ0VD2E9\MP90042439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04664"/>
            <a:ext cx="9144000" cy="608647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95536" y="476672"/>
            <a:ext cx="5273175" cy="369332"/>
          </a:xfrm>
          <a:prstGeom prst="rect">
            <a:avLst/>
          </a:prstGeom>
          <a:solidFill>
            <a:srgbClr val="FF0000"/>
          </a:solidFill>
        </p:spPr>
        <p:txBody>
          <a:bodyPr wrap="none" rtlCol="0">
            <a:spAutoFit/>
          </a:bodyPr>
          <a:lstStyle/>
          <a:p>
            <a:r>
              <a:rPr lang="cs-CZ" b="1" dirty="0">
                <a:solidFill>
                  <a:schemeClr val="bg1"/>
                </a:solidFill>
              </a:rPr>
              <a:t>Pojmenuj tohoto  obyvatele Číny a napiš</a:t>
            </a:r>
            <a:r>
              <a:rPr lang="cs-CZ" b="1" dirty="0" smtClean="0">
                <a:solidFill>
                  <a:schemeClr val="bg1"/>
                </a:solidFill>
              </a:rPr>
              <a:t>, čím </a:t>
            </a:r>
            <a:r>
              <a:rPr lang="cs-CZ" b="1" dirty="0">
                <a:solidFill>
                  <a:schemeClr val="bg1"/>
                </a:solidFill>
              </a:rPr>
              <a:t>se živí.  </a:t>
            </a:r>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941021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endParaRPr lang="cs-CZ"/>
          </a:p>
        </p:txBody>
      </p:sp>
      <p:sp>
        <p:nvSpPr>
          <p:cNvPr id="2" name="Nadpis 1"/>
          <p:cNvSpPr>
            <a:spLocks noGrp="1"/>
          </p:cNvSpPr>
          <p:nvPr>
            <p:ph type="title"/>
          </p:nvPr>
        </p:nvSpPr>
        <p:spPr/>
        <p:txBody>
          <a:bodyPr/>
          <a:lstStyle/>
          <a:p>
            <a:endParaRPr lang="cs-CZ"/>
          </a:p>
        </p:txBody>
      </p:sp>
      <p:pic>
        <p:nvPicPr>
          <p:cNvPr id="14338" name="Picture 2" descr="http://i.idnes.cz/10/071/gal/JB342d85_Z_profimedia_00380363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8640" y="-28810"/>
            <a:ext cx="10826874" cy="7202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0" y="1094472"/>
            <a:ext cx="5027402" cy="646331"/>
          </a:xfrm>
          <a:prstGeom prst="rect">
            <a:avLst/>
          </a:prstGeom>
          <a:solidFill>
            <a:srgbClr val="FF0000"/>
          </a:solidFill>
        </p:spPr>
        <p:txBody>
          <a:bodyPr wrap="none" rtlCol="0">
            <a:spAutoFit/>
          </a:bodyPr>
          <a:lstStyle/>
          <a:p>
            <a:r>
              <a:rPr lang="cs-CZ" b="1" dirty="0">
                <a:solidFill>
                  <a:schemeClr val="bg1"/>
                </a:solidFill>
              </a:rPr>
              <a:t>II. Která země poskytla azyl nejen dalajlámovi, ale i</a:t>
            </a:r>
          </a:p>
          <a:p>
            <a:r>
              <a:rPr lang="cs-CZ" b="1" dirty="0">
                <a:solidFill>
                  <a:schemeClr val="bg1"/>
                </a:solidFill>
              </a:rPr>
              <a:t>tisícům dalších pronásledovaných Tibeťanů?</a:t>
            </a:r>
          </a:p>
        </p:txBody>
      </p:sp>
      <p:sp>
        <p:nvSpPr>
          <p:cNvPr id="6" name="TextovéPole 5"/>
          <p:cNvSpPr txBox="1"/>
          <p:nvPr/>
        </p:nvSpPr>
        <p:spPr>
          <a:xfrm>
            <a:off x="251520" y="476672"/>
            <a:ext cx="1950790" cy="523220"/>
          </a:xfrm>
          <a:prstGeom prst="rect">
            <a:avLst/>
          </a:prstGeom>
          <a:solidFill>
            <a:srgbClr val="FF0000"/>
          </a:solidFill>
        </p:spPr>
        <p:txBody>
          <a:bodyPr wrap="square" rtlCol="0">
            <a:spAutoFit/>
          </a:bodyPr>
          <a:lstStyle/>
          <a:p>
            <a:r>
              <a:rPr lang="cs-CZ" sz="2800" b="1" dirty="0">
                <a:solidFill>
                  <a:schemeClr val="bg1"/>
                </a:solidFill>
              </a:rPr>
              <a:t>I. Kdo to je?</a:t>
            </a:r>
          </a:p>
        </p:txBody>
      </p:sp>
      <p:sp>
        <p:nvSpPr>
          <p:cNvPr id="8" name="Osmiúhelník 7"/>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414329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0" fill="hold"/>
                                        <p:tgtEl>
                                          <p:spTgt spid="5"/>
                                        </p:tgtEl>
                                        <p:attrNameLst>
                                          <p:attrName>ppt_x</p:attrName>
                                        </p:attrNameLst>
                                      </p:cBhvr>
                                      <p:tavLst>
                                        <p:tav tm="0">
                                          <p:val>
                                            <p:strVal val="#ppt_x"/>
                                          </p:val>
                                        </p:tav>
                                        <p:tav tm="100000">
                                          <p:val>
                                            <p:strVal val="#ppt_x"/>
                                          </p:val>
                                        </p:tav>
                                      </p:tavLst>
                                    </p:anim>
                                    <p:anim calcmode="lin" valueType="num">
                                      <p:cBhvr additive="base">
                                        <p:cTn id="14"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683568" y="1988840"/>
            <a:ext cx="7745505" cy="2188765"/>
          </a:xfrm>
          <a:solidFill>
            <a:srgbClr val="FFFF00"/>
          </a:solidFill>
        </p:spPr>
        <p:txBody>
          <a:bodyPr>
            <a:normAutofit fontScale="85000" lnSpcReduction="10000"/>
          </a:bodyPr>
          <a:lstStyle/>
          <a:p>
            <a:pPr algn="just"/>
            <a:r>
              <a:rPr lang="cs-CZ" dirty="0"/>
              <a:t>V roce 1951 Čína obsadila Tibet (stal se autonomní oblastí Číny) – od té doby Tibet bojuje za samostatnost. V r.1959 v Tibetu vypuklo rozsáhlé povstání, které bylo krvavě potlačeno. Nejvyšší tibetský představitel, dalajláma, odešel do exilu. </a:t>
            </a:r>
          </a:p>
        </p:txBody>
      </p:sp>
      <p:sp>
        <p:nvSpPr>
          <p:cNvPr id="3" name="Nadpis 2"/>
          <p:cNvSpPr>
            <a:spLocks noGrp="1"/>
          </p:cNvSpPr>
          <p:nvPr>
            <p:ph type="title"/>
          </p:nvPr>
        </p:nvSpPr>
        <p:spPr/>
        <p:txBody>
          <a:bodyPr/>
          <a:lstStyle/>
          <a:p>
            <a:r>
              <a:rPr lang="cs-CZ" dirty="0"/>
              <a:t>Tibet</a:t>
            </a:r>
          </a:p>
        </p:txBody>
      </p:sp>
      <p:pic>
        <p:nvPicPr>
          <p:cNvPr id="13314" name="Picture 2" descr="C:\Users\Petra\AppData\Local\Microsoft\Windows\Temporary Internet Files\Content.IE5\UQ0VD2E9\MC90019555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6632"/>
            <a:ext cx="2325541" cy="174415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www.prirodni-matrace.cz/files/image/Gympl/201003102128_tibet_flag_4816e045179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4293096"/>
            <a:ext cx="3407940" cy="235421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http://upload.wikimedia.org/wikipedia/commons/9/9d/China_Tibet.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8" descr="http://upload.wikimedia.org/wikipedia/commons/9/9d/China_Tibet.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10" descr="http://upload.wikimedia.org/wikipedia/commons/9/9d/China_Tibet.sv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Obdélníkový popisek 8"/>
          <p:cNvSpPr/>
          <p:nvPr/>
        </p:nvSpPr>
        <p:spPr>
          <a:xfrm>
            <a:off x="4860032" y="1196752"/>
            <a:ext cx="3240360" cy="612648"/>
          </a:xfrm>
          <a:prstGeom prst="wedgeRectCallout">
            <a:avLst>
              <a:gd name="adj1" fmla="val -127891"/>
              <a:gd name="adj2" fmla="val -3329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Co zachycuje obrázek?</a:t>
            </a:r>
          </a:p>
        </p:txBody>
      </p:sp>
      <p:sp>
        <p:nvSpPr>
          <p:cNvPr id="11" name="Osmiúhelník 10"/>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24952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ppt_x"/>
                                          </p:val>
                                        </p:tav>
                                        <p:tav tm="100000">
                                          <p:val>
                                            <p:strVal val="#ppt_x"/>
                                          </p:val>
                                        </p:tav>
                                      </p:tavLst>
                                    </p:anim>
                                    <p:anim calcmode="lin" valueType="num">
                                      <p:cBhvr additive="base">
                                        <p:cTn id="8"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bg/>
                                          </p:spTgt>
                                        </p:tgtEl>
                                        <p:attrNameLst>
                                          <p:attrName>style.visibility</p:attrName>
                                        </p:attrNameLst>
                                      </p:cBhvr>
                                      <p:to>
                                        <p:strVal val="visible"/>
                                      </p:to>
                                    </p:set>
                                    <p:anim calcmode="lin" valueType="num">
                                      <p:cBhvr additive="base">
                                        <p:cTn id="13" dur="2000" fill="hold"/>
                                        <p:tgtEl>
                                          <p:spTgt spid="2">
                                            <p:bg/>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467544" y="332656"/>
            <a:ext cx="1988173" cy="461665"/>
          </a:xfrm>
          <a:prstGeom prst="rect">
            <a:avLst/>
          </a:prstGeom>
          <a:noFill/>
        </p:spPr>
        <p:txBody>
          <a:bodyPr wrap="none" rtlCol="0">
            <a:spAutoFit/>
          </a:bodyPr>
          <a:lstStyle/>
          <a:p>
            <a:r>
              <a:rPr lang="cs-CZ" sz="2400" b="1" dirty="0"/>
              <a:t>Čínská kultura</a:t>
            </a:r>
          </a:p>
        </p:txBody>
      </p:sp>
      <p:pic>
        <p:nvPicPr>
          <p:cNvPr id="3074" name="Picture 2"/>
          <p:cNvPicPr>
            <a:picLocks noChangeAspect="1" noChangeArrowheads="1"/>
          </p:cNvPicPr>
          <p:nvPr/>
        </p:nvPicPr>
        <p:blipFill>
          <a:blip r:embed="rId2" cstate="print"/>
          <a:srcRect/>
          <a:stretch>
            <a:fillRect/>
          </a:stretch>
        </p:blipFill>
        <p:spPr bwMode="auto">
          <a:xfrm>
            <a:off x="539552" y="1628800"/>
            <a:ext cx="4267200" cy="1581150"/>
          </a:xfrm>
          <a:prstGeom prst="rect">
            <a:avLst/>
          </a:prstGeom>
          <a:noFill/>
          <a:ln w="9525">
            <a:noFill/>
            <a:miter lim="800000"/>
            <a:headEnd/>
            <a:tailEnd/>
          </a:ln>
        </p:spPr>
      </p:pic>
      <p:sp>
        <p:nvSpPr>
          <p:cNvPr id="7" name="Obdélník 6"/>
          <p:cNvSpPr/>
          <p:nvPr/>
        </p:nvSpPr>
        <p:spPr>
          <a:xfrm>
            <a:off x="5148064" y="2204864"/>
            <a:ext cx="2464906" cy="369332"/>
          </a:xfrm>
          <a:prstGeom prst="rect">
            <a:avLst/>
          </a:prstGeom>
          <a:solidFill>
            <a:srgbClr val="FFFF00"/>
          </a:solidFill>
        </p:spPr>
        <p:txBody>
          <a:bodyPr wrap="none">
            <a:spAutoFit/>
          </a:bodyPr>
          <a:lstStyle/>
          <a:p>
            <a:r>
              <a:rPr lang="cs-CZ" dirty="0"/>
              <a:t>Nápis „Vyrobeno v Číně“</a:t>
            </a:r>
          </a:p>
        </p:txBody>
      </p:sp>
      <p:sp>
        <p:nvSpPr>
          <p:cNvPr id="8" name="Obdélník 7"/>
          <p:cNvSpPr/>
          <p:nvPr/>
        </p:nvSpPr>
        <p:spPr>
          <a:xfrm>
            <a:off x="323528" y="836712"/>
            <a:ext cx="8640960" cy="646331"/>
          </a:xfrm>
          <a:prstGeom prst="rect">
            <a:avLst/>
          </a:prstGeom>
          <a:solidFill>
            <a:srgbClr val="FFFF00"/>
          </a:solidFill>
        </p:spPr>
        <p:txBody>
          <a:bodyPr wrap="square">
            <a:spAutoFit/>
          </a:bodyPr>
          <a:lstStyle/>
          <a:p>
            <a:r>
              <a:rPr lang="cs-CZ" b="1" dirty="0"/>
              <a:t>Čínské písmo </a:t>
            </a:r>
            <a:r>
              <a:rPr lang="cs-CZ" dirty="0"/>
              <a:t>patří mezi  starověká písma a jde o </a:t>
            </a:r>
            <a:r>
              <a:rPr lang="cs-CZ" b="1" dirty="0"/>
              <a:t>nejdéle soustavně používané písmo na světě.</a:t>
            </a:r>
            <a:r>
              <a:rPr lang="pl-PL" dirty="0"/>
              <a:t> Vznik okolo roku 2650 p.n.l.</a:t>
            </a:r>
            <a:endParaRPr lang="cs-CZ" b="1" dirty="0"/>
          </a:p>
        </p:txBody>
      </p:sp>
      <p:sp>
        <p:nvSpPr>
          <p:cNvPr id="9" name="Obdélník 8"/>
          <p:cNvSpPr/>
          <p:nvPr/>
        </p:nvSpPr>
        <p:spPr>
          <a:xfrm>
            <a:off x="467544" y="3212976"/>
            <a:ext cx="8352928" cy="1754326"/>
          </a:xfrm>
          <a:prstGeom prst="rect">
            <a:avLst/>
          </a:prstGeom>
        </p:spPr>
        <p:txBody>
          <a:bodyPr wrap="square">
            <a:spAutoFit/>
          </a:bodyPr>
          <a:lstStyle/>
          <a:p>
            <a:r>
              <a:rPr lang="cs-CZ" b="1" dirty="0"/>
              <a:t>Směr písma</a:t>
            </a:r>
          </a:p>
          <a:p>
            <a:r>
              <a:rPr lang="cs-CZ" dirty="0"/>
              <a:t>Tradičně se znaky kladly do sloupce shora dolů, sloupce se řadily zprava doleva. V moderních textech je běžné totéž řazení jako v latince, tedy do řádků zleva doprava, řádky přibývají shora dolů.</a:t>
            </a:r>
          </a:p>
          <a:p>
            <a:r>
              <a:rPr lang="cs-CZ" dirty="0"/>
              <a:t>Bez ohledu na složitost znaku se všechny grafické složky v jednom znaku musí vejít do čtverce o jednotné velikosti.</a:t>
            </a:r>
            <a:endParaRPr lang="cs-CZ" b="1" dirty="0"/>
          </a:p>
        </p:txBody>
      </p:sp>
      <p:sp>
        <p:nvSpPr>
          <p:cNvPr id="10" name="Obdélník 9"/>
          <p:cNvSpPr/>
          <p:nvPr/>
        </p:nvSpPr>
        <p:spPr>
          <a:xfrm>
            <a:off x="467544" y="5103674"/>
            <a:ext cx="8208912" cy="1754326"/>
          </a:xfrm>
          <a:prstGeom prst="rect">
            <a:avLst/>
          </a:prstGeom>
        </p:spPr>
        <p:txBody>
          <a:bodyPr wrap="square">
            <a:spAutoFit/>
          </a:bodyPr>
          <a:lstStyle/>
          <a:p>
            <a:r>
              <a:rPr lang="cs-CZ" b="1" dirty="0"/>
              <a:t>V jedné době je v užívání přibližně 5000–6000 znaků.</a:t>
            </a:r>
            <a:r>
              <a:rPr lang="cs-CZ" dirty="0"/>
              <a:t> Největší slovníky obsahují kolem 80 000 znaků, drtivá většina z nich je však dávno nepoužívána.</a:t>
            </a:r>
          </a:p>
          <a:p>
            <a:r>
              <a:rPr lang="cs-CZ" dirty="0"/>
              <a:t>V jazykově roztříštěné Číně se spousta vzájemně nesrozumitelných (byť příbuzných) jazyků a dialektů píše těmi samými čínskými znaky. Mluvčí </a:t>
            </a:r>
            <a:r>
              <a:rPr lang="cs-CZ" dirty="0" err="1"/>
              <a:t>kantonštiny</a:t>
            </a:r>
            <a:r>
              <a:rPr lang="cs-CZ" dirty="0"/>
              <a:t> se nedomluví s mluvčím standardní čínštiny, ale pokud jsou oba gramotní, mohou si psát.</a:t>
            </a:r>
          </a:p>
          <a:p>
            <a:endParaRPr lang="cs-CZ" dirty="0"/>
          </a:p>
        </p:txBody>
      </p:sp>
      <p:sp>
        <p:nvSpPr>
          <p:cNvPr id="12" name="Osmiúhelník 11"/>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620688"/>
            <a:ext cx="7920880" cy="923330"/>
          </a:xfrm>
          <a:prstGeom prst="rect">
            <a:avLst/>
          </a:prstGeom>
        </p:spPr>
        <p:txBody>
          <a:bodyPr wrap="square">
            <a:spAutoFit/>
          </a:bodyPr>
          <a:lstStyle/>
          <a:p>
            <a:r>
              <a:rPr lang="cs-CZ" dirty="0"/>
              <a:t>Jistě už víte, že za spoustou čínských znaků se </a:t>
            </a:r>
            <a:r>
              <a:rPr lang="cs-CZ" b="1" dirty="0"/>
              <a:t>skrývá nějaký příběh</a:t>
            </a:r>
            <a:r>
              <a:rPr lang="cs-CZ" dirty="0"/>
              <a:t>. U některých z nich lze i dnes jejich původ odhadnout podle toho, jak vypadají, za to u jiných i když člověk ví, co hledat, nevidí žádnou podobnost s tím, co znak znamená.</a:t>
            </a:r>
          </a:p>
        </p:txBody>
      </p:sp>
      <p:pic>
        <p:nvPicPr>
          <p:cNvPr id="53250" name="Picture 2" descr="http://www.zemedraka.cz/wp-content/uploads/znak-muz-500x271.gif"/>
          <p:cNvPicPr>
            <a:picLocks noChangeAspect="1" noChangeArrowheads="1"/>
          </p:cNvPicPr>
          <p:nvPr/>
        </p:nvPicPr>
        <p:blipFill>
          <a:blip r:embed="rId2" cstate="print"/>
          <a:srcRect/>
          <a:stretch>
            <a:fillRect/>
          </a:stretch>
        </p:blipFill>
        <p:spPr bwMode="auto">
          <a:xfrm>
            <a:off x="467544" y="1700808"/>
            <a:ext cx="2664296" cy="1584176"/>
          </a:xfrm>
          <a:prstGeom prst="rect">
            <a:avLst/>
          </a:prstGeom>
          <a:noFill/>
        </p:spPr>
      </p:pic>
      <p:sp>
        <p:nvSpPr>
          <p:cNvPr id="4" name="Obdélník 3"/>
          <p:cNvSpPr/>
          <p:nvPr/>
        </p:nvSpPr>
        <p:spPr>
          <a:xfrm>
            <a:off x="2699792" y="2420888"/>
            <a:ext cx="1351652" cy="369332"/>
          </a:xfrm>
          <a:prstGeom prst="rect">
            <a:avLst/>
          </a:prstGeom>
        </p:spPr>
        <p:txBody>
          <a:bodyPr wrap="none">
            <a:spAutoFit/>
          </a:bodyPr>
          <a:lstStyle/>
          <a:p>
            <a:r>
              <a:rPr lang="cs-CZ" b="1" dirty="0"/>
              <a:t>= Muž – nán</a:t>
            </a:r>
          </a:p>
        </p:txBody>
      </p:sp>
      <p:sp>
        <p:nvSpPr>
          <p:cNvPr id="5" name="Obdélník 4"/>
          <p:cNvSpPr/>
          <p:nvPr/>
        </p:nvSpPr>
        <p:spPr>
          <a:xfrm>
            <a:off x="2339752" y="3717032"/>
            <a:ext cx="5436096" cy="369332"/>
          </a:xfrm>
          <a:prstGeom prst="rect">
            <a:avLst/>
          </a:prstGeom>
        </p:spPr>
        <p:txBody>
          <a:bodyPr wrap="square">
            <a:spAutoFit/>
          </a:bodyPr>
          <a:lstStyle/>
          <a:p>
            <a:r>
              <a:rPr lang="cs-CZ" dirty="0"/>
              <a:t>Znak pro slovo muž se skládá ze znaků: </a:t>
            </a:r>
            <a:r>
              <a:rPr lang="cs-CZ" b="1" dirty="0"/>
              <a:t>pole</a:t>
            </a:r>
            <a:r>
              <a:rPr lang="cs-CZ" dirty="0"/>
              <a:t> </a:t>
            </a:r>
            <a:r>
              <a:rPr lang="cs-CZ" dirty="0" err="1"/>
              <a:t>tián</a:t>
            </a:r>
            <a:r>
              <a:rPr lang="cs-CZ" dirty="0"/>
              <a:t> </a:t>
            </a:r>
          </a:p>
        </p:txBody>
      </p:sp>
      <p:pic>
        <p:nvPicPr>
          <p:cNvPr id="53252" name="Picture 4" descr="http://www.zemedraka.cz/wp-content/uploads/znak-pole.png"/>
          <p:cNvPicPr>
            <a:picLocks noChangeAspect="1" noChangeArrowheads="1"/>
          </p:cNvPicPr>
          <p:nvPr/>
        </p:nvPicPr>
        <p:blipFill>
          <a:blip r:embed="rId3" cstate="print"/>
          <a:srcRect/>
          <a:stretch>
            <a:fillRect/>
          </a:stretch>
        </p:blipFill>
        <p:spPr bwMode="auto">
          <a:xfrm>
            <a:off x="1043608" y="3429000"/>
            <a:ext cx="952500" cy="952500"/>
          </a:xfrm>
          <a:prstGeom prst="rect">
            <a:avLst/>
          </a:prstGeom>
          <a:noFill/>
        </p:spPr>
      </p:pic>
      <p:pic>
        <p:nvPicPr>
          <p:cNvPr id="53254" name="Picture 6" descr="https://encrypted-tbn2.gstatic.com/images?q=tbn:ANd9GcR8zFOSy5TrdTCJHITeHU3dt4vf66KNsbN-HuhMLoZmgKkzF9u7"/>
          <p:cNvPicPr>
            <a:picLocks noChangeAspect="1" noChangeArrowheads="1"/>
          </p:cNvPicPr>
          <p:nvPr/>
        </p:nvPicPr>
        <p:blipFill>
          <a:blip r:embed="rId4" cstate="print"/>
          <a:srcRect/>
          <a:stretch>
            <a:fillRect/>
          </a:stretch>
        </p:blipFill>
        <p:spPr bwMode="auto">
          <a:xfrm>
            <a:off x="899592" y="4581128"/>
            <a:ext cx="1224136" cy="1080120"/>
          </a:xfrm>
          <a:prstGeom prst="rect">
            <a:avLst/>
          </a:prstGeom>
          <a:noFill/>
        </p:spPr>
      </p:pic>
      <p:sp>
        <p:nvSpPr>
          <p:cNvPr id="8" name="Obdélník 7"/>
          <p:cNvSpPr/>
          <p:nvPr/>
        </p:nvSpPr>
        <p:spPr>
          <a:xfrm>
            <a:off x="2123728" y="4725144"/>
            <a:ext cx="4572000" cy="369332"/>
          </a:xfrm>
          <a:prstGeom prst="rect">
            <a:avLst/>
          </a:prstGeom>
        </p:spPr>
        <p:txBody>
          <a:bodyPr>
            <a:spAutoFit/>
          </a:bodyPr>
          <a:lstStyle/>
          <a:p>
            <a:r>
              <a:rPr lang="cs-CZ" dirty="0"/>
              <a:t>a </a:t>
            </a:r>
            <a:r>
              <a:rPr lang="cs-CZ" b="1" dirty="0"/>
              <a:t>síla</a:t>
            </a:r>
            <a:r>
              <a:rPr lang="cs-CZ" dirty="0"/>
              <a:t> </a:t>
            </a:r>
            <a:r>
              <a:rPr lang="cs-CZ" dirty="0" err="1"/>
              <a:t>lì</a:t>
            </a:r>
            <a:r>
              <a:rPr lang="cs-CZ" dirty="0"/>
              <a:t> </a:t>
            </a:r>
          </a:p>
        </p:txBody>
      </p:sp>
      <p:sp>
        <p:nvSpPr>
          <p:cNvPr id="9" name="Obdélník 8"/>
          <p:cNvSpPr/>
          <p:nvPr/>
        </p:nvSpPr>
        <p:spPr>
          <a:xfrm>
            <a:off x="755576" y="5661248"/>
            <a:ext cx="7920880" cy="646331"/>
          </a:xfrm>
          <a:prstGeom prst="rect">
            <a:avLst/>
          </a:prstGeom>
        </p:spPr>
        <p:txBody>
          <a:bodyPr wrap="square">
            <a:spAutoFit/>
          </a:bodyPr>
          <a:lstStyle/>
          <a:p>
            <a:r>
              <a:rPr lang="cs-CZ" dirty="0"/>
              <a:t>Z čehož vyplývá, že </a:t>
            </a:r>
            <a:r>
              <a:rPr lang="cs-CZ" b="1" dirty="0"/>
              <a:t>muž byl ten, kdo na poli používal sílu</a:t>
            </a:r>
            <a:r>
              <a:rPr lang="cs-CZ" dirty="0"/>
              <a:t>. Což pokud vezmeme v úvahu, že tradiční povolání mnoha mužů v Číně, je rolník, pak to dává smysl.</a:t>
            </a:r>
          </a:p>
        </p:txBody>
      </p:sp>
      <p:sp>
        <p:nvSpPr>
          <p:cNvPr id="11" name="Osmiúhelník 10"/>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ina.yin.cz/draci/cinsky-drak.jpg"/>
          <p:cNvPicPr>
            <a:picLocks noChangeAspect="1" noChangeArrowheads="1"/>
          </p:cNvPicPr>
          <p:nvPr/>
        </p:nvPicPr>
        <p:blipFill>
          <a:blip r:embed="rId3" cstate="print"/>
          <a:srcRect/>
          <a:stretch>
            <a:fillRect/>
          </a:stretch>
        </p:blipFill>
        <p:spPr bwMode="auto">
          <a:xfrm>
            <a:off x="251520" y="4149080"/>
            <a:ext cx="2143125" cy="2133601"/>
          </a:xfrm>
          <a:prstGeom prst="rect">
            <a:avLst/>
          </a:prstGeom>
          <a:noFill/>
        </p:spPr>
      </p:pic>
      <p:sp>
        <p:nvSpPr>
          <p:cNvPr id="3" name="Obdélník 2"/>
          <p:cNvSpPr/>
          <p:nvPr/>
        </p:nvSpPr>
        <p:spPr>
          <a:xfrm>
            <a:off x="467544" y="6381328"/>
            <a:ext cx="6264696" cy="369332"/>
          </a:xfrm>
          <a:prstGeom prst="rect">
            <a:avLst/>
          </a:prstGeom>
          <a:solidFill>
            <a:srgbClr val="FFFF00"/>
          </a:solidFill>
        </p:spPr>
        <p:txBody>
          <a:bodyPr wrap="square">
            <a:spAutoFit/>
          </a:bodyPr>
          <a:lstStyle/>
          <a:p>
            <a:r>
              <a:rPr lang="cs-CZ" dirty="0"/>
              <a:t>Draci jsou v čínské kultuře většinou dobré a ochranitelské bytosti.</a:t>
            </a:r>
          </a:p>
        </p:txBody>
      </p:sp>
      <p:pic>
        <p:nvPicPr>
          <p:cNvPr id="1026" name="Picture 2"/>
          <p:cNvPicPr>
            <a:picLocks noChangeAspect="1" noChangeArrowheads="1"/>
          </p:cNvPicPr>
          <p:nvPr/>
        </p:nvPicPr>
        <p:blipFill>
          <a:blip r:embed="rId4" cstate="print"/>
          <a:srcRect/>
          <a:stretch>
            <a:fillRect/>
          </a:stretch>
        </p:blipFill>
        <p:spPr bwMode="auto">
          <a:xfrm>
            <a:off x="762000" y="260648"/>
            <a:ext cx="5898232" cy="3888432"/>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6444208" y="2348880"/>
            <a:ext cx="2575173" cy="3600400"/>
          </a:xfrm>
          <a:prstGeom prst="rect">
            <a:avLst/>
          </a:prstGeom>
          <a:noFill/>
          <a:ln w="9525">
            <a:noFill/>
            <a:miter lim="800000"/>
            <a:headEnd/>
            <a:tailEnd/>
          </a:ln>
        </p:spPr>
      </p:pic>
      <p:sp>
        <p:nvSpPr>
          <p:cNvPr id="6" name="Obdélníkový popisek 5"/>
          <p:cNvSpPr/>
          <p:nvPr/>
        </p:nvSpPr>
        <p:spPr>
          <a:xfrm>
            <a:off x="2555776" y="5013176"/>
            <a:ext cx="2664296" cy="1080120"/>
          </a:xfrm>
          <a:prstGeom prst="wedgeRectCallout">
            <a:avLst>
              <a:gd name="adj1" fmla="val 93554"/>
              <a:gd name="adj2" fmla="val -13961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t>Terakotová armáda</a:t>
            </a:r>
          </a:p>
          <a:p>
            <a:r>
              <a:rPr lang="cs-CZ" b="1" dirty="0"/>
              <a:t>II. Co to je?</a:t>
            </a:r>
          </a:p>
          <a:p>
            <a:r>
              <a:rPr lang="cs-CZ" b="1" dirty="0"/>
              <a:t>III. Kde to je?</a:t>
            </a:r>
          </a:p>
        </p:txBody>
      </p:sp>
      <p:sp>
        <p:nvSpPr>
          <p:cNvPr id="9" name="TextovéPole 8"/>
          <p:cNvSpPr txBox="1"/>
          <p:nvPr/>
        </p:nvSpPr>
        <p:spPr>
          <a:xfrm>
            <a:off x="6742830" y="1412776"/>
            <a:ext cx="2475358" cy="461665"/>
          </a:xfrm>
          <a:prstGeom prst="rect">
            <a:avLst/>
          </a:prstGeom>
          <a:solidFill>
            <a:srgbClr val="FF0000"/>
          </a:solidFill>
        </p:spPr>
        <p:txBody>
          <a:bodyPr wrap="none" rtlCol="0">
            <a:spAutoFit/>
          </a:bodyPr>
          <a:lstStyle/>
          <a:p>
            <a:r>
              <a:rPr lang="cs-CZ" sz="2400" b="1" dirty="0">
                <a:solidFill>
                  <a:schemeClr val="bg2"/>
                </a:solidFill>
              </a:rPr>
              <a:t>I. Co je sinologie</a:t>
            </a:r>
            <a:r>
              <a:rPr lang="cs-CZ" sz="2400" dirty="0">
                <a:solidFill>
                  <a:schemeClr val="bg2"/>
                </a:solidFill>
              </a:rPr>
              <a:t> ?</a:t>
            </a:r>
          </a:p>
        </p:txBody>
      </p:sp>
      <p:sp>
        <p:nvSpPr>
          <p:cNvPr id="10" name="Osmiúhelník 9"/>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692696"/>
            <a:ext cx="3063467" cy="369332"/>
          </a:xfrm>
          <a:prstGeom prst="rect">
            <a:avLst/>
          </a:prstGeom>
          <a:solidFill>
            <a:schemeClr val="accent2">
              <a:lumMod val="60000"/>
              <a:lumOff val="40000"/>
            </a:schemeClr>
          </a:solidFill>
        </p:spPr>
        <p:txBody>
          <a:bodyPr wrap="none" rtlCol="0">
            <a:spAutoFit/>
          </a:bodyPr>
          <a:lstStyle/>
          <a:p>
            <a:r>
              <a:rPr lang="cs-CZ" b="1" dirty="0">
                <a:solidFill>
                  <a:schemeClr val="bg1"/>
                </a:solidFill>
              </a:rPr>
              <a:t>Odkaz čínské civilizace lidstvu.</a:t>
            </a:r>
          </a:p>
        </p:txBody>
      </p:sp>
      <p:sp>
        <p:nvSpPr>
          <p:cNvPr id="3" name="TextovéPole 2"/>
          <p:cNvSpPr txBox="1"/>
          <p:nvPr/>
        </p:nvSpPr>
        <p:spPr>
          <a:xfrm>
            <a:off x="539552" y="1484784"/>
            <a:ext cx="5628657" cy="2862322"/>
          </a:xfrm>
          <a:prstGeom prst="rect">
            <a:avLst/>
          </a:prstGeom>
          <a:solidFill>
            <a:srgbClr val="FFFF00"/>
          </a:solidFill>
        </p:spPr>
        <p:txBody>
          <a:bodyPr wrap="none" rtlCol="0">
            <a:spAutoFit/>
          </a:bodyPr>
          <a:lstStyle/>
          <a:p>
            <a:r>
              <a:rPr lang="cs-CZ" b="1" dirty="0"/>
              <a:t>Náměty na  samostatnou práci studentů:</a:t>
            </a:r>
          </a:p>
          <a:p>
            <a:r>
              <a:rPr lang="cs-CZ" dirty="0"/>
              <a:t>Vynálezy staré Číny.</a:t>
            </a:r>
          </a:p>
          <a:p>
            <a:r>
              <a:rPr lang="cs-CZ" dirty="0"/>
              <a:t>Čína – jaderná velmoc.</a:t>
            </a:r>
          </a:p>
          <a:p>
            <a:r>
              <a:rPr lang="cs-CZ" dirty="0"/>
              <a:t>Čína a výzkum kosmu.</a:t>
            </a:r>
          </a:p>
          <a:p>
            <a:r>
              <a:rPr lang="cs-CZ" dirty="0"/>
              <a:t>Čína a lidská práva</a:t>
            </a:r>
          </a:p>
          <a:p>
            <a:r>
              <a:rPr lang="cs-CZ" dirty="0"/>
              <a:t>Technické  „ zázraky“ Číny. </a:t>
            </a:r>
          </a:p>
          <a:p>
            <a:r>
              <a:rPr lang="cs-CZ" dirty="0"/>
              <a:t>Čína – pořadatel olympijských her.</a:t>
            </a:r>
          </a:p>
          <a:p>
            <a:r>
              <a:rPr lang="cs-CZ" dirty="0"/>
              <a:t>Dějiny Číny druhé poloviny 20.století(Maoismus,</a:t>
            </a:r>
          </a:p>
          <a:p>
            <a:r>
              <a:rPr lang="cs-CZ" dirty="0"/>
              <a:t>   strategie“Velkého skoku“, strategie regulace  porodnosti,</a:t>
            </a:r>
          </a:p>
          <a:p>
            <a:r>
              <a:rPr lang="cs-CZ" dirty="0"/>
              <a:t>   „Velká kulturní socialistická revoluce“ ,</a:t>
            </a:r>
            <a:r>
              <a:rPr lang="cs-CZ" dirty="0" err="1"/>
              <a:t>apod</a:t>
            </a:r>
            <a:r>
              <a:rPr lang="cs-CZ" dirty="0"/>
              <a:t>…)</a:t>
            </a:r>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95536" y="4806490"/>
            <a:ext cx="8352928" cy="1846659"/>
          </a:xfrm>
          <a:prstGeom prst="rect">
            <a:avLst/>
          </a:prstGeom>
        </p:spPr>
        <p:txBody>
          <a:bodyPr wrap="square">
            <a:spAutoFit/>
          </a:bodyPr>
          <a:lstStyle/>
          <a:p>
            <a:r>
              <a:rPr lang="cs-CZ" sz="2400" b="1" dirty="0" err="1"/>
              <a:t>Falun</a:t>
            </a:r>
            <a:r>
              <a:rPr lang="cs-CZ" sz="2400" b="1" dirty="0"/>
              <a:t> Gong</a:t>
            </a:r>
            <a:r>
              <a:rPr lang="cs-CZ" sz="2400" dirty="0"/>
              <a:t>  </a:t>
            </a:r>
            <a:r>
              <a:rPr lang="cs-CZ" b="1" dirty="0"/>
              <a:t>je duchovní cesta zušlechťování neboli kultivace těla a mysli založená roku 1992 </a:t>
            </a:r>
            <a:r>
              <a:rPr lang="cs-CZ" b="1" dirty="0">
                <a:hlinkClick r:id="rId2" tooltip="Li Chung-č' (stránka neexistuje)"/>
              </a:rPr>
              <a:t>Li </a:t>
            </a:r>
            <a:r>
              <a:rPr lang="cs-CZ" b="1" dirty="0" err="1">
                <a:hlinkClick r:id="rId2" tooltip="Li Chung-č' (stránka neexistuje)"/>
              </a:rPr>
              <a:t>Chung</a:t>
            </a:r>
            <a:r>
              <a:rPr lang="cs-CZ" b="1" dirty="0">
                <a:hlinkClick r:id="rId2" tooltip="Li Chung-č' (stránka neexistuje)"/>
              </a:rPr>
              <a:t>-č'</a:t>
            </a:r>
            <a:r>
              <a:rPr lang="cs-CZ" b="1" dirty="0"/>
              <a:t> (Li </a:t>
            </a:r>
            <a:r>
              <a:rPr lang="cs-CZ" b="1" dirty="0" err="1"/>
              <a:t>Hongzhi</a:t>
            </a:r>
            <a:r>
              <a:rPr lang="cs-CZ" b="1" dirty="0"/>
              <a:t>) v </a:t>
            </a:r>
            <a:r>
              <a:rPr lang="cs-CZ" b="1" dirty="0">
                <a:hlinkClick r:id="rId3" tooltip="Čínská lidová republika"/>
              </a:rPr>
              <a:t>Číně</a:t>
            </a:r>
            <a:r>
              <a:rPr lang="cs-CZ" dirty="0"/>
              <a:t>. Obsahuje principy </a:t>
            </a:r>
            <a:r>
              <a:rPr lang="cs-CZ" dirty="0">
                <a:hlinkClick r:id="rId4" tooltip="Buddhismus"/>
              </a:rPr>
              <a:t>buddhismu</a:t>
            </a:r>
            <a:r>
              <a:rPr lang="cs-CZ" dirty="0"/>
              <a:t> a </a:t>
            </a:r>
            <a:r>
              <a:rPr lang="cs-CZ" dirty="0">
                <a:hlinkClick r:id="rId5" tooltip="Taoismus"/>
              </a:rPr>
              <a:t>taoismu</a:t>
            </a:r>
            <a:r>
              <a:rPr lang="cs-CZ" dirty="0"/>
              <a:t> následujíc principy </a:t>
            </a:r>
            <a:r>
              <a:rPr lang="cs-CZ" b="1" dirty="0"/>
              <a:t>Pravdivosti </a:t>
            </a:r>
            <a:r>
              <a:rPr lang="cs-CZ" dirty="0"/>
              <a:t>(</a:t>
            </a:r>
            <a:r>
              <a:rPr lang="cs-CZ" dirty="0" err="1"/>
              <a:t>Čen</a:t>
            </a:r>
            <a:r>
              <a:rPr lang="cs-CZ" dirty="0"/>
              <a:t>) </a:t>
            </a:r>
            <a:r>
              <a:rPr lang="cs-CZ" b="1" dirty="0"/>
              <a:t>Soucitu </a:t>
            </a:r>
            <a:r>
              <a:rPr lang="cs-CZ" dirty="0"/>
              <a:t>(</a:t>
            </a:r>
            <a:r>
              <a:rPr lang="cs-CZ" dirty="0" err="1"/>
              <a:t>Šan</a:t>
            </a:r>
            <a:r>
              <a:rPr lang="cs-CZ" dirty="0"/>
              <a:t>) </a:t>
            </a:r>
            <a:r>
              <a:rPr lang="cs-CZ" b="1" dirty="0"/>
              <a:t>a Snášenlivosti </a:t>
            </a:r>
            <a:r>
              <a:rPr lang="cs-CZ" dirty="0"/>
              <a:t>(Žen)</a:t>
            </a:r>
            <a:r>
              <a:rPr lang="cs-CZ" b="1" dirty="0"/>
              <a:t>.</a:t>
            </a:r>
            <a:r>
              <a:rPr lang="cs-CZ" dirty="0"/>
              <a:t> Někteří označují </a:t>
            </a:r>
            <a:r>
              <a:rPr lang="cs-CZ" dirty="0" err="1"/>
              <a:t>Falun</a:t>
            </a:r>
            <a:r>
              <a:rPr lang="cs-CZ" dirty="0"/>
              <a:t> Gong jako "duchovní hnutí", ovšem samotný zakladatel praxe o ní hovoří jako o "pokročilé kultivační metodě školy buddhismu". </a:t>
            </a:r>
            <a:r>
              <a:rPr lang="cs-CZ" dirty="0" err="1"/>
              <a:t>Falun</a:t>
            </a:r>
            <a:r>
              <a:rPr lang="cs-CZ" dirty="0"/>
              <a:t> Gong ve své praxi využívá čínská duchovní energetická meditační cvičení, která slouží ke kultivaci těla.</a:t>
            </a:r>
          </a:p>
        </p:txBody>
      </p:sp>
      <p:pic>
        <p:nvPicPr>
          <p:cNvPr id="50178" name="Picture 2" descr="Soubor:Falun Gong Logo.svg"/>
          <p:cNvPicPr>
            <a:picLocks noChangeAspect="1" noChangeArrowheads="1"/>
          </p:cNvPicPr>
          <p:nvPr/>
        </p:nvPicPr>
        <p:blipFill>
          <a:blip r:embed="rId6" cstate="print"/>
          <a:srcRect/>
          <a:stretch>
            <a:fillRect/>
          </a:stretch>
        </p:blipFill>
        <p:spPr bwMode="auto">
          <a:xfrm>
            <a:off x="4716016" y="692696"/>
            <a:ext cx="3076575" cy="3067050"/>
          </a:xfrm>
          <a:prstGeom prst="rect">
            <a:avLst/>
          </a:prstGeom>
          <a:noFill/>
        </p:spPr>
      </p:pic>
      <p:sp>
        <p:nvSpPr>
          <p:cNvPr id="6" name="Obdélník 5"/>
          <p:cNvSpPr/>
          <p:nvPr/>
        </p:nvSpPr>
        <p:spPr>
          <a:xfrm>
            <a:off x="395536" y="3805032"/>
            <a:ext cx="8424936" cy="923330"/>
          </a:xfrm>
          <a:prstGeom prst="rect">
            <a:avLst/>
          </a:prstGeom>
          <a:solidFill>
            <a:srgbClr val="FFFF00"/>
          </a:solidFill>
        </p:spPr>
        <p:txBody>
          <a:bodyPr wrap="square">
            <a:spAutoFit/>
          </a:bodyPr>
          <a:lstStyle/>
          <a:p>
            <a:r>
              <a:rPr lang="cs-CZ" dirty="0"/>
              <a:t>Symbolem </a:t>
            </a:r>
            <a:r>
              <a:rPr lang="cs-CZ" b="1" dirty="0"/>
              <a:t>školy </a:t>
            </a:r>
            <a:r>
              <a:rPr lang="cs-CZ" b="1" dirty="0" err="1"/>
              <a:t>Falun</a:t>
            </a:r>
            <a:r>
              <a:rPr lang="cs-CZ" b="1" dirty="0"/>
              <a:t> Gong </a:t>
            </a:r>
            <a:r>
              <a:rPr lang="cs-CZ" dirty="0"/>
              <a:t>je takzvané „kolo zákona“, které se skládá z pěti svastik (symbolů </a:t>
            </a:r>
            <a:r>
              <a:rPr lang="cs-CZ" dirty="0" err="1"/>
              <a:t>buddhy</a:t>
            </a:r>
            <a:r>
              <a:rPr lang="cs-CZ" dirty="0"/>
              <a:t> </a:t>
            </a:r>
            <a:r>
              <a:rPr lang="cs-CZ" b="1" dirty="0"/>
              <a:t>z náboženství buddhismu</a:t>
            </a:r>
            <a:r>
              <a:rPr lang="cs-CZ" dirty="0"/>
              <a:t>), a čtyř monád (znaků jin-jang symbolů ze školy </a:t>
            </a:r>
            <a:r>
              <a:rPr lang="cs-CZ" b="1" dirty="0"/>
              <a:t>taoismu)</a:t>
            </a:r>
          </a:p>
        </p:txBody>
      </p:sp>
      <p:pic>
        <p:nvPicPr>
          <p:cNvPr id="50180" name="Picture 4" descr="http://upload.wikimedia.org/wikipedia/commons/9/9c/Falun_Dafa_fifth_meditation_exercise.jpg"/>
          <p:cNvPicPr>
            <a:picLocks noChangeAspect="1" noChangeArrowheads="1"/>
          </p:cNvPicPr>
          <p:nvPr/>
        </p:nvPicPr>
        <p:blipFill>
          <a:blip r:embed="rId7" cstate="print"/>
          <a:srcRect/>
          <a:stretch>
            <a:fillRect/>
          </a:stretch>
        </p:blipFill>
        <p:spPr bwMode="auto">
          <a:xfrm>
            <a:off x="683568" y="0"/>
            <a:ext cx="2486025" cy="3743325"/>
          </a:xfrm>
          <a:prstGeom prst="rect">
            <a:avLst/>
          </a:prstGeom>
          <a:noFill/>
        </p:spPr>
      </p:pic>
      <p:sp>
        <p:nvSpPr>
          <p:cNvPr id="8" name="Osmiúhelník 7"/>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
        <p:nvSpPr>
          <p:cNvPr id="7" name="Obdélník 6"/>
          <p:cNvSpPr/>
          <p:nvPr/>
        </p:nvSpPr>
        <p:spPr>
          <a:xfrm>
            <a:off x="395536" y="4878283"/>
            <a:ext cx="8352928" cy="1774866"/>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Soubor:Falun Dafa, stop the persecution parade New York 2007.jpg"/>
          <p:cNvPicPr>
            <a:picLocks noChangeAspect="1" noChangeArrowheads="1"/>
          </p:cNvPicPr>
          <p:nvPr/>
        </p:nvPicPr>
        <p:blipFill>
          <a:blip r:embed="rId2" cstate="print"/>
          <a:srcRect/>
          <a:stretch>
            <a:fillRect/>
          </a:stretch>
        </p:blipFill>
        <p:spPr bwMode="auto">
          <a:xfrm>
            <a:off x="251520" y="1052736"/>
            <a:ext cx="3171825" cy="4762500"/>
          </a:xfrm>
          <a:prstGeom prst="rect">
            <a:avLst/>
          </a:prstGeom>
          <a:noFill/>
        </p:spPr>
      </p:pic>
      <p:sp>
        <p:nvSpPr>
          <p:cNvPr id="5" name="Obdélník 4"/>
          <p:cNvSpPr/>
          <p:nvPr/>
        </p:nvSpPr>
        <p:spPr>
          <a:xfrm>
            <a:off x="179512" y="5949280"/>
            <a:ext cx="4572000" cy="646331"/>
          </a:xfrm>
          <a:prstGeom prst="rect">
            <a:avLst/>
          </a:prstGeom>
        </p:spPr>
        <p:txBody>
          <a:bodyPr>
            <a:spAutoFit/>
          </a:bodyPr>
          <a:lstStyle/>
          <a:p>
            <a:r>
              <a:rPr lang="cs-CZ" b="1" dirty="0"/>
              <a:t>Čínská dívka držící nápis "Zastavte genocidu" na protestní akci v New Yorku, 2007</a:t>
            </a:r>
          </a:p>
        </p:txBody>
      </p:sp>
      <p:sp>
        <p:nvSpPr>
          <p:cNvPr id="6" name="TextovéPole 5"/>
          <p:cNvSpPr txBox="1"/>
          <p:nvPr/>
        </p:nvSpPr>
        <p:spPr>
          <a:xfrm>
            <a:off x="179512" y="260648"/>
            <a:ext cx="4942828" cy="461665"/>
          </a:xfrm>
          <a:prstGeom prst="rect">
            <a:avLst/>
          </a:prstGeom>
          <a:solidFill>
            <a:srgbClr val="FFFF00"/>
          </a:solidFill>
        </p:spPr>
        <p:txBody>
          <a:bodyPr wrap="none" rtlCol="0">
            <a:spAutoFit/>
          </a:bodyPr>
          <a:lstStyle/>
          <a:p>
            <a:r>
              <a:rPr lang="cs-CZ" sz="2400" b="1" dirty="0"/>
              <a:t>Jsou v Číně dodržována lidská práva ?</a:t>
            </a:r>
          </a:p>
        </p:txBody>
      </p:sp>
      <p:sp>
        <p:nvSpPr>
          <p:cNvPr id="8" name="Obdélník 7"/>
          <p:cNvSpPr/>
          <p:nvPr/>
        </p:nvSpPr>
        <p:spPr>
          <a:xfrm>
            <a:off x="4067944" y="1628800"/>
            <a:ext cx="4572000" cy="646331"/>
          </a:xfrm>
          <a:prstGeom prst="rect">
            <a:avLst/>
          </a:prstGeom>
          <a:solidFill>
            <a:srgbClr val="FFFF00"/>
          </a:solidFill>
        </p:spPr>
        <p:txBody>
          <a:bodyPr>
            <a:spAutoFit/>
          </a:bodyPr>
          <a:lstStyle/>
          <a:p>
            <a:r>
              <a:rPr lang="cs-CZ" b="1" dirty="0"/>
              <a:t>Násilné odebírání tělních orgánů </a:t>
            </a:r>
          </a:p>
          <a:p>
            <a:r>
              <a:rPr lang="cs-CZ" b="1" dirty="0"/>
              <a:t>pro transplantace.</a:t>
            </a:r>
          </a:p>
        </p:txBody>
      </p:sp>
      <p:sp>
        <p:nvSpPr>
          <p:cNvPr id="9" name="Osmiúhelník 8"/>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1371600" y="1"/>
            <a:ext cx="7772400" cy="980728"/>
          </a:xfrm>
        </p:spPr>
        <p:txBody>
          <a:bodyPr/>
          <a:lstStyle/>
          <a:p>
            <a:r>
              <a:rPr lang="cs-CZ" dirty="0"/>
              <a:t>Centrální a východní Asie II</a:t>
            </a:r>
          </a:p>
        </p:txBody>
      </p:sp>
      <p:pic>
        <p:nvPicPr>
          <p:cNvPr id="29697" name="Picture 1" descr="C:\Program Files\Microsoft Office\MEDIA\CAGCAT10\j0195534.wmf"/>
          <p:cNvPicPr>
            <a:picLocks noChangeAspect="1" noChangeArrowheads="1"/>
          </p:cNvPicPr>
          <p:nvPr/>
        </p:nvPicPr>
        <p:blipFill>
          <a:blip r:embed="rId2" cstate="print"/>
          <a:srcRect/>
          <a:stretch>
            <a:fillRect/>
          </a:stretch>
        </p:blipFill>
        <p:spPr bwMode="auto">
          <a:xfrm>
            <a:off x="395536" y="620688"/>
            <a:ext cx="2016224" cy="2609915"/>
          </a:xfrm>
          <a:prstGeom prst="rect">
            <a:avLst/>
          </a:prstGeom>
          <a:noFill/>
        </p:spPr>
      </p:pic>
      <p:pic>
        <p:nvPicPr>
          <p:cNvPr id="29699" name="Picture 3" descr="http://www.luko2.com/images/info_cina.gif"/>
          <p:cNvPicPr>
            <a:picLocks noChangeAspect="1" noChangeArrowheads="1"/>
          </p:cNvPicPr>
          <p:nvPr/>
        </p:nvPicPr>
        <p:blipFill>
          <a:blip r:embed="rId3" cstate="print"/>
          <a:srcRect/>
          <a:stretch>
            <a:fillRect/>
          </a:stretch>
        </p:blipFill>
        <p:spPr bwMode="auto">
          <a:xfrm>
            <a:off x="3347864" y="980728"/>
            <a:ext cx="5400600" cy="5229200"/>
          </a:xfrm>
          <a:prstGeom prst="rect">
            <a:avLst/>
          </a:prstGeom>
          <a:noFill/>
        </p:spPr>
      </p:pic>
      <p:pic>
        <p:nvPicPr>
          <p:cNvPr id="1027" name="Picture 3"/>
          <p:cNvPicPr>
            <a:picLocks noChangeAspect="1" noChangeArrowheads="1"/>
          </p:cNvPicPr>
          <p:nvPr/>
        </p:nvPicPr>
        <p:blipFill>
          <a:blip r:embed="rId4" cstate="print"/>
          <a:srcRect/>
          <a:stretch>
            <a:fillRect/>
          </a:stretch>
        </p:blipFill>
        <p:spPr bwMode="auto">
          <a:xfrm>
            <a:off x="179512" y="4149080"/>
            <a:ext cx="2952328" cy="1818333"/>
          </a:xfrm>
          <a:prstGeom prst="rect">
            <a:avLst/>
          </a:prstGeom>
          <a:noFill/>
          <a:ln w="9525">
            <a:noFill/>
            <a:miter lim="800000"/>
            <a:headEnd/>
            <a:tailEnd/>
          </a:ln>
        </p:spPr>
      </p:pic>
      <p:sp>
        <p:nvSpPr>
          <p:cNvPr id="8" name="Obdélník 7"/>
          <p:cNvSpPr/>
          <p:nvPr/>
        </p:nvSpPr>
        <p:spPr>
          <a:xfrm>
            <a:off x="179512" y="6309320"/>
            <a:ext cx="3680751" cy="369332"/>
          </a:xfrm>
          <a:prstGeom prst="rect">
            <a:avLst/>
          </a:prstGeom>
          <a:solidFill>
            <a:srgbClr val="FFFF00"/>
          </a:solidFill>
        </p:spPr>
        <p:txBody>
          <a:bodyPr wrap="none">
            <a:spAutoFit/>
          </a:bodyPr>
          <a:lstStyle/>
          <a:p>
            <a:r>
              <a:rPr lang="cs-CZ" b="1" dirty="0"/>
              <a:t>Vlajka Čínské lidové republiky (ČLR). </a:t>
            </a:r>
          </a:p>
        </p:txBody>
      </p:sp>
      <p:sp>
        <p:nvSpPr>
          <p:cNvPr id="9" name="Osmiúhelník 8"/>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2000" fill="hold"/>
                                        <p:tgtEl>
                                          <p:spTgt spid="1027"/>
                                        </p:tgtEl>
                                        <p:attrNameLst>
                                          <p:attrName>ppt_x</p:attrName>
                                        </p:attrNameLst>
                                      </p:cBhvr>
                                      <p:tavLst>
                                        <p:tav tm="0">
                                          <p:val>
                                            <p:strVal val="#ppt_x"/>
                                          </p:val>
                                        </p:tav>
                                        <p:tav tm="100000">
                                          <p:val>
                                            <p:strVal val="#ppt_x"/>
                                          </p:val>
                                        </p:tav>
                                      </p:tavLst>
                                    </p:anim>
                                    <p:anim calcmode="lin" valueType="num">
                                      <p:cBhvr additive="base">
                                        <p:cTn id="8" dur="20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2000" fill="hold"/>
                                        <p:tgtEl>
                                          <p:spTgt spid="8"/>
                                        </p:tgtEl>
                                        <p:attrNameLst>
                                          <p:attrName>ppt_x</p:attrName>
                                        </p:attrNameLst>
                                      </p:cBhvr>
                                      <p:tavLst>
                                        <p:tav tm="0">
                                          <p:val>
                                            <p:strVal val="#ppt_x"/>
                                          </p:val>
                                        </p:tav>
                                        <p:tav tm="100000">
                                          <p:val>
                                            <p:strVal val="#ppt_x"/>
                                          </p:val>
                                        </p:tav>
                                      </p:tavLst>
                                    </p:anim>
                                    <p:anim calcmode="lin" valueType="num">
                                      <p:cBhvr additive="base">
                                        <p:cTn id="14"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32048" y="3718679"/>
            <a:ext cx="8711952" cy="3139321"/>
          </a:xfrm>
          <a:prstGeom prst="rect">
            <a:avLst/>
          </a:prstGeom>
          <a:solidFill>
            <a:srgbClr val="FFFF00"/>
          </a:solidFill>
        </p:spPr>
        <p:txBody>
          <a:bodyPr wrap="square">
            <a:spAutoFit/>
          </a:bodyPr>
          <a:lstStyle/>
          <a:p>
            <a:r>
              <a:rPr lang="cs-CZ" dirty="0"/>
              <a:t>11. prosince 2009- Bývalý příslušník veřejné bezpečnosti v provincii </a:t>
            </a:r>
            <a:r>
              <a:rPr lang="cs-CZ" dirty="0" err="1"/>
              <a:t>Liao</a:t>
            </a:r>
            <a:r>
              <a:rPr lang="cs-CZ" dirty="0"/>
              <a:t>-</a:t>
            </a:r>
            <a:r>
              <a:rPr lang="cs-CZ" dirty="0" err="1"/>
              <a:t>ning</a:t>
            </a:r>
            <a:r>
              <a:rPr lang="cs-CZ" dirty="0"/>
              <a:t> podal Světové organizaci pro vyšetřování pronásledování </a:t>
            </a:r>
            <a:r>
              <a:rPr lang="cs-CZ" dirty="0" err="1"/>
              <a:t>Falun</a:t>
            </a:r>
            <a:r>
              <a:rPr lang="cs-CZ" dirty="0"/>
              <a:t> Gongu (WOIPFG), sídlící v New Yorku, výpověď o svém očitém svědectví. 9. dubna 2002. Podle jeho výpovědi přišli dva vojenští lékaři, kteří odvedli jednu vězněnou ženu, která byla následovnicí </a:t>
            </a:r>
            <a:r>
              <a:rPr lang="cs-CZ" dirty="0" err="1"/>
              <a:t>Falun</a:t>
            </a:r>
            <a:r>
              <a:rPr lang="cs-CZ" dirty="0"/>
              <a:t> Gongu, do nemocnice. Svědek vyprávěl, že byl v pokoji nemocnice na stráži a byl při tom, když chirurgové zaživa otevřeli ženě hruď, aniž by použili anestetika. </a:t>
            </a:r>
            <a:r>
              <a:rPr lang="cs-CZ" i="1" dirty="0"/>
              <a:t>„Nejdříve jí vyřezali srdce, pak ledviny. Když jí nůžkami přestřihli srdeční tepny, začala sebou škubat. Bylo to něco strašného. Můžu napodobit její hlas, ale dost dobře to neumím, znělo to jako když se něco trhá a ona pokračovala [v křiku]. Potom už jí zůstala jen doširoka otevřená ústa a obě oči byly široce otevřené."</a:t>
            </a:r>
            <a:r>
              <a:rPr lang="cs-CZ" dirty="0"/>
              <a:t> Svědek uvedl, že celý odběr trval tři hodiny a odehrál se na 15. poschodí Všeobecné nemocnice lidově osvobozenecké armády ve vojenské oblasti </a:t>
            </a:r>
            <a:r>
              <a:rPr lang="cs-CZ" dirty="0" err="1"/>
              <a:t>Šen</a:t>
            </a:r>
            <a:r>
              <a:rPr lang="cs-CZ" dirty="0"/>
              <a:t>-jang.</a:t>
            </a:r>
          </a:p>
        </p:txBody>
      </p:sp>
      <p:pic>
        <p:nvPicPr>
          <p:cNvPr id="49154" name="Picture 2" descr="http://upload.wikimedia.org/wikipedia/commons/b/ba/Mapa-nelegalni-transplantace-v-cine.jpg"/>
          <p:cNvPicPr>
            <a:picLocks noChangeAspect="1" noChangeArrowheads="1"/>
          </p:cNvPicPr>
          <p:nvPr/>
        </p:nvPicPr>
        <p:blipFill>
          <a:blip r:embed="rId2" cstate="print"/>
          <a:srcRect/>
          <a:stretch>
            <a:fillRect/>
          </a:stretch>
        </p:blipFill>
        <p:spPr bwMode="auto">
          <a:xfrm>
            <a:off x="179512" y="0"/>
            <a:ext cx="4524375" cy="3495675"/>
          </a:xfrm>
          <a:prstGeom prst="rect">
            <a:avLst/>
          </a:prstGeom>
          <a:noFill/>
        </p:spPr>
      </p:pic>
      <p:sp>
        <p:nvSpPr>
          <p:cNvPr id="4" name="Obdélníkový popisek 3"/>
          <p:cNvSpPr/>
          <p:nvPr/>
        </p:nvSpPr>
        <p:spPr>
          <a:xfrm>
            <a:off x="5508104" y="2492896"/>
            <a:ext cx="2354560" cy="612648"/>
          </a:xfrm>
          <a:prstGeom prst="wedgeRectCallout">
            <a:avLst>
              <a:gd name="adj1" fmla="val -57118"/>
              <a:gd name="adj2" fmla="val 13601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Svědectví !</a:t>
            </a:r>
          </a:p>
          <a:p>
            <a:pPr algn="ctr"/>
            <a:r>
              <a:rPr lang="cs-CZ" b="1" dirty="0"/>
              <a:t>(pozor drastické)</a:t>
            </a:r>
          </a:p>
        </p:txBody>
      </p:sp>
      <p:sp>
        <p:nvSpPr>
          <p:cNvPr id="6" name="Osmiúhelník 5"/>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0" fill="hold"/>
                                        <p:tgtEl>
                                          <p:spTgt spid="2"/>
                                        </p:tgtEl>
                                        <p:attrNameLst>
                                          <p:attrName>ppt_x</p:attrName>
                                        </p:attrNameLst>
                                      </p:cBhvr>
                                      <p:tavLst>
                                        <p:tav tm="0">
                                          <p:val>
                                            <p:strVal val="#ppt_x"/>
                                          </p:val>
                                        </p:tav>
                                        <p:tav tm="100000">
                                          <p:val>
                                            <p:strVal val="#ppt_x"/>
                                          </p:val>
                                        </p:tav>
                                      </p:tavLst>
                                    </p:anim>
                                    <p:anim calcmode="lin" valueType="num">
                                      <p:cBhvr additive="base">
                                        <p:cTn id="14"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55576" y="692696"/>
            <a:ext cx="7920880" cy="1754326"/>
          </a:xfrm>
          <a:prstGeom prst="rect">
            <a:avLst/>
          </a:prstGeom>
        </p:spPr>
        <p:txBody>
          <a:bodyPr wrap="square">
            <a:spAutoFit/>
          </a:bodyPr>
          <a:lstStyle/>
          <a:p>
            <a:r>
              <a:rPr lang="cs-CZ" b="1" dirty="0"/>
              <a:t>Použité zdroje:</a:t>
            </a:r>
          </a:p>
          <a:p>
            <a:r>
              <a:rPr lang="cs-CZ" b="1" dirty="0" err="1"/>
              <a:t>Wikimedia</a:t>
            </a:r>
            <a:r>
              <a:rPr lang="cs-CZ" b="1" dirty="0"/>
              <a:t> </a:t>
            </a:r>
            <a:r>
              <a:rPr lang="cs-CZ" b="1" dirty="0" err="1"/>
              <a:t>Commons</a:t>
            </a:r>
            <a:endParaRPr lang="cs-CZ" b="1" dirty="0"/>
          </a:p>
          <a:p>
            <a:r>
              <a:rPr lang="cs-CZ" b="1" dirty="0"/>
              <a:t>K. </a:t>
            </a:r>
            <a:r>
              <a:rPr lang="cs-CZ" b="1" dirty="0" err="1"/>
              <a:t>Kašparovský</a:t>
            </a:r>
            <a:r>
              <a:rPr lang="cs-CZ" b="1" dirty="0"/>
              <a:t> – Zeměpis II,v kostce</a:t>
            </a:r>
          </a:p>
          <a:p>
            <a:r>
              <a:rPr lang="cs-CZ" b="1" dirty="0"/>
              <a:t>Holeček, Janský a kol. – Zeměpis světa 2</a:t>
            </a:r>
          </a:p>
          <a:p>
            <a:r>
              <a:rPr lang="cs-CZ" b="1" dirty="0">
                <a:hlinkClick r:id="rId2"/>
              </a:rPr>
              <a:t>http://www.bedekr.</a:t>
            </a:r>
            <a:r>
              <a:rPr lang="cs-CZ" b="1" dirty="0" err="1">
                <a:hlinkClick r:id="rId2"/>
              </a:rPr>
              <a:t>cz</a:t>
            </a:r>
            <a:r>
              <a:rPr lang="cs-CZ" b="1" dirty="0">
                <a:hlinkClick r:id="rId2"/>
              </a:rPr>
              <a:t>/</a:t>
            </a:r>
            <a:r>
              <a:rPr lang="cs-CZ" b="1" dirty="0" err="1">
                <a:hlinkClick r:id="rId2"/>
              </a:rPr>
              <a:t>files</a:t>
            </a:r>
            <a:r>
              <a:rPr lang="cs-CZ" b="1" dirty="0">
                <a:hlinkClick r:id="rId2"/>
              </a:rPr>
              <a:t>/</a:t>
            </a:r>
            <a:r>
              <a:rPr lang="cs-CZ" b="1" dirty="0" err="1">
                <a:hlinkClick r:id="rId2"/>
              </a:rPr>
              <a:t>staty</a:t>
            </a:r>
            <a:r>
              <a:rPr lang="cs-CZ" b="1" dirty="0">
                <a:hlinkClick r:id="rId2"/>
              </a:rPr>
              <a:t>/mapy/31.jpg</a:t>
            </a:r>
            <a:endParaRPr lang="cs-CZ" b="1" dirty="0"/>
          </a:p>
          <a:p>
            <a:r>
              <a:rPr lang="cs-CZ" b="1" dirty="0"/>
              <a:t>http://www.</a:t>
            </a:r>
            <a:r>
              <a:rPr lang="cs-CZ" b="1" dirty="0" err="1"/>
              <a:t>zemesveta.cz</a:t>
            </a:r>
            <a:r>
              <a:rPr lang="cs-CZ" b="1" dirty="0"/>
              <a:t>/data/</a:t>
            </a:r>
            <a:r>
              <a:rPr lang="cs-CZ" b="1" dirty="0" err="1"/>
              <a:t>pictures</a:t>
            </a:r>
            <a:r>
              <a:rPr lang="cs-CZ" b="1" dirty="0"/>
              <a:t>_</a:t>
            </a:r>
            <a:r>
              <a:rPr lang="cs-CZ" b="1" dirty="0" err="1"/>
              <a:t>items</a:t>
            </a:r>
            <a:r>
              <a:rPr lang="cs-CZ" b="1" dirty="0"/>
              <a:t>/</a:t>
            </a:r>
            <a:r>
              <a:rPr lang="cs-CZ" b="1" dirty="0" err="1"/>
              <a:t>Cina</a:t>
            </a:r>
            <a:r>
              <a:rPr lang="cs-CZ" b="1" dirty="0"/>
              <a:t>-a-</a:t>
            </a:r>
            <a:r>
              <a:rPr lang="cs-CZ" b="1" dirty="0" err="1"/>
              <a:t>Cinane</a:t>
            </a:r>
            <a:r>
              <a:rPr lang="cs-CZ" b="1" dirty="0"/>
              <a:t>_v.</a:t>
            </a:r>
            <a:r>
              <a:rPr lang="cs-CZ" b="1" dirty="0" err="1"/>
              <a:t>jpg</a:t>
            </a:r>
            <a:endParaRPr lang="cs-CZ" b="1" dirty="0"/>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547664" y="188640"/>
            <a:ext cx="6029325" cy="5705475"/>
          </a:xfrm>
          <a:prstGeom prst="rect">
            <a:avLst/>
          </a:prstGeom>
          <a:noFill/>
          <a:ln w="9525">
            <a:noFill/>
            <a:miter lim="800000"/>
            <a:headEnd/>
            <a:tailEnd/>
          </a:ln>
        </p:spPr>
      </p:pic>
      <p:sp>
        <p:nvSpPr>
          <p:cNvPr id="3" name="Obdélník 2"/>
          <p:cNvSpPr/>
          <p:nvPr/>
        </p:nvSpPr>
        <p:spPr>
          <a:xfrm>
            <a:off x="467544" y="5934670"/>
            <a:ext cx="8208912" cy="923330"/>
          </a:xfrm>
          <a:prstGeom prst="rect">
            <a:avLst/>
          </a:prstGeom>
        </p:spPr>
        <p:txBody>
          <a:bodyPr wrap="square">
            <a:spAutoFit/>
          </a:bodyPr>
          <a:lstStyle/>
          <a:p>
            <a:r>
              <a:rPr lang="cs-CZ" b="1" dirty="0"/>
              <a:t>Uprostřed čínské znaky pro Čínu</a:t>
            </a:r>
            <a:r>
              <a:rPr lang="cs-CZ" dirty="0"/>
              <a:t>; shora zleva – bambusová kniha Umění války, Stěna devíti draků v Zakázaném městě,Velká čínská zeď, ruiny nedaleko oázy </a:t>
            </a:r>
            <a:r>
              <a:rPr lang="cs-CZ" dirty="0" err="1"/>
              <a:t>Turfan</a:t>
            </a:r>
            <a:r>
              <a:rPr lang="cs-CZ" dirty="0"/>
              <a:t>, vpravo dole věštecká kost.</a:t>
            </a:r>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340768"/>
            <a:ext cx="8121225" cy="3888433"/>
          </a:xfrm>
          <a:solidFill>
            <a:schemeClr val="accent2"/>
          </a:solidFill>
          <a:ln w="38100">
            <a:solidFill>
              <a:schemeClr val="accent1"/>
            </a:solidFill>
          </a:ln>
        </p:spPr>
        <p:txBody>
          <a:bodyPr>
            <a:normAutofit fontScale="85000" lnSpcReduction="10000"/>
          </a:bodyPr>
          <a:lstStyle/>
          <a:p>
            <a:endParaRPr lang="cs-CZ" dirty="0"/>
          </a:p>
          <a:p>
            <a:r>
              <a:rPr lang="cs-CZ" dirty="0"/>
              <a:t>Hl. město – Peking (</a:t>
            </a:r>
            <a:r>
              <a:rPr lang="cs-CZ" dirty="0" err="1"/>
              <a:t>Beijing</a:t>
            </a:r>
            <a:r>
              <a:rPr lang="cs-CZ" dirty="0"/>
              <a:t>)</a:t>
            </a:r>
          </a:p>
          <a:p>
            <a:r>
              <a:rPr lang="cs-CZ" dirty="0"/>
              <a:t>Nejlidnatější země světa (</a:t>
            </a:r>
            <a:r>
              <a:rPr lang="cs-CZ" dirty="0" smtClean="0"/>
              <a:t>1,416 </a:t>
            </a:r>
            <a:r>
              <a:rPr lang="cs-CZ" dirty="0"/>
              <a:t>mld. obyvatel)</a:t>
            </a:r>
          </a:p>
          <a:p>
            <a:r>
              <a:rPr lang="cs-CZ" dirty="0"/>
              <a:t>Třetí největší země světa (9,5 mil.km</a:t>
            </a:r>
            <a:r>
              <a:rPr lang="cs-CZ" baseline="30000" dirty="0"/>
              <a:t>2</a:t>
            </a:r>
            <a:r>
              <a:rPr lang="cs-CZ" dirty="0"/>
              <a:t> )</a:t>
            </a:r>
          </a:p>
          <a:p>
            <a:r>
              <a:rPr lang="cs-CZ" dirty="0"/>
              <a:t>Socialistická lidová republika</a:t>
            </a:r>
          </a:p>
          <a:p>
            <a:r>
              <a:rPr lang="cs-CZ" dirty="0"/>
              <a:t>Vedoucí politická síla: Komunistická strana Číny</a:t>
            </a:r>
          </a:p>
          <a:p>
            <a:r>
              <a:rPr lang="cs-CZ" u="sng" dirty="0"/>
              <a:t>Administrativní členění: </a:t>
            </a:r>
            <a:r>
              <a:rPr lang="cs-CZ" dirty="0"/>
              <a:t>22 provincií, 5 autonomních                		                         oblastí, 3 samosprávná města</a:t>
            </a:r>
          </a:p>
          <a:p>
            <a:endParaRPr lang="cs-CZ" dirty="0"/>
          </a:p>
        </p:txBody>
      </p:sp>
      <p:sp>
        <p:nvSpPr>
          <p:cNvPr id="2" name="Nadpis 1"/>
          <p:cNvSpPr>
            <a:spLocks noGrp="1"/>
          </p:cNvSpPr>
          <p:nvPr>
            <p:ph type="title"/>
          </p:nvPr>
        </p:nvSpPr>
        <p:spPr/>
        <p:txBody>
          <a:bodyPr/>
          <a:lstStyle/>
          <a:p>
            <a:r>
              <a:rPr lang="cs-CZ" dirty="0"/>
              <a:t>Čínská lidová republika</a:t>
            </a:r>
          </a:p>
        </p:txBody>
      </p:sp>
      <p:sp>
        <p:nvSpPr>
          <p:cNvPr id="4" name="Obdélník 3"/>
          <p:cNvSpPr/>
          <p:nvPr/>
        </p:nvSpPr>
        <p:spPr>
          <a:xfrm>
            <a:off x="539552" y="5445224"/>
            <a:ext cx="7992888" cy="1200329"/>
          </a:xfrm>
          <a:prstGeom prst="rect">
            <a:avLst/>
          </a:prstGeom>
          <a:solidFill>
            <a:srgbClr val="FFFF00"/>
          </a:solidFill>
        </p:spPr>
        <p:txBody>
          <a:bodyPr wrap="square">
            <a:spAutoFit/>
          </a:bodyPr>
          <a:lstStyle/>
          <a:p>
            <a:r>
              <a:rPr lang="cs-CZ" dirty="0"/>
              <a:t>V současné době je „Čína“ ovládaná převážně Čínskou lidovou republikou(ČLR). Spolu s  Čínskou republikou na Tchaj-wanu se obě dvě země od přelomu 40. a 50. let 20.století pokládají za právoplatného nástupce původní „jednotné“ Číny a uznávají existenci pouze jedné jediné Číny.</a:t>
            </a:r>
          </a:p>
        </p:txBody>
      </p:sp>
      <p:sp>
        <p:nvSpPr>
          <p:cNvPr id="6" name="Osmiúhelník 5"/>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9262813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55576" y="2276873"/>
            <a:ext cx="7745505" cy="2232247"/>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r>
              <a:rPr lang="cs-CZ" dirty="0"/>
              <a:t>Povrch hornatý </a:t>
            </a:r>
          </a:p>
          <a:p>
            <a:pPr marL="0" indent="0">
              <a:buNone/>
            </a:pPr>
            <a:r>
              <a:rPr lang="cs-CZ" sz="2400" dirty="0"/>
              <a:t>(</a:t>
            </a:r>
            <a:r>
              <a:rPr lang="cs-CZ" sz="2400" dirty="0" err="1"/>
              <a:t>Tchien-šanu</a:t>
            </a:r>
            <a:r>
              <a:rPr lang="cs-CZ" sz="2400" dirty="0"/>
              <a:t>, </a:t>
            </a:r>
            <a:r>
              <a:rPr lang="cs-CZ" sz="2400" dirty="0" err="1"/>
              <a:t>Kchun-Iunu</a:t>
            </a:r>
            <a:r>
              <a:rPr lang="cs-CZ" sz="2400" dirty="0"/>
              <a:t>, </a:t>
            </a:r>
            <a:r>
              <a:rPr lang="cs-CZ" sz="2400" dirty="0" err="1"/>
              <a:t>Karákoramu</a:t>
            </a:r>
            <a:r>
              <a:rPr lang="cs-CZ" sz="2400" dirty="0"/>
              <a:t>, </a:t>
            </a:r>
            <a:r>
              <a:rPr lang="cs-CZ" sz="2400" dirty="0" err="1"/>
              <a:t>Transhimaláje</a:t>
            </a:r>
            <a:r>
              <a:rPr lang="cs-CZ" sz="2400" dirty="0"/>
              <a:t>, Himaláje)</a:t>
            </a:r>
          </a:p>
          <a:p>
            <a:r>
              <a:rPr lang="cs-CZ" dirty="0"/>
              <a:t>Na JZ státu: Tibetská náhorní plošina</a:t>
            </a:r>
          </a:p>
          <a:p>
            <a:r>
              <a:rPr lang="cs-CZ" dirty="0"/>
              <a:t>Na SZ: bezodtokové pánve </a:t>
            </a:r>
            <a:r>
              <a:rPr lang="cs-CZ" dirty="0" err="1"/>
              <a:t>Tarimská</a:t>
            </a:r>
            <a:r>
              <a:rPr lang="cs-CZ" dirty="0"/>
              <a:t>, </a:t>
            </a:r>
            <a:r>
              <a:rPr lang="cs-CZ" dirty="0" err="1"/>
              <a:t>Džungarská</a:t>
            </a:r>
            <a:endParaRPr lang="cs-CZ" dirty="0"/>
          </a:p>
          <a:p>
            <a:r>
              <a:rPr lang="cs-CZ" dirty="0"/>
              <a:t>Na S poušť Gobi</a:t>
            </a:r>
          </a:p>
          <a:p>
            <a:endParaRPr lang="cs-CZ" dirty="0"/>
          </a:p>
        </p:txBody>
      </p:sp>
      <p:sp>
        <p:nvSpPr>
          <p:cNvPr id="2" name="Nadpis 1"/>
          <p:cNvSpPr>
            <a:spLocks noGrp="1"/>
          </p:cNvSpPr>
          <p:nvPr>
            <p:ph type="title"/>
          </p:nvPr>
        </p:nvSpPr>
        <p:spPr/>
        <p:txBody>
          <a:bodyPr/>
          <a:lstStyle/>
          <a:p>
            <a:r>
              <a:rPr lang="cs-CZ" dirty="0"/>
              <a:t>Přírodní poměry</a:t>
            </a:r>
          </a:p>
        </p:txBody>
      </p:sp>
      <p:pic>
        <p:nvPicPr>
          <p:cNvPr id="3074" name="Picture 2" descr="C:\Users\Petra\AppData\Local\Microsoft\Windows\Temporary Internet Files\Content.IE5\28CUJ3X1\MC900055281[1].wmf"/>
          <p:cNvPicPr>
            <a:picLocks noChangeAspect="1" noChangeArrowheads="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55576" y="260648"/>
            <a:ext cx="1974324" cy="184899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treking.cz/treky/gharwalsky-himalaj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613847"/>
            <a:ext cx="3240360" cy="2157155"/>
          </a:xfrm>
          <a:prstGeom prst="rect">
            <a:avLst/>
          </a:prstGeom>
        </p:spPr>
        <p:style>
          <a:lnRef idx="2">
            <a:schemeClr val="accent1"/>
          </a:lnRef>
          <a:fillRef idx="1">
            <a:schemeClr val="lt1"/>
          </a:fillRef>
          <a:effectRef idx="0">
            <a:schemeClr val="accent1"/>
          </a:effectRef>
          <a:fontRef idx="minor">
            <a:schemeClr val="dk1"/>
          </a:fontRef>
        </p:style>
      </p:pic>
      <p:sp>
        <p:nvSpPr>
          <p:cNvPr id="7" name="Osmiúhelník 6"/>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extLst>
      <p:ext uri="{BB962C8B-B14F-4D97-AF65-F5344CB8AC3E}">
        <p14:creationId xmlns:p14="http://schemas.microsoft.com/office/powerpoint/2010/main" val="1535040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www.zemesveta.cz/data/pictures_items/Cina-a-Cinane_v.jpg"/>
          <p:cNvPicPr>
            <a:picLocks noChangeAspect="1" noChangeArrowheads="1"/>
          </p:cNvPicPr>
          <p:nvPr/>
        </p:nvPicPr>
        <p:blipFill>
          <a:blip r:embed="rId2" cstate="print"/>
          <a:srcRect/>
          <a:stretch>
            <a:fillRect/>
          </a:stretch>
        </p:blipFill>
        <p:spPr bwMode="auto">
          <a:xfrm>
            <a:off x="539552" y="980728"/>
            <a:ext cx="8208912" cy="5472608"/>
          </a:xfrm>
          <a:prstGeom prst="rect">
            <a:avLst/>
          </a:prstGeom>
          <a:noFill/>
        </p:spPr>
      </p:pic>
      <p:sp>
        <p:nvSpPr>
          <p:cNvPr id="4" name="Osmiúhelník 3"/>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oubor:Správní dělení ČL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1188" y="236212"/>
            <a:ext cx="7360915" cy="5998896"/>
          </a:xfrm>
          <a:prstGeom prst="rect">
            <a:avLst/>
          </a:prstGeom>
          <a:noFill/>
          <a:extLst>
            <a:ext uri="{909E8E84-426E-40DD-AFC4-6F175D3DCCD1}">
              <a14:hiddenFill xmlns:a14="http://schemas.microsoft.com/office/drawing/2010/main">
                <a:solidFill>
                  <a:srgbClr val="FFFFFF"/>
                </a:solidFill>
              </a14:hiddenFill>
            </a:ext>
          </a:extLst>
        </p:spPr>
      </p:pic>
      <p:sp>
        <p:nvSpPr>
          <p:cNvPr id="4" name="Osmiúhelník 3"/>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
        <p:nvSpPr>
          <p:cNvPr id="5" name="Obdélník 4"/>
          <p:cNvSpPr/>
          <p:nvPr/>
        </p:nvSpPr>
        <p:spPr>
          <a:xfrm>
            <a:off x="755575" y="228513"/>
            <a:ext cx="7552143" cy="6006595"/>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1619672" y="6453336"/>
            <a:ext cx="5161484" cy="264377"/>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Takto orámovaný text je nepovinný.</a:t>
            </a:r>
            <a:endParaRPr lang="cs-CZ" dirty="0">
              <a:solidFill>
                <a:schemeClr val="tx1"/>
              </a:solidFill>
            </a:endParaRPr>
          </a:p>
        </p:txBody>
      </p:sp>
    </p:spTree>
    <p:extLst>
      <p:ext uri="{BB962C8B-B14F-4D97-AF65-F5344CB8AC3E}">
        <p14:creationId xmlns:p14="http://schemas.microsoft.com/office/powerpoint/2010/main" val="1354272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bedekr.cz/files/staty/mapy/31.jpg"/>
          <p:cNvPicPr>
            <a:picLocks noChangeAspect="1" noChangeArrowheads="1"/>
          </p:cNvPicPr>
          <p:nvPr/>
        </p:nvPicPr>
        <p:blipFill>
          <a:blip r:embed="rId2" cstate="print"/>
          <a:srcRect/>
          <a:stretch>
            <a:fillRect/>
          </a:stretch>
        </p:blipFill>
        <p:spPr bwMode="auto">
          <a:xfrm>
            <a:off x="323528" y="1556792"/>
            <a:ext cx="6840760" cy="5112568"/>
          </a:xfrm>
          <a:prstGeom prst="rect">
            <a:avLst/>
          </a:prstGeom>
          <a:noFill/>
        </p:spPr>
      </p:pic>
      <p:sp>
        <p:nvSpPr>
          <p:cNvPr id="3" name="Obdélník 2"/>
          <p:cNvSpPr/>
          <p:nvPr/>
        </p:nvSpPr>
        <p:spPr>
          <a:xfrm>
            <a:off x="251520" y="188640"/>
            <a:ext cx="8352928" cy="1200329"/>
          </a:xfrm>
          <a:prstGeom prst="rect">
            <a:avLst/>
          </a:prstGeom>
          <a:solidFill>
            <a:srgbClr val="FF0000"/>
          </a:solidFill>
        </p:spPr>
        <p:txBody>
          <a:bodyPr wrap="square">
            <a:spAutoFit/>
          </a:bodyPr>
          <a:lstStyle/>
          <a:p>
            <a:r>
              <a:rPr lang="cs-CZ" b="1" dirty="0">
                <a:solidFill>
                  <a:schemeClr val="bg1"/>
                </a:solidFill>
              </a:rPr>
              <a:t>I. S kolika státy má ČLR pevninskou hranici?</a:t>
            </a:r>
          </a:p>
          <a:p>
            <a:r>
              <a:rPr lang="cs-CZ" b="1" dirty="0">
                <a:solidFill>
                  <a:schemeClr val="bg1"/>
                </a:solidFill>
              </a:rPr>
              <a:t>II. Najdi tyto sousední země a u každého zapiš pomocí zeměpisných směrů,</a:t>
            </a:r>
          </a:p>
          <a:p>
            <a:r>
              <a:rPr lang="cs-CZ" b="1" dirty="0">
                <a:solidFill>
                  <a:schemeClr val="bg1"/>
                </a:solidFill>
              </a:rPr>
              <a:t>   jak je tato hranice orientována vůči čínské metropoli/=Pekingu/.(</a:t>
            </a:r>
            <a:r>
              <a:rPr lang="cs-CZ" b="1" dirty="0" err="1">
                <a:solidFill>
                  <a:schemeClr val="bg1"/>
                </a:solidFill>
              </a:rPr>
              <a:t>např.Bhútán</a:t>
            </a:r>
            <a:r>
              <a:rPr lang="cs-CZ" b="1" dirty="0">
                <a:solidFill>
                  <a:schemeClr val="bg1"/>
                </a:solidFill>
              </a:rPr>
              <a:t>=JZ)</a:t>
            </a:r>
          </a:p>
          <a:p>
            <a:r>
              <a:rPr lang="cs-CZ" b="1" dirty="0">
                <a:solidFill>
                  <a:schemeClr val="bg1"/>
                </a:solidFill>
              </a:rPr>
              <a:t>III. Který ze sousedních států ČLR  na této mapce má neplatný název?</a:t>
            </a:r>
          </a:p>
        </p:txBody>
      </p:sp>
      <p:sp>
        <p:nvSpPr>
          <p:cNvPr id="5" name="Osmiúhelník 4"/>
          <p:cNvSpPr/>
          <p:nvPr/>
        </p:nvSpPr>
        <p:spPr>
          <a:xfrm>
            <a:off x="8388424" y="260648"/>
            <a:ext cx="504056" cy="504056"/>
          </a:xfrm>
          <a:prstGeom prst="oct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dirty="0">
              <a:solidFill>
                <a:schemeClr val="tx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50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5666</TotalTime>
  <Words>1625</Words>
  <Application>Microsoft Office PowerPoint</Application>
  <PresentationFormat>Předvádění na obrazovce (4:3)</PresentationFormat>
  <Paragraphs>172</Paragraphs>
  <Slides>31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31</vt:i4>
      </vt:variant>
    </vt:vector>
  </HeadingPairs>
  <TitlesOfParts>
    <vt:vector size="34" baseType="lpstr">
      <vt:lpstr>Arial</vt:lpstr>
      <vt:lpstr>Calibri</vt:lpstr>
      <vt:lpstr>Motiv sady Office</vt:lpstr>
      <vt:lpstr>Centrální a východní Asie I.</vt:lpstr>
      <vt:lpstr>Prezentace aplikace PowerPoint</vt:lpstr>
      <vt:lpstr>Centrální a východní Asie II</vt:lpstr>
      <vt:lpstr>Prezentace aplikace PowerPoint</vt:lpstr>
      <vt:lpstr>Čínská lidová republika</vt:lpstr>
      <vt:lpstr>Přírodní poměry</vt:lpstr>
      <vt:lpstr>Prezentace aplikace PowerPoint</vt:lpstr>
      <vt:lpstr>Prezentace aplikace PowerPoint</vt:lpstr>
      <vt:lpstr>Prezentace aplikace PowerPoint</vt:lpstr>
      <vt:lpstr>Prezentace aplikace PowerPoint</vt:lpstr>
      <vt:lpstr>Říční síť</vt:lpstr>
      <vt:lpstr>Žlutá řeka</vt:lpstr>
      <vt:lpstr>Nerostné bohatství</vt:lpstr>
      <vt:lpstr>Obyvatelstvo</vt:lpstr>
      <vt:lpstr>Prezentace aplikace PowerPoint</vt:lpstr>
      <vt:lpstr>Hospodářství</vt:lpstr>
      <vt:lpstr>Prezentace aplikace PowerPoint</vt:lpstr>
      <vt:lpstr>Průmysl</vt:lpstr>
      <vt:lpstr>Prezentace aplikace PowerPoint</vt:lpstr>
      <vt:lpstr>Prezentace aplikace PowerPoint</vt:lpstr>
      <vt:lpstr>Prezentace aplikace PowerPoint</vt:lpstr>
      <vt:lpstr>Prezentace aplikace PowerPoint</vt:lpstr>
      <vt:lpstr>Tibet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gybon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Centrální a východní Asie II</dc:title>
  <dc:creator>cap</dc:creator>
  <cp:lastModifiedBy>Jaroslav Cap</cp:lastModifiedBy>
  <cp:revision>67</cp:revision>
  <dcterms:created xsi:type="dcterms:W3CDTF">2013-11-27T22:41:48Z</dcterms:created>
  <dcterms:modified xsi:type="dcterms:W3CDTF">2025-11-03T11:35:01Z</dcterms:modified>
</cp:coreProperties>
</file>