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7" r:id="rId2"/>
    <p:sldId id="278" r:id="rId3"/>
    <p:sldId id="287" r:id="rId4"/>
    <p:sldId id="286" r:id="rId5"/>
    <p:sldId id="288" r:id="rId6"/>
    <p:sldId id="289" r:id="rId7"/>
    <p:sldId id="285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Styl s motivem 1 – zvýraznění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Styl s motivem 1 – zvýraznění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D7AC3CCA-C797-4891-BE02-D94E43425B78}" styleName="Styl Středně sytá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C4B1156A-380E-4F78-BDF5-A606A8083BF9}" styleName="Střední styl 4 – zvýraznění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6D9F66E-5EB9-4882-86FB-DCBF35E3C3E4}" styleName="Střední styl 4 – zvýraznění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799B23B-EC83-4686-B30A-512413B5E67A}" styleName="Světlý styl 3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5326" autoAdjust="0"/>
  </p:normalViewPr>
  <p:slideViewPr>
    <p:cSldViewPr>
      <p:cViewPr varScale="1">
        <p:scale>
          <a:sx n="82" d="100"/>
          <a:sy n="82" d="100"/>
        </p:scale>
        <p:origin x="1474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AE08EE-1AF8-49E0-8E53-78DF07E7AB92}" type="doc">
      <dgm:prSet loTypeId="urn:microsoft.com/office/officeart/2005/8/layout/vList5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cs-CZ"/>
        </a:p>
      </dgm:t>
    </dgm:pt>
    <dgm:pt modelId="{C29E23B8-5BF4-4953-A7CB-3D545D8906AF}">
      <dgm:prSet phldrT="[Text]"/>
      <dgm:spPr/>
      <dgm:t>
        <a:bodyPr/>
        <a:lstStyle/>
        <a:p>
          <a:r>
            <a:rPr lang="cs-CZ" b="1" dirty="0"/>
            <a:t>1 – 3 </a:t>
          </a:r>
          <a:r>
            <a:rPr lang="cs-CZ" b="1" dirty="0" err="1"/>
            <a:t>mA</a:t>
          </a:r>
          <a:endParaRPr lang="cs-CZ" dirty="0"/>
        </a:p>
      </dgm:t>
    </dgm:pt>
    <dgm:pt modelId="{7CCA1B78-950D-42D9-9DDC-A16064561BDE}" type="parTrans" cxnId="{44E99625-2CF0-4F39-BFAD-A18B4B546208}">
      <dgm:prSet/>
      <dgm:spPr/>
      <dgm:t>
        <a:bodyPr/>
        <a:lstStyle/>
        <a:p>
          <a:endParaRPr lang="cs-CZ"/>
        </a:p>
      </dgm:t>
    </dgm:pt>
    <dgm:pt modelId="{AD5FB8A0-E9F4-44A3-AD82-643B31B6B68F}" type="sibTrans" cxnId="{44E99625-2CF0-4F39-BFAD-A18B4B546208}">
      <dgm:prSet/>
      <dgm:spPr/>
      <dgm:t>
        <a:bodyPr/>
        <a:lstStyle/>
        <a:p>
          <a:endParaRPr lang="cs-CZ"/>
        </a:p>
      </dgm:t>
    </dgm:pt>
    <dgm:pt modelId="{8E01A5C3-CBF6-461E-B393-4DE1701122C8}">
      <dgm:prSet phldrT="[Text]"/>
      <dgm:spPr/>
      <dgm:t>
        <a:bodyPr/>
        <a:lstStyle/>
        <a:p>
          <a:r>
            <a:rPr lang="cs-CZ" dirty="0"/>
            <a:t>mravenčení, brnění ve svalech</a:t>
          </a:r>
        </a:p>
      </dgm:t>
    </dgm:pt>
    <dgm:pt modelId="{784FBA66-509A-441D-8580-2AF44BE030B7}" type="parTrans" cxnId="{B64FF5D5-39FB-4537-A263-54E79918650E}">
      <dgm:prSet/>
      <dgm:spPr/>
      <dgm:t>
        <a:bodyPr/>
        <a:lstStyle/>
        <a:p>
          <a:endParaRPr lang="cs-CZ"/>
        </a:p>
      </dgm:t>
    </dgm:pt>
    <dgm:pt modelId="{B12279BE-7860-42FF-B125-64FAE34370FC}" type="sibTrans" cxnId="{B64FF5D5-39FB-4537-A263-54E79918650E}">
      <dgm:prSet/>
      <dgm:spPr/>
      <dgm:t>
        <a:bodyPr/>
        <a:lstStyle/>
        <a:p>
          <a:endParaRPr lang="cs-CZ"/>
        </a:p>
      </dgm:t>
    </dgm:pt>
    <dgm:pt modelId="{F041CFF9-67D6-42E5-BB9F-2FCAB4576C98}">
      <dgm:prSet phldrT="[Text]"/>
      <dgm:spPr/>
      <dgm:t>
        <a:bodyPr/>
        <a:lstStyle/>
        <a:p>
          <a:r>
            <a:rPr lang="cs-CZ" b="1" dirty="0"/>
            <a:t>od 10 </a:t>
          </a:r>
          <a:r>
            <a:rPr lang="cs-CZ" b="1" dirty="0" err="1"/>
            <a:t>mA</a:t>
          </a:r>
          <a:endParaRPr lang="cs-CZ" dirty="0"/>
        </a:p>
      </dgm:t>
    </dgm:pt>
    <dgm:pt modelId="{06D8852A-F886-44AE-901D-CCECEC7434E4}" type="parTrans" cxnId="{F4175604-653B-4D6E-85B2-26FD47683A55}">
      <dgm:prSet/>
      <dgm:spPr/>
      <dgm:t>
        <a:bodyPr/>
        <a:lstStyle/>
        <a:p>
          <a:endParaRPr lang="cs-CZ"/>
        </a:p>
      </dgm:t>
    </dgm:pt>
    <dgm:pt modelId="{E8506263-0F9F-4AD9-9185-4C057482344B}" type="sibTrans" cxnId="{F4175604-653B-4D6E-85B2-26FD47683A55}">
      <dgm:prSet/>
      <dgm:spPr/>
      <dgm:t>
        <a:bodyPr/>
        <a:lstStyle/>
        <a:p>
          <a:endParaRPr lang="cs-CZ"/>
        </a:p>
      </dgm:t>
    </dgm:pt>
    <dgm:pt modelId="{16A85DEE-24A6-41B3-AE65-EE2DCE4CD7E6}">
      <dgm:prSet phldrT="[Text]"/>
      <dgm:spPr/>
      <dgm:t>
        <a:bodyPr/>
        <a:lstStyle/>
        <a:p>
          <a:r>
            <a:rPr lang="cs-CZ" dirty="0"/>
            <a:t>ochrnutí svalů, které ovládáme vůlí</a:t>
          </a:r>
        </a:p>
      </dgm:t>
    </dgm:pt>
    <dgm:pt modelId="{0145A231-BB5A-4541-88EE-697C4FFECAE7}" type="parTrans" cxnId="{D9B36491-CDC6-4993-BA50-966CC2F669EA}">
      <dgm:prSet/>
      <dgm:spPr/>
      <dgm:t>
        <a:bodyPr/>
        <a:lstStyle/>
        <a:p>
          <a:endParaRPr lang="cs-CZ"/>
        </a:p>
      </dgm:t>
    </dgm:pt>
    <dgm:pt modelId="{06AA6D14-2CA3-41F9-9DD9-F5C9D54DFCF3}" type="sibTrans" cxnId="{D9B36491-CDC6-4993-BA50-966CC2F669EA}">
      <dgm:prSet/>
      <dgm:spPr/>
      <dgm:t>
        <a:bodyPr/>
        <a:lstStyle/>
        <a:p>
          <a:endParaRPr lang="cs-CZ"/>
        </a:p>
      </dgm:t>
    </dgm:pt>
    <dgm:pt modelId="{0D94A55E-3BC1-44C2-838A-9E35AF0A8F2D}">
      <dgm:prSet phldrT="[Text]"/>
      <dgm:spPr/>
      <dgm:t>
        <a:bodyPr/>
        <a:lstStyle/>
        <a:p>
          <a:r>
            <a:rPr lang="cs-CZ" b="1" dirty="0"/>
            <a:t>asi 20 </a:t>
          </a:r>
          <a:r>
            <a:rPr lang="cs-CZ" b="1" dirty="0" err="1"/>
            <a:t>mA</a:t>
          </a:r>
          <a:endParaRPr lang="cs-CZ" dirty="0"/>
        </a:p>
      </dgm:t>
    </dgm:pt>
    <dgm:pt modelId="{2C7D5A85-27DC-4193-A918-EF97755B87D8}" type="parTrans" cxnId="{9BC95867-ED25-4E62-9A50-447BBABE4C9D}">
      <dgm:prSet/>
      <dgm:spPr/>
      <dgm:t>
        <a:bodyPr/>
        <a:lstStyle/>
        <a:p>
          <a:endParaRPr lang="cs-CZ"/>
        </a:p>
      </dgm:t>
    </dgm:pt>
    <dgm:pt modelId="{22A60AE5-3C35-40BD-B433-8B83CECA2F2B}" type="sibTrans" cxnId="{9BC95867-ED25-4E62-9A50-447BBABE4C9D}">
      <dgm:prSet/>
      <dgm:spPr/>
      <dgm:t>
        <a:bodyPr/>
        <a:lstStyle/>
        <a:p>
          <a:endParaRPr lang="cs-CZ"/>
        </a:p>
      </dgm:t>
    </dgm:pt>
    <dgm:pt modelId="{592C1EB7-3826-45D5-9567-EDEBD15D8C5B}">
      <dgm:prSet phldrT="[Text]"/>
      <dgm:spPr/>
      <dgm:t>
        <a:bodyPr/>
        <a:lstStyle/>
        <a:p>
          <a:r>
            <a:rPr lang="cs-CZ" dirty="0"/>
            <a:t>ochrnutí dýchacích svalů</a:t>
          </a:r>
        </a:p>
      </dgm:t>
    </dgm:pt>
    <dgm:pt modelId="{11BD2F69-0569-4E2F-AC18-7149944AE120}" type="parTrans" cxnId="{FB2695B1-7453-4809-A1CD-4374DAB47B7A}">
      <dgm:prSet/>
      <dgm:spPr/>
      <dgm:t>
        <a:bodyPr/>
        <a:lstStyle/>
        <a:p>
          <a:endParaRPr lang="cs-CZ"/>
        </a:p>
      </dgm:t>
    </dgm:pt>
    <dgm:pt modelId="{9FD979C8-0579-4C4E-BB8B-CCDD9BD5E42B}" type="sibTrans" cxnId="{FB2695B1-7453-4809-A1CD-4374DAB47B7A}">
      <dgm:prSet/>
      <dgm:spPr/>
      <dgm:t>
        <a:bodyPr/>
        <a:lstStyle/>
        <a:p>
          <a:endParaRPr lang="cs-CZ"/>
        </a:p>
      </dgm:t>
    </dgm:pt>
    <dgm:pt modelId="{55D159E5-CCBC-45E7-A558-82CD8E863DD6}">
      <dgm:prSet phldrT="[Text]"/>
      <dgm:spPr/>
      <dgm:t>
        <a:bodyPr/>
        <a:lstStyle/>
        <a:p>
          <a:r>
            <a:rPr lang="cs-CZ" b="1" dirty="0"/>
            <a:t>30 – 35 </a:t>
          </a:r>
          <a:r>
            <a:rPr lang="cs-CZ" b="1" dirty="0" err="1"/>
            <a:t>mA</a:t>
          </a:r>
          <a:endParaRPr lang="cs-CZ" dirty="0"/>
        </a:p>
      </dgm:t>
    </dgm:pt>
    <dgm:pt modelId="{BD0428BF-61A6-4A6C-B652-6A24F6B5AA82}" type="parTrans" cxnId="{948C7E1E-30BC-4034-AA7A-EF551DE12D4D}">
      <dgm:prSet/>
      <dgm:spPr/>
      <dgm:t>
        <a:bodyPr/>
        <a:lstStyle/>
        <a:p>
          <a:endParaRPr lang="cs-CZ"/>
        </a:p>
      </dgm:t>
    </dgm:pt>
    <dgm:pt modelId="{E92487B1-4C8C-421B-B107-2A1013D8EE00}" type="sibTrans" cxnId="{948C7E1E-30BC-4034-AA7A-EF551DE12D4D}">
      <dgm:prSet/>
      <dgm:spPr/>
      <dgm:t>
        <a:bodyPr/>
        <a:lstStyle/>
        <a:p>
          <a:endParaRPr lang="cs-CZ"/>
        </a:p>
      </dgm:t>
    </dgm:pt>
    <dgm:pt modelId="{73E5D617-4A6B-45CA-B0EF-F10D2CDB4B48}">
      <dgm:prSet phldrT="[Text]"/>
      <dgm:spPr/>
      <dgm:t>
        <a:bodyPr/>
        <a:lstStyle/>
        <a:p>
          <a:r>
            <a:rPr lang="cs-CZ" dirty="0"/>
            <a:t>ochrnutí srdce</a:t>
          </a:r>
        </a:p>
      </dgm:t>
    </dgm:pt>
    <dgm:pt modelId="{329308A2-EC1C-42FD-BF05-9E4147B9B16D}" type="parTrans" cxnId="{B7A8A678-BC8B-4F65-A98B-75090BA46C24}">
      <dgm:prSet/>
      <dgm:spPr/>
      <dgm:t>
        <a:bodyPr/>
        <a:lstStyle/>
        <a:p>
          <a:endParaRPr lang="cs-CZ"/>
        </a:p>
      </dgm:t>
    </dgm:pt>
    <dgm:pt modelId="{BE8CECD1-A8B1-4B64-AF64-29528D45B1D6}" type="sibTrans" cxnId="{B7A8A678-BC8B-4F65-A98B-75090BA46C24}">
      <dgm:prSet/>
      <dgm:spPr/>
      <dgm:t>
        <a:bodyPr/>
        <a:lstStyle/>
        <a:p>
          <a:endParaRPr lang="cs-CZ"/>
        </a:p>
      </dgm:t>
    </dgm:pt>
    <dgm:pt modelId="{85A65AC5-B315-419D-BC30-6F045D94304B}" type="pres">
      <dgm:prSet presAssocID="{E6AE08EE-1AF8-49E0-8E53-78DF07E7AB92}" presName="Name0" presStyleCnt="0">
        <dgm:presLayoutVars>
          <dgm:dir/>
          <dgm:animLvl val="lvl"/>
          <dgm:resizeHandles val="exact"/>
        </dgm:presLayoutVars>
      </dgm:prSet>
      <dgm:spPr/>
    </dgm:pt>
    <dgm:pt modelId="{EDFFD2FA-B4B0-41D0-AA9A-618C2BE93B68}" type="pres">
      <dgm:prSet presAssocID="{C29E23B8-5BF4-4953-A7CB-3D545D8906AF}" presName="linNode" presStyleCnt="0"/>
      <dgm:spPr/>
    </dgm:pt>
    <dgm:pt modelId="{0465F8A0-B2D8-4731-88F5-AAD4A7317D49}" type="pres">
      <dgm:prSet presAssocID="{C29E23B8-5BF4-4953-A7CB-3D545D8906AF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4AE34578-E668-4B4F-9366-DF57476F97D6}" type="pres">
      <dgm:prSet presAssocID="{C29E23B8-5BF4-4953-A7CB-3D545D8906AF}" presName="descendantText" presStyleLbl="alignAccFollowNode1" presStyleIdx="0" presStyleCnt="4">
        <dgm:presLayoutVars>
          <dgm:bulletEnabled val="1"/>
        </dgm:presLayoutVars>
      </dgm:prSet>
      <dgm:spPr/>
    </dgm:pt>
    <dgm:pt modelId="{E30C87C0-B22E-45CE-9D57-66D2507D2E8A}" type="pres">
      <dgm:prSet presAssocID="{AD5FB8A0-E9F4-44A3-AD82-643B31B6B68F}" presName="sp" presStyleCnt="0"/>
      <dgm:spPr/>
    </dgm:pt>
    <dgm:pt modelId="{5AC08659-8911-45BB-B6ED-E50F9BD11C98}" type="pres">
      <dgm:prSet presAssocID="{F041CFF9-67D6-42E5-BB9F-2FCAB4576C98}" presName="linNode" presStyleCnt="0"/>
      <dgm:spPr/>
    </dgm:pt>
    <dgm:pt modelId="{46DCD30C-D3B0-4F06-B4BB-25913D636948}" type="pres">
      <dgm:prSet presAssocID="{F041CFF9-67D6-42E5-BB9F-2FCAB4576C98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3608B8DC-DA0E-4931-A586-7CD48299C159}" type="pres">
      <dgm:prSet presAssocID="{F041CFF9-67D6-42E5-BB9F-2FCAB4576C98}" presName="descendantText" presStyleLbl="alignAccFollowNode1" presStyleIdx="1" presStyleCnt="4">
        <dgm:presLayoutVars>
          <dgm:bulletEnabled val="1"/>
        </dgm:presLayoutVars>
      </dgm:prSet>
      <dgm:spPr/>
    </dgm:pt>
    <dgm:pt modelId="{F36B4ADA-DAAB-426C-991C-7400A9990456}" type="pres">
      <dgm:prSet presAssocID="{E8506263-0F9F-4AD9-9185-4C057482344B}" presName="sp" presStyleCnt="0"/>
      <dgm:spPr/>
    </dgm:pt>
    <dgm:pt modelId="{27686EF9-4720-46FE-830F-02CBA7FAF6B0}" type="pres">
      <dgm:prSet presAssocID="{0D94A55E-3BC1-44C2-838A-9E35AF0A8F2D}" presName="linNode" presStyleCnt="0"/>
      <dgm:spPr/>
    </dgm:pt>
    <dgm:pt modelId="{C26BD42B-E201-4EC2-92AC-5B7D1004BADE}" type="pres">
      <dgm:prSet presAssocID="{0D94A55E-3BC1-44C2-838A-9E35AF0A8F2D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416CD0F6-DA9E-4D29-90B3-F62C76C6ABF9}" type="pres">
      <dgm:prSet presAssocID="{0D94A55E-3BC1-44C2-838A-9E35AF0A8F2D}" presName="descendantText" presStyleLbl="alignAccFollowNode1" presStyleIdx="2" presStyleCnt="4">
        <dgm:presLayoutVars>
          <dgm:bulletEnabled val="1"/>
        </dgm:presLayoutVars>
      </dgm:prSet>
      <dgm:spPr/>
    </dgm:pt>
    <dgm:pt modelId="{92A5D555-B860-4683-9D07-24FAF340E4DD}" type="pres">
      <dgm:prSet presAssocID="{22A60AE5-3C35-40BD-B433-8B83CECA2F2B}" presName="sp" presStyleCnt="0"/>
      <dgm:spPr/>
    </dgm:pt>
    <dgm:pt modelId="{1C46BBB0-06F6-45F9-B6F5-65512DB960DC}" type="pres">
      <dgm:prSet presAssocID="{55D159E5-CCBC-45E7-A558-82CD8E863DD6}" presName="linNode" presStyleCnt="0"/>
      <dgm:spPr/>
    </dgm:pt>
    <dgm:pt modelId="{B2E92475-62FB-4104-949D-F88FEC8E2E87}" type="pres">
      <dgm:prSet presAssocID="{55D159E5-CCBC-45E7-A558-82CD8E863DD6}" presName="parentText" presStyleLbl="node1" presStyleIdx="3" presStyleCnt="4">
        <dgm:presLayoutVars>
          <dgm:chMax val="1"/>
          <dgm:bulletEnabled val="1"/>
        </dgm:presLayoutVars>
      </dgm:prSet>
      <dgm:spPr/>
    </dgm:pt>
    <dgm:pt modelId="{72925E2C-72A7-4EBE-84B8-1185E66276EF}" type="pres">
      <dgm:prSet presAssocID="{55D159E5-CCBC-45E7-A558-82CD8E863DD6}" presName="descendantText" presStyleLbl="alignAccFollowNode1" presStyleIdx="3" presStyleCnt="4">
        <dgm:presLayoutVars>
          <dgm:bulletEnabled val="1"/>
        </dgm:presLayoutVars>
      </dgm:prSet>
      <dgm:spPr/>
    </dgm:pt>
  </dgm:ptLst>
  <dgm:cxnLst>
    <dgm:cxn modelId="{13AE2904-CA60-4EBF-A88A-681108E9E9DB}" type="presOf" srcId="{16A85DEE-24A6-41B3-AE65-EE2DCE4CD7E6}" destId="{3608B8DC-DA0E-4931-A586-7CD48299C159}" srcOrd="0" destOrd="0" presId="urn:microsoft.com/office/officeart/2005/8/layout/vList5"/>
    <dgm:cxn modelId="{F4175604-653B-4D6E-85B2-26FD47683A55}" srcId="{E6AE08EE-1AF8-49E0-8E53-78DF07E7AB92}" destId="{F041CFF9-67D6-42E5-BB9F-2FCAB4576C98}" srcOrd="1" destOrd="0" parTransId="{06D8852A-F886-44AE-901D-CCECEC7434E4}" sibTransId="{E8506263-0F9F-4AD9-9185-4C057482344B}"/>
    <dgm:cxn modelId="{948C7E1E-30BC-4034-AA7A-EF551DE12D4D}" srcId="{E6AE08EE-1AF8-49E0-8E53-78DF07E7AB92}" destId="{55D159E5-CCBC-45E7-A558-82CD8E863DD6}" srcOrd="3" destOrd="0" parTransId="{BD0428BF-61A6-4A6C-B652-6A24F6B5AA82}" sibTransId="{E92487B1-4C8C-421B-B107-2A1013D8EE00}"/>
    <dgm:cxn modelId="{44E99625-2CF0-4F39-BFAD-A18B4B546208}" srcId="{E6AE08EE-1AF8-49E0-8E53-78DF07E7AB92}" destId="{C29E23B8-5BF4-4953-A7CB-3D545D8906AF}" srcOrd="0" destOrd="0" parTransId="{7CCA1B78-950D-42D9-9DDC-A16064561BDE}" sibTransId="{AD5FB8A0-E9F4-44A3-AD82-643B31B6B68F}"/>
    <dgm:cxn modelId="{42AFB43E-B11D-46FA-B8A3-24D6547BB94E}" type="presOf" srcId="{55D159E5-CCBC-45E7-A558-82CD8E863DD6}" destId="{B2E92475-62FB-4104-949D-F88FEC8E2E87}" srcOrd="0" destOrd="0" presId="urn:microsoft.com/office/officeart/2005/8/layout/vList5"/>
    <dgm:cxn modelId="{E4958C45-B41E-4EC1-B409-FD00CA0A32D9}" type="presOf" srcId="{8E01A5C3-CBF6-461E-B393-4DE1701122C8}" destId="{4AE34578-E668-4B4F-9366-DF57476F97D6}" srcOrd="0" destOrd="0" presId="urn:microsoft.com/office/officeart/2005/8/layout/vList5"/>
    <dgm:cxn modelId="{9BC95867-ED25-4E62-9A50-447BBABE4C9D}" srcId="{E6AE08EE-1AF8-49E0-8E53-78DF07E7AB92}" destId="{0D94A55E-3BC1-44C2-838A-9E35AF0A8F2D}" srcOrd="2" destOrd="0" parTransId="{2C7D5A85-27DC-4193-A918-EF97755B87D8}" sibTransId="{22A60AE5-3C35-40BD-B433-8B83CECA2F2B}"/>
    <dgm:cxn modelId="{8B0D0748-7033-4F76-B51B-4C2B0AE42F15}" type="presOf" srcId="{592C1EB7-3826-45D5-9567-EDEBD15D8C5B}" destId="{416CD0F6-DA9E-4D29-90B3-F62C76C6ABF9}" srcOrd="0" destOrd="0" presId="urn:microsoft.com/office/officeart/2005/8/layout/vList5"/>
    <dgm:cxn modelId="{9CE94F4C-C806-442D-997A-3F5701FFB32B}" type="presOf" srcId="{E6AE08EE-1AF8-49E0-8E53-78DF07E7AB92}" destId="{85A65AC5-B315-419D-BC30-6F045D94304B}" srcOrd="0" destOrd="0" presId="urn:microsoft.com/office/officeart/2005/8/layout/vList5"/>
    <dgm:cxn modelId="{75253954-1A17-4C66-93E4-01E8E3C87C8D}" type="presOf" srcId="{0D94A55E-3BC1-44C2-838A-9E35AF0A8F2D}" destId="{C26BD42B-E201-4EC2-92AC-5B7D1004BADE}" srcOrd="0" destOrd="0" presId="urn:microsoft.com/office/officeart/2005/8/layout/vList5"/>
    <dgm:cxn modelId="{B7A8A678-BC8B-4F65-A98B-75090BA46C24}" srcId="{55D159E5-CCBC-45E7-A558-82CD8E863DD6}" destId="{73E5D617-4A6B-45CA-B0EF-F10D2CDB4B48}" srcOrd="0" destOrd="0" parTransId="{329308A2-EC1C-42FD-BF05-9E4147B9B16D}" sibTransId="{BE8CECD1-A8B1-4B64-AF64-29528D45B1D6}"/>
    <dgm:cxn modelId="{D9B36491-CDC6-4993-BA50-966CC2F669EA}" srcId="{F041CFF9-67D6-42E5-BB9F-2FCAB4576C98}" destId="{16A85DEE-24A6-41B3-AE65-EE2DCE4CD7E6}" srcOrd="0" destOrd="0" parTransId="{0145A231-BB5A-4541-88EE-697C4FFECAE7}" sibTransId="{06AA6D14-2CA3-41F9-9DD9-F5C9D54DFCF3}"/>
    <dgm:cxn modelId="{5FA2ECAD-F73B-42AF-AC85-FDA559B234DA}" type="presOf" srcId="{73E5D617-4A6B-45CA-B0EF-F10D2CDB4B48}" destId="{72925E2C-72A7-4EBE-84B8-1185E66276EF}" srcOrd="0" destOrd="0" presId="urn:microsoft.com/office/officeart/2005/8/layout/vList5"/>
    <dgm:cxn modelId="{FB2695B1-7453-4809-A1CD-4374DAB47B7A}" srcId="{0D94A55E-3BC1-44C2-838A-9E35AF0A8F2D}" destId="{592C1EB7-3826-45D5-9567-EDEBD15D8C5B}" srcOrd="0" destOrd="0" parTransId="{11BD2F69-0569-4E2F-AC18-7149944AE120}" sibTransId="{9FD979C8-0579-4C4E-BB8B-CCDD9BD5E42B}"/>
    <dgm:cxn modelId="{B64FF5D5-39FB-4537-A263-54E79918650E}" srcId="{C29E23B8-5BF4-4953-A7CB-3D545D8906AF}" destId="{8E01A5C3-CBF6-461E-B393-4DE1701122C8}" srcOrd="0" destOrd="0" parTransId="{784FBA66-509A-441D-8580-2AF44BE030B7}" sibTransId="{B12279BE-7860-42FF-B125-64FAE34370FC}"/>
    <dgm:cxn modelId="{A5B653EA-CBDE-430E-806C-B6AE0CBA3B95}" type="presOf" srcId="{F041CFF9-67D6-42E5-BB9F-2FCAB4576C98}" destId="{46DCD30C-D3B0-4F06-B4BB-25913D636948}" srcOrd="0" destOrd="0" presId="urn:microsoft.com/office/officeart/2005/8/layout/vList5"/>
    <dgm:cxn modelId="{D63729F6-3F12-4800-8F69-6C8DE5FFC64D}" type="presOf" srcId="{C29E23B8-5BF4-4953-A7CB-3D545D8906AF}" destId="{0465F8A0-B2D8-4731-88F5-AAD4A7317D49}" srcOrd="0" destOrd="0" presId="urn:microsoft.com/office/officeart/2005/8/layout/vList5"/>
    <dgm:cxn modelId="{D0909DAB-9402-4CE3-BC13-4C4042833494}" type="presParOf" srcId="{85A65AC5-B315-419D-BC30-6F045D94304B}" destId="{EDFFD2FA-B4B0-41D0-AA9A-618C2BE93B68}" srcOrd="0" destOrd="0" presId="urn:microsoft.com/office/officeart/2005/8/layout/vList5"/>
    <dgm:cxn modelId="{0EA2422B-3021-4681-B7EF-99FC26AAF363}" type="presParOf" srcId="{EDFFD2FA-B4B0-41D0-AA9A-618C2BE93B68}" destId="{0465F8A0-B2D8-4731-88F5-AAD4A7317D49}" srcOrd="0" destOrd="0" presId="urn:microsoft.com/office/officeart/2005/8/layout/vList5"/>
    <dgm:cxn modelId="{D72DC811-B260-4DD5-A782-144B2DF06A30}" type="presParOf" srcId="{EDFFD2FA-B4B0-41D0-AA9A-618C2BE93B68}" destId="{4AE34578-E668-4B4F-9366-DF57476F97D6}" srcOrd="1" destOrd="0" presId="urn:microsoft.com/office/officeart/2005/8/layout/vList5"/>
    <dgm:cxn modelId="{6305E61D-48F7-4A21-97EF-A18CEF8FEB7F}" type="presParOf" srcId="{85A65AC5-B315-419D-BC30-6F045D94304B}" destId="{E30C87C0-B22E-45CE-9D57-66D2507D2E8A}" srcOrd="1" destOrd="0" presId="urn:microsoft.com/office/officeart/2005/8/layout/vList5"/>
    <dgm:cxn modelId="{06B9C50A-3D1F-4700-9803-020C0A2732D9}" type="presParOf" srcId="{85A65AC5-B315-419D-BC30-6F045D94304B}" destId="{5AC08659-8911-45BB-B6ED-E50F9BD11C98}" srcOrd="2" destOrd="0" presId="urn:microsoft.com/office/officeart/2005/8/layout/vList5"/>
    <dgm:cxn modelId="{95002903-A04A-42FE-A783-02840635F61B}" type="presParOf" srcId="{5AC08659-8911-45BB-B6ED-E50F9BD11C98}" destId="{46DCD30C-D3B0-4F06-B4BB-25913D636948}" srcOrd="0" destOrd="0" presId="urn:microsoft.com/office/officeart/2005/8/layout/vList5"/>
    <dgm:cxn modelId="{966C52CD-35C3-4CC7-B074-69410E94B8EA}" type="presParOf" srcId="{5AC08659-8911-45BB-B6ED-E50F9BD11C98}" destId="{3608B8DC-DA0E-4931-A586-7CD48299C159}" srcOrd="1" destOrd="0" presId="urn:microsoft.com/office/officeart/2005/8/layout/vList5"/>
    <dgm:cxn modelId="{11508348-CCE2-476E-8064-4DD7CCB320F7}" type="presParOf" srcId="{85A65AC5-B315-419D-BC30-6F045D94304B}" destId="{F36B4ADA-DAAB-426C-991C-7400A9990456}" srcOrd="3" destOrd="0" presId="urn:microsoft.com/office/officeart/2005/8/layout/vList5"/>
    <dgm:cxn modelId="{3675E7DF-666C-4F96-BE82-320B58742902}" type="presParOf" srcId="{85A65AC5-B315-419D-BC30-6F045D94304B}" destId="{27686EF9-4720-46FE-830F-02CBA7FAF6B0}" srcOrd="4" destOrd="0" presId="urn:microsoft.com/office/officeart/2005/8/layout/vList5"/>
    <dgm:cxn modelId="{6DD042CF-6A41-4AA8-B39C-E50CAB6ECBCE}" type="presParOf" srcId="{27686EF9-4720-46FE-830F-02CBA7FAF6B0}" destId="{C26BD42B-E201-4EC2-92AC-5B7D1004BADE}" srcOrd="0" destOrd="0" presId="urn:microsoft.com/office/officeart/2005/8/layout/vList5"/>
    <dgm:cxn modelId="{E9E5FA84-0CA2-4A99-B701-BB8AD06611AE}" type="presParOf" srcId="{27686EF9-4720-46FE-830F-02CBA7FAF6B0}" destId="{416CD0F6-DA9E-4D29-90B3-F62C76C6ABF9}" srcOrd="1" destOrd="0" presId="urn:microsoft.com/office/officeart/2005/8/layout/vList5"/>
    <dgm:cxn modelId="{11E6076D-D4AE-40C1-B5B5-FDA042508C2D}" type="presParOf" srcId="{85A65AC5-B315-419D-BC30-6F045D94304B}" destId="{92A5D555-B860-4683-9D07-24FAF340E4DD}" srcOrd="5" destOrd="0" presId="urn:microsoft.com/office/officeart/2005/8/layout/vList5"/>
    <dgm:cxn modelId="{DFBA7B70-98BE-4717-9984-A6B3C0477AD2}" type="presParOf" srcId="{85A65AC5-B315-419D-BC30-6F045D94304B}" destId="{1C46BBB0-06F6-45F9-B6F5-65512DB960DC}" srcOrd="6" destOrd="0" presId="urn:microsoft.com/office/officeart/2005/8/layout/vList5"/>
    <dgm:cxn modelId="{F6729190-23B9-4125-A096-1DA41DC8E6A7}" type="presParOf" srcId="{1C46BBB0-06F6-45F9-B6F5-65512DB960DC}" destId="{B2E92475-62FB-4104-949D-F88FEC8E2E87}" srcOrd="0" destOrd="0" presId="urn:microsoft.com/office/officeart/2005/8/layout/vList5"/>
    <dgm:cxn modelId="{275F652F-88EB-492B-84E7-509590DBD94E}" type="presParOf" srcId="{1C46BBB0-06F6-45F9-B6F5-65512DB960DC}" destId="{72925E2C-72A7-4EBE-84B8-1185E66276E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E34578-E668-4B4F-9366-DF57476F97D6}">
      <dsp:nvSpPr>
        <dsp:cNvPr id="0" name=""/>
        <dsp:cNvSpPr/>
      </dsp:nvSpPr>
      <dsp:spPr>
        <a:xfrm rot="5400000">
          <a:off x="5563626" y="-2392410"/>
          <a:ext cx="575487" cy="5507171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700" kern="1200" dirty="0"/>
            <a:t>mravenčení, brnění ve svalech</a:t>
          </a:r>
        </a:p>
      </dsp:txBody>
      <dsp:txXfrm rot="-5400000">
        <a:off x="3097785" y="101524"/>
        <a:ext cx="5479078" cy="519301"/>
      </dsp:txXfrm>
    </dsp:sp>
    <dsp:sp modelId="{0465F8A0-B2D8-4731-88F5-AAD4A7317D49}">
      <dsp:nvSpPr>
        <dsp:cNvPr id="0" name=""/>
        <dsp:cNvSpPr/>
      </dsp:nvSpPr>
      <dsp:spPr>
        <a:xfrm>
          <a:off x="0" y="1495"/>
          <a:ext cx="3097784" cy="71935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b="1" kern="1200" dirty="0"/>
            <a:t>1 – 3 </a:t>
          </a:r>
          <a:r>
            <a:rPr lang="cs-CZ" sz="3600" b="1" kern="1200" dirty="0" err="1"/>
            <a:t>mA</a:t>
          </a:r>
          <a:endParaRPr lang="cs-CZ" sz="3600" kern="1200" dirty="0"/>
        </a:p>
      </dsp:txBody>
      <dsp:txXfrm>
        <a:off x="35116" y="36611"/>
        <a:ext cx="3027552" cy="649127"/>
      </dsp:txXfrm>
    </dsp:sp>
    <dsp:sp modelId="{3608B8DC-DA0E-4931-A586-7CD48299C159}">
      <dsp:nvSpPr>
        <dsp:cNvPr id="0" name=""/>
        <dsp:cNvSpPr/>
      </dsp:nvSpPr>
      <dsp:spPr>
        <a:xfrm rot="5400000">
          <a:off x="5563626" y="-1637083"/>
          <a:ext cx="575487" cy="5507171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700" kern="1200" dirty="0"/>
            <a:t>ochrnutí svalů, které ovládáme vůlí</a:t>
          </a:r>
        </a:p>
      </dsp:txBody>
      <dsp:txXfrm rot="-5400000">
        <a:off x="3097785" y="856851"/>
        <a:ext cx="5479078" cy="519301"/>
      </dsp:txXfrm>
    </dsp:sp>
    <dsp:sp modelId="{46DCD30C-D3B0-4F06-B4BB-25913D636948}">
      <dsp:nvSpPr>
        <dsp:cNvPr id="0" name=""/>
        <dsp:cNvSpPr/>
      </dsp:nvSpPr>
      <dsp:spPr>
        <a:xfrm>
          <a:off x="0" y="756822"/>
          <a:ext cx="3097784" cy="71935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b="1" kern="1200" dirty="0"/>
            <a:t>od 10 </a:t>
          </a:r>
          <a:r>
            <a:rPr lang="cs-CZ" sz="3600" b="1" kern="1200" dirty="0" err="1"/>
            <a:t>mA</a:t>
          </a:r>
          <a:endParaRPr lang="cs-CZ" sz="3600" kern="1200" dirty="0"/>
        </a:p>
      </dsp:txBody>
      <dsp:txXfrm>
        <a:off x="35116" y="791938"/>
        <a:ext cx="3027552" cy="649127"/>
      </dsp:txXfrm>
    </dsp:sp>
    <dsp:sp modelId="{416CD0F6-DA9E-4D29-90B3-F62C76C6ABF9}">
      <dsp:nvSpPr>
        <dsp:cNvPr id="0" name=""/>
        <dsp:cNvSpPr/>
      </dsp:nvSpPr>
      <dsp:spPr>
        <a:xfrm rot="5400000">
          <a:off x="5563626" y="-881756"/>
          <a:ext cx="575487" cy="5507171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700" kern="1200" dirty="0"/>
            <a:t>ochrnutí dýchacích svalů</a:t>
          </a:r>
        </a:p>
      </dsp:txBody>
      <dsp:txXfrm rot="-5400000">
        <a:off x="3097785" y="1612178"/>
        <a:ext cx="5479078" cy="519301"/>
      </dsp:txXfrm>
    </dsp:sp>
    <dsp:sp modelId="{C26BD42B-E201-4EC2-92AC-5B7D1004BADE}">
      <dsp:nvSpPr>
        <dsp:cNvPr id="0" name=""/>
        <dsp:cNvSpPr/>
      </dsp:nvSpPr>
      <dsp:spPr>
        <a:xfrm>
          <a:off x="0" y="1512149"/>
          <a:ext cx="3097784" cy="71935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b="1" kern="1200" dirty="0"/>
            <a:t>asi 20 </a:t>
          </a:r>
          <a:r>
            <a:rPr lang="cs-CZ" sz="3600" b="1" kern="1200" dirty="0" err="1"/>
            <a:t>mA</a:t>
          </a:r>
          <a:endParaRPr lang="cs-CZ" sz="3600" kern="1200" dirty="0"/>
        </a:p>
      </dsp:txBody>
      <dsp:txXfrm>
        <a:off x="35116" y="1547265"/>
        <a:ext cx="3027552" cy="649127"/>
      </dsp:txXfrm>
    </dsp:sp>
    <dsp:sp modelId="{72925E2C-72A7-4EBE-84B8-1185E66276EF}">
      <dsp:nvSpPr>
        <dsp:cNvPr id="0" name=""/>
        <dsp:cNvSpPr/>
      </dsp:nvSpPr>
      <dsp:spPr>
        <a:xfrm rot="5400000">
          <a:off x="5563626" y="-126429"/>
          <a:ext cx="575487" cy="5507171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700" kern="1200" dirty="0"/>
            <a:t>ochrnutí srdce</a:t>
          </a:r>
        </a:p>
      </dsp:txBody>
      <dsp:txXfrm rot="-5400000">
        <a:off x="3097785" y="2367505"/>
        <a:ext cx="5479078" cy="519301"/>
      </dsp:txXfrm>
    </dsp:sp>
    <dsp:sp modelId="{B2E92475-62FB-4104-949D-F88FEC8E2E87}">
      <dsp:nvSpPr>
        <dsp:cNvPr id="0" name=""/>
        <dsp:cNvSpPr/>
      </dsp:nvSpPr>
      <dsp:spPr>
        <a:xfrm>
          <a:off x="0" y="2267477"/>
          <a:ext cx="3097784" cy="71935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b="1" kern="1200" dirty="0"/>
            <a:t>30 – 35 </a:t>
          </a:r>
          <a:r>
            <a:rPr lang="cs-CZ" sz="3600" b="1" kern="1200" dirty="0" err="1"/>
            <a:t>mA</a:t>
          </a:r>
          <a:endParaRPr lang="cs-CZ" sz="3600" kern="1200" dirty="0"/>
        </a:p>
      </dsp:txBody>
      <dsp:txXfrm>
        <a:off x="35116" y="2302593"/>
        <a:ext cx="3027552" cy="6491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805A08-8F4C-426C-8921-4D379BF7934E}" type="datetimeFigureOut">
              <a:rPr lang="cs-CZ" smtClean="0"/>
              <a:pPr/>
              <a:t>13.11.2017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40394B-17E2-46BA-8634-34C39F806C8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2659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7099D-0C6A-4764-ADF3-08DDCDDCCA55}" type="datetimeFigureOut">
              <a:rPr lang="cs-CZ" smtClean="0"/>
              <a:pPr/>
              <a:t>13.11.2017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D6F7-4CF9-4194-9DDC-BE44DDEC03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7099D-0C6A-4764-ADF3-08DDCDDCCA55}" type="datetimeFigureOut">
              <a:rPr lang="cs-CZ" smtClean="0"/>
              <a:pPr/>
              <a:t>13.11.2017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D6F7-4CF9-4194-9DDC-BE44DDEC03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7099D-0C6A-4764-ADF3-08DDCDDCCA55}" type="datetimeFigureOut">
              <a:rPr lang="cs-CZ" smtClean="0"/>
              <a:pPr/>
              <a:t>13.11.2017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D6F7-4CF9-4194-9DDC-BE44DDEC03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7099D-0C6A-4764-ADF3-08DDCDDCCA55}" type="datetimeFigureOut">
              <a:rPr lang="cs-CZ" smtClean="0"/>
              <a:pPr/>
              <a:t>13.11.2017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D6F7-4CF9-4194-9DDC-BE44DDEC03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7099D-0C6A-4764-ADF3-08DDCDDCCA55}" type="datetimeFigureOut">
              <a:rPr lang="cs-CZ" smtClean="0"/>
              <a:pPr/>
              <a:t>13.11.2017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D6F7-4CF9-4194-9DDC-BE44DDEC03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7099D-0C6A-4764-ADF3-08DDCDDCCA55}" type="datetimeFigureOut">
              <a:rPr lang="cs-CZ" smtClean="0"/>
              <a:pPr/>
              <a:t>13.11.2017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D6F7-4CF9-4194-9DDC-BE44DDEC03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7099D-0C6A-4764-ADF3-08DDCDDCCA55}" type="datetimeFigureOut">
              <a:rPr lang="cs-CZ" smtClean="0"/>
              <a:pPr/>
              <a:t>13.11.2017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D6F7-4CF9-4194-9DDC-BE44DDEC03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7099D-0C6A-4764-ADF3-08DDCDDCCA55}" type="datetimeFigureOut">
              <a:rPr lang="cs-CZ" smtClean="0"/>
              <a:pPr/>
              <a:t>13.11.2017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D6F7-4CF9-4194-9DDC-BE44DDEC03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7099D-0C6A-4764-ADF3-08DDCDDCCA55}" type="datetimeFigureOut">
              <a:rPr lang="cs-CZ" smtClean="0"/>
              <a:pPr/>
              <a:t>13.11.2017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D6F7-4CF9-4194-9DDC-BE44DDEC03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7099D-0C6A-4764-ADF3-08DDCDDCCA55}" type="datetimeFigureOut">
              <a:rPr lang="cs-CZ" smtClean="0"/>
              <a:pPr/>
              <a:t>13.11.2017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D6F7-4CF9-4194-9DDC-BE44DDEC03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7099D-0C6A-4764-ADF3-08DDCDDCCA55}" type="datetimeFigureOut">
              <a:rPr lang="cs-CZ" smtClean="0"/>
              <a:pPr/>
              <a:t>13.11.2017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D6F7-4CF9-4194-9DDC-BE44DDEC03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F7099D-0C6A-4764-ADF3-08DDCDDCCA55}" type="datetimeFigureOut">
              <a:rPr lang="cs-CZ" smtClean="0"/>
              <a:pPr/>
              <a:t>13.11.2017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28D6F7-4CF9-4194-9DDC-BE44DDEC036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ceskatelevize.cz/porady/10169536953-zbytecne-urazy/208572231030004-blesky-na-zdi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Obrázek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5301208"/>
            <a:ext cx="5407025" cy="104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110" name="Group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7292192"/>
              </p:ext>
            </p:extLst>
          </p:nvPr>
        </p:nvGraphicFramePr>
        <p:xfrm>
          <a:off x="719572" y="476672"/>
          <a:ext cx="7632700" cy="4577715"/>
        </p:xfrm>
        <a:graphic>
          <a:graphicData uri="http://schemas.openxmlformats.org/drawingml/2006/table">
            <a:tbl>
              <a:tblPr/>
              <a:tblGrid>
                <a:gridCol w="1944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880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Škola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Základní škola Zlín, Nová cesta 268, příspěvková organizace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Vzdělávací oblast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3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Člověk a příroda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3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Vzdělávací obor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Fyzika 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Tematický okruh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3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Elektrodynamika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3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Téma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Bezpečnost práce s elektrickými spotřebiči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Název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3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VY_32_INOVACE_19_27_</a:t>
                      </a:r>
                      <a:r>
                        <a:rPr kumimoji="0" lang="cs-CZ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bezpecnost</a:t>
                      </a:r>
                      <a:endParaRPr kumimoji="0" lang="cs-CZ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3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Určení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9. ročník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Autor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3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Mgr. Tomáš </a:t>
                      </a:r>
                      <a:r>
                        <a:rPr kumimoji="0" lang="cs-CZ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Bobál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3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Vytvořeno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Listopad 2012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Anotace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3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Určeno pro výuku a domácí přípravu žáků. Žák je seznámen s účinky elektřiny na lidské tělo, s bezpečností práce s elektrickými spotřebiči a postupem pomoci postiženému. V závěru prezentace je praktický úkol – měření odporu lidského těla a výpočet procházejícího proudu při různém napětí.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3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500066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lvl="0" fontAlgn="base">
              <a:spcAft>
                <a:spcPct val="0"/>
              </a:spcAft>
            </a:pPr>
            <a:r>
              <a:rPr lang="cs-CZ" sz="3600" b="1" dirty="0">
                <a:solidFill>
                  <a:schemeClr val="bg1"/>
                </a:solidFill>
                <a:latin typeface="Calibri" pitchFamily="34" charset="0"/>
              </a:rPr>
              <a:t>Bezpečnost práce s elektrickými spotřebiči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251520" y="908720"/>
            <a:ext cx="8640960" cy="9001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cs-CZ" sz="2400" b="1" dirty="0"/>
              <a:t>Úrazy elektrickým proudem mohou způsobit těžké poškození zdraví, nebo i smrt.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251520" y="1988840"/>
            <a:ext cx="5760640" cy="93610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cs-CZ" sz="2400" b="1" dirty="0"/>
              <a:t>Na čem závisí tyto nebezpečné účinky elektřiny?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251520" y="4365104"/>
            <a:ext cx="5760640" cy="129614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cs-CZ" sz="2400" b="1" dirty="0"/>
              <a:t>Při vysokém napětí může dojít k přeskoku jiskry a k rozsáhlým popáleninám postiženého.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251520" y="3717032"/>
            <a:ext cx="5760640" cy="46805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cs-CZ" sz="2400" b="1" dirty="0"/>
              <a:t>1. Na elektrickém napětí.</a:t>
            </a:r>
          </a:p>
        </p:txBody>
      </p:sp>
      <p:sp>
        <p:nvSpPr>
          <p:cNvPr id="10" name="Tlačítko akce: Vlastní 9">
            <a:hlinkClick r:id="rId2" highlightClick="1"/>
          </p:cNvPr>
          <p:cNvSpPr/>
          <p:nvPr/>
        </p:nvSpPr>
        <p:spPr>
          <a:xfrm>
            <a:off x="251520" y="6309320"/>
            <a:ext cx="5760640" cy="360040"/>
          </a:xfrm>
          <a:prstGeom prst="actionButtonBlank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Podívej se na rekonstrukci z cyklu ČT Zbytečné úrazy</a:t>
            </a:r>
          </a:p>
        </p:txBody>
      </p:sp>
      <p:pic>
        <p:nvPicPr>
          <p:cNvPr id="1027" name="Picture 3" descr="D:\Foto\Farnost\2011\restaurování klenby\IMG_596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5198344" y="3018682"/>
            <a:ext cx="4707847" cy="26481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3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500066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lvl="0" fontAlgn="base">
              <a:spcAft>
                <a:spcPct val="0"/>
              </a:spcAft>
            </a:pPr>
            <a:r>
              <a:rPr lang="cs-CZ" sz="3600" b="1" dirty="0">
                <a:solidFill>
                  <a:schemeClr val="bg1"/>
                </a:solidFill>
                <a:latin typeface="Calibri" pitchFamily="34" charset="0"/>
              </a:rPr>
              <a:t>Bezpečnost práce s elektrickými spotřebiči</a:t>
            </a:r>
            <a:endParaRPr lang="pt-BR" sz="36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251520" y="908720"/>
            <a:ext cx="8640960" cy="46805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cs-CZ" sz="2400" b="1" dirty="0"/>
              <a:t>2. Na elektrickém proudu, který tělem projde.</a:t>
            </a:r>
          </a:p>
        </p:txBody>
      </p:sp>
      <p:sp>
        <p:nvSpPr>
          <p:cNvPr id="18" name="TextovéPole 17"/>
          <p:cNvSpPr txBox="1"/>
          <p:nvPr/>
        </p:nvSpPr>
        <p:spPr>
          <a:xfrm>
            <a:off x="287524" y="5121188"/>
            <a:ext cx="8604956" cy="133214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cs-CZ" sz="2400" b="1" dirty="0"/>
              <a:t>Následky úrazu závisí také na psychickém a fyzickém stavu postiženého.</a:t>
            </a:r>
          </a:p>
          <a:p>
            <a:r>
              <a:rPr lang="cs-CZ" sz="2400" b="1" dirty="0"/>
              <a:t>Důležitou roli hraje také doba, po kterou proud tělem prochází.</a:t>
            </a:r>
          </a:p>
        </p:txBody>
      </p:sp>
      <p:graphicFrame>
        <p:nvGraphicFramePr>
          <p:cNvPr id="20" name="Diagram 19"/>
          <p:cNvGraphicFramePr/>
          <p:nvPr/>
        </p:nvGraphicFramePr>
        <p:xfrm>
          <a:off x="251520" y="1736812"/>
          <a:ext cx="8604956" cy="2988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Graphic spid="20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500066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lvl="0" fontAlgn="base">
              <a:spcAft>
                <a:spcPct val="0"/>
              </a:spcAft>
            </a:pPr>
            <a:r>
              <a:rPr lang="cs-CZ" sz="3600" b="1" dirty="0">
                <a:solidFill>
                  <a:schemeClr val="bg1"/>
                </a:solidFill>
                <a:latin typeface="Calibri" pitchFamily="34" charset="0"/>
              </a:rPr>
              <a:t>Bezpečnost práce s elektrickými spotřebiči</a:t>
            </a:r>
            <a:endParaRPr lang="pt-BR" sz="36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251520" y="908720"/>
            <a:ext cx="8640960" cy="46805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cs-CZ" sz="2400" b="1" dirty="0"/>
              <a:t>Co nesmíme dělat?</a:t>
            </a:r>
          </a:p>
        </p:txBody>
      </p:sp>
      <p:sp>
        <p:nvSpPr>
          <p:cNvPr id="22" name="TextovéPole 21"/>
          <p:cNvSpPr txBox="1"/>
          <p:nvPr/>
        </p:nvSpPr>
        <p:spPr>
          <a:xfrm>
            <a:off x="251520" y="1556792"/>
            <a:ext cx="8640960" cy="42124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cs-CZ" sz="2400" b="1" dirty="0"/>
              <a:t>Do zásuvek nestrkáme žádné předměty.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400" b="1" dirty="0"/>
              <a:t>Nedotýkáme se vodičů u nichž je podezření, že by mohly být pod napětím větším než 25 V.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400" b="1" dirty="0"/>
              <a:t>Nepřibližujeme se k vodičům vysokého napětí – může přeskočit jiskra. (troleje vlaků a tramvají!)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400" b="1" dirty="0"/>
              <a:t>Nikdy nelezeme na sloupy el. vedení, nevstupujeme do místností s transformátorem na vysoké napětí.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400" b="1" dirty="0"/>
              <a:t>Nerozebíráme elektrické spotřebiče, když jsou připojeny k síti.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400" b="1" dirty="0"/>
              <a:t>Nemanipulujeme s elektrickými spotřebiči, když jsme ve vaně či sprše nebo jsme mokří.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400" b="1" dirty="0"/>
              <a:t>Neopravujeme pojistky.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251520" y="5949280"/>
            <a:ext cx="8640960" cy="7920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cs-CZ" sz="2400" b="1" dirty="0"/>
              <a:t>Je nutno dodržovat zásady bezpečného zacházení s elektrickými zařízeními!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500066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lvl="0" fontAlgn="base">
              <a:spcAft>
                <a:spcPct val="0"/>
              </a:spcAft>
            </a:pPr>
            <a:r>
              <a:rPr lang="cs-CZ" sz="3600" b="1" dirty="0">
                <a:solidFill>
                  <a:schemeClr val="bg1"/>
                </a:solidFill>
                <a:latin typeface="Calibri" pitchFamily="34" charset="0"/>
              </a:rPr>
              <a:t>Bezpečnost práce s elektrickými spotřebiči</a:t>
            </a:r>
            <a:endParaRPr lang="pt-BR" sz="36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251520" y="908720"/>
            <a:ext cx="8640960" cy="46805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cs-CZ" sz="2400" b="1" dirty="0"/>
              <a:t>Co musíme udělat, jsme-li přítomni úrazu elektrickým proudem?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251520" y="1520788"/>
            <a:ext cx="8640960" cy="41764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cs-CZ" sz="2400" b="1" dirty="0"/>
              <a:t>Vyprostíme </a:t>
            </a:r>
            <a:r>
              <a:rPr lang="cs-CZ" sz="2400" b="1"/>
              <a:t>postiženého z </a:t>
            </a:r>
            <a:r>
              <a:rPr lang="cs-CZ" sz="2400" b="1" dirty="0"/>
              <a:t>dosahu nebezpečného napětí. Možné způsoby: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cs-CZ" sz="2400" b="1" dirty="0"/>
              <a:t>vypnutí proudu spínačem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cs-CZ" sz="2400" b="1" dirty="0"/>
              <a:t>odtažení postiženého z dosahu vodiče (postiženého uchopíme za nevodivou část oděvu)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cs-CZ" sz="2400" b="1" dirty="0"/>
              <a:t>pomocí nevodivého předmětu přerušíme dotyk postiženého s vodičem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400" b="1" dirty="0"/>
              <a:t>Zjistíme zdravotní stav postiženého. Podle výsledku postupujeme dál.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400" b="1" dirty="0"/>
              <a:t>Poskytneme první pomoc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400" b="1" dirty="0"/>
              <a:t>Voláme záchranou lékařskou službu 155, 112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251520" y="5841268"/>
            <a:ext cx="8640960" cy="7920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cs-CZ" sz="2400" b="1" dirty="0"/>
              <a:t>Jsme-li přítomni úrazu elektrickým proudem, musíme postiženému poskytnout první pomoc!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500066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lvl="0" fontAlgn="base">
              <a:spcAft>
                <a:spcPct val="0"/>
              </a:spcAft>
            </a:pPr>
            <a:r>
              <a:rPr lang="cs-CZ" sz="3600" b="1" dirty="0">
                <a:solidFill>
                  <a:schemeClr val="bg1"/>
                </a:solidFill>
                <a:latin typeface="Calibri" pitchFamily="34" charset="0"/>
              </a:rPr>
              <a:t>Bezpečnost práce s elektrickými spotřebiči</a:t>
            </a:r>
            <a:endParaRPr lang="pt-BR" sz="36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3599892" y="1376772"/>
            <a:ext cx="5292588" cy="82809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cs-CZ" sz="2400" b="1" dirty="0"/>
              <a:t>Pomocí multimetru změř elektrický odpor svého těla.</a:t>
            </a:r>
          </a:p>
        </p:txBody>
      </p:sp>
      <p:pic>
        <p:nvPicPr>
          <p:cNvPr id="7" name="Obrázek 6" descr="IMG_725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6200000">
            <a:off x="-831110" y="2171372"/>
            <a:ext cx="5297609" cy="3060340"/>
          </a:xfrm>
          <a:prstGeom prst="rect">
            <a:avLst/>
          </a:prstGeom>
        </p:spPr>
      </p:pic>
      <p:sp>
        <p:nvSpPr>
          <p:cNvPr id="9" name="TextovéPole 8"/>
          <p:cNvSpPr txBox="1"/>
          <p:nvPr/>
        </p:nvSpPr>
        <p:spPr>
          <a:xfrm>
            <a:off x="3599892" y="3068960"/>
            <a:ext cx="5292588" cy="248427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marL="457200" indent="-457200">
              <a:buAutoNum type="arabicPeriod"/>
            </a:pPr>
            <a:r>
              <a:rPr lang="cs-CZ" sz="2400" b="1" dirty="0"/>
              <a:t>Zvol vhodný rozsah</a:t>
            </a:r>
          </a:p>
          <a:p>
            <a:pPr marL="457200" indent="-457200">
              <a:buAutoNum type="arabicPeriod"/>
            </a:pPr>
            <a:r>
              <a:rPr lang="cs-CZ" sz="2400" b="1" dirty="0"/>
              <a:t>Připoj dva vodiče a jejich konce uchop mezi prsty.</a:t>
            </a:r>
          </a:p>
          <a:p>
            <a:pPr marL="457200" indent="-457200">
              <a:buAutoNum type="arabicPeriod"/>
            </a:pPr>
            <a:r>
              <a:rPr lang="cs-CZ" sz="2400" b="1" dirty="0"/>
              <a:t>Odečti velikost odporu, R</a:t>
            </a:r>
            <a:r>
              <a:rPr lang="cs-CZ" sz="2400" b="1" baseline="-25000" dirty="0"/>
              <a:t>1</a:t>
            </a:r>
            <a:r>
              <a:rPr lang="cs-CZ" sz="2400" b="1" dirty="0"/>
              <a:t> = … k</a:t>
            </a:r>
            <a:r>
              <a:rPr lang="el-GR" sz="2400" b="1" dirty="0"/>
              <a:t>Ω</a:t>
            </a:r>
            <a:endParaRPr lang="cs-CZ" sz="2400" b="1" dirty="0"/>
          </a:p>
          <a:p>
            <a:pPr marL="457200" indent="-457200">
              <a:buAutoNum type="arabicPeriod"/>
            </a:pPr>
            <a:r>
              <a:rPr lang="cs-CZ" sz="2400" b="1" dirty="0"/>
              <a:t>Zopakuj měření s vlhkými prsty, </a:t>
            </a:r>
            <a:br>
              <a:rPr lang="cs-CZ" sz="2400" b="1" dirty="0"/>
            </a:br>
            <a:r>
              <a:rPr lang="cs-CZ" sz="2400" b="1" dirty="0"/>
              <a:t>R</a:t>
            </a:r>
            <a:r>
              <a:rPr lang="cs-CZ" sz="2400" b="1" baseline="-25000" dirty="0"/>
              <a:t>2</a:t>
            </a:r>
            <a:r>
              <a:rPr lang="cs-CZ" sz="2400" b="1" dirty="0"/>
              <a:t> = </a:t>
            </a:r>
            <a:r>
              <a:rPr lang="cs-CZ" sz="2400" b="1"/>
              <a:t>… k</a:t>
            </a:r>
            <a:r>
              <a:rPr lang="el-GR" sz="2400" b="1"/>
              <a:t>Ω</a:t>
            </a:r>
            <a:endParaRPr lang="cs-CZ" sz="2400" b="1" dirty="0"/>
          </a:p>
        </p:txBody>
      </p:sp>
      <p:sp>
        <p:nvSpPr>
          <p:cNvPr id="8" name="Zaoblený obdélníkový popisek 7"/>
          <p:cNvSpPr/>
          <p:nvPr/>
        </p:nvSpPr>
        <p:spPr>
          <a:xfrm rot="2726196">
            <a:off x="609791" y="4053207"/>
            <a:ext cx="1315459" cy="545793"/>
          </a:xfrm>
          <a:prstGeom prst="wedgeRoundRectCallout">
            <a:avLst>
              <a:gd name="adj1" fmla="val 83760"/>
              <a:gd name="adj2" fmla="val -434689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aoblený obdélníkový popisek 9"/>
          <p:cNvSpPr/>
          <p:nvPr/>
        </p:nvSpPr>
        <p:spPr>
          <a:xfrm rot="5400000">
            <a:off x="2110927" y="5169994"/>
            <a:ext cx="900101" cy="370444"/>
          </a:xfrm>
          <a:prstGeom prst="wedgeRoundRectCallout">
            <a:avLst>
              <a:gd name="adj1" fmla="val -173255"/>
              <a:gd name="adj2" fmla="val -313145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/>
          <p:cNvSpPr txBox="1"/>
          <p:nvPr/>
        </p:nvSpPr>
        <p:spPr>
          <a:xfrm>
            <a:off x="251520" y="980728"/>
            <a:ext cx="8640960" cy="4320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cs-CZ" sz="2400" b="1" dirty="0"/>
              <a:t>Použité zdroje:</a:t>
            </a:r>
          </a:p>
          <a:p>
            <a:endParaRPr lang="cs-CZ" sz="2400" b="1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323528" y="1628800"/>
            <a:ext cx="8496944" cy="496855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cs-CZ" sz="1200" dirty="0"/>
              <a:t>RAUNER, Karel, Václav HAVEL a Miroslav RANDA. NAKLADATELSTVÍ FRAUS. </a:t>
            </a:r>
            <a:r>
              <a:rPr lang="cs-CZ" sz="1200" i="1" dirty="0"/>
              <a:t>Fyzika 9</a:t>
            </a:r>
            <a:r>
              <a:rPr lang="cs-CZ" sz="1200" dirty="0"/>
              <a:t>: </a:t>
            </a:r>
            <a:r>
              <a:rPr lang="cs-CZ" sz="1200" i="1" dirty="0"/>
              <a:t>učebnice pro základní školy a víceletá gymnázia</a:t>
            </a:r>
            <a:r>
              <a:rPr lang="cs-CZ" sz="1200" dirty="0"/>
              <a:t>. 1. vydání. Plzeň: </a:t>
            </a:r>
            <a:r>
              <a:rPr lang="cs-CZ" sz="1200" dirty="0" err="1"/>
              <a:t>Fraus</a:t>
            </a:r>
            <a:r>
              <a:rPr lang="cs-CZ" sz="1200" dirty="0"/>
              <a:t>, 2007. ISBN 978-80-7238-617-8.</a:t>
            </a:r>
          </a:p>
          <a:p>
            <a:pPr marL="228600" indent="-228600">
              <a:buFont typeface="+mj-lt"/>
              <a:buAutoNum type="arabicPeriod"/>
            </a:pPr>
            <a:endParaRPr lang="en-US" sz="1200" dirty="0"/>
          </a:p>
          <a:p>
            <a:endParaRPr lang="cs-CZ" sz="1200" dirty="0"/>
          </a:p>
          <a:p>
            <a:endParaRPr lang="cs-CZ" sz="1200" dirty="0"/>
          </a:p>
          <a:p>
            <a:endParaRPr lang="cs-CZ" sz="1200" dirty="0"/>
          </a:p>
          <a:p>
            <a:endParaRPr lang="cs-CZ" sz="1200" dirty="0"/>
          </a:p>
          <a:p>
            <a:endParaRPr lang="cs-CZ" sz="1200" dirty="0"/>
          </a:p>
          <a:p>
            <a:endParaRPr lang="cs-CZ" sz="1200" dirty="0"/>
          </a:p>
          <a:p>
            <a:endParaRPr lang="cs-CZ" sz="1200" dirty="0"/>
          </a:p>
          <a:p>
            <a:br>
              <a:rPr lang="cs-CZ" sz="1200" dirty="0"/>
            </a:br>
            <a:endParaRPr lang="cs-CZ" sz="1200" dirty="0"/>
          </a:p>
          <a:p>
            <a:endParaRPr lang="cs-CZ" sz="1200" dirty="0"/>
          </a:p>
          <a:p>
            <a:endParaRPr lang="cs-CZ" sz="1200" dirty="0"/>
          </a:p>
          <a:p>
            <a:endParaRPr lang="cs-CZ" sz="1200" dirty="0"/>
          </a:p>
          <a:p>
            <a:endParaRPr lang="cs-CZ" sz="1200" dirty="0"/>
          </a:p>
          <a:p>
            <a:endParaRPr lang="cs-CZ" sz="1200" dirty="0"/>
          </a:p>
          <a:p>
            <a:endParaRPr lang="cs-CZ"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500066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lvl="0" fontAlgn="base">
              <a:spcAft>
                <a:spcPct val="0"/>
              </a:spcAft>
            </a:pPr>
            <a:r>
              <a:rPr lang="cs-CZ" sz="3600" b="1" dirty="0">
                <a:solidFill>
                  <a:schemeClr val="bg1"/>
                </a:solidFill>
                <a:latin typeface="Calibri" pitchFamily="34" charset="0"/>
              </a:rPr>
              <a:t>Bezpečnost práce s elektrickými spotřebiči</a:t>
            </a:r>
            <a:endParaRPr lang="pt-BR" sz="3600" b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478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Slu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5010</TotalTime>
  <Words>496</Words>
  <Application>Microsoft Office PowerPoint</Application>
  <PresentationFormat>Předvádění na obrazovce (4:3)</PresentationFormat>
  <Paragraphs>80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0" baseType="lpstr">
      <vt:lpstr>Arial</vt:lpstr>
      <vt:lpstr>Calibri</vt:lpstr>
      <vt:lpstr>Motiv sady Office</vt:lpstr>
      <vt:lpstr>Prezentace aplikace PowerPoint</vt:lpstr>
      <vt:lpstr>Bezpečnost práce s elektrickými spotřebiči</vt:lpstr>
      <vt:lpstr>Bezpečnost práce s elektrickými spotřebiči</vt:lpstr>
      <vt:lpstr>Bezpečnost práce s elektrickými spotřebiči</vt:lpstr>
      <vt:lpstr>Bezpečnost práce s elektrickými spotřebiči</vt:lpstr>
      <vt:lpstr>Bezpečnost práce s elektrickými spotřebiči</vt:lpstr>
      <vt:lpstr>Bezpečnost práce s elektrickými spotřebiči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Tom</dc:creator>
  <cp:lastModifiedBy>Jan Veselý</cp:lastModifiedBy>
  <cp:revision>559</cp:revision>
  <dcterms:created xsi:type="dcterms:W3CDTF">2012-01-30T16:05:08Z</dcterms:created>
  <dcterms:modified xsi:type="dcterms:W3CDTF">2017-11-13T09:19:02Z</dcterms:modified>
</cp:coreProperties>
</file>