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4" r:id="rId2"/>
    <p:sldId id="256" r:id="rId3"/>
    <p:sldId id="275" r:id="rId4"/>
    <p:sldId id="261" r:id="rId5"/>
    <p:sldId id="262" r:id="rId6"/>
    <p:sldId id="268" r:id="rId7"/>
    <p:sldId id="277" r:id="rId8"/>
    <p:sldId id="267" r:id="rId9"/>
    <p:sldId id="271" r:id="rId10"/>
    <p:sldId id="269" r:id="rId11"/>
    <p:sldId id="272" r:id="rId12"/>
    <p:sldId id="274" r:id="rId13"/>
    <p:sldId id="276" r:id="rId14"/>
    <p:sldId id="265" r:id="rId15"/>
    <p:sldId id="278" r:id="rId16"/>
    <p:sldId id="260" r:id="rId17"/>
    <p:sldId id="273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240" autoAdjust="0"/>
  </p:normalViewPr>
  <p:slideViewPr>
    <p:cSldViewPr>
      <p:cViewPr varScale="1">
        <p:scale>
          <a:sx n="62" d="100"/>
          <a:sy n="62" d="100"/>
        </p:scale>
        <p:origin x="78" y="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D166CB-9358-4E49-B08B-084FA9E0719D}" type="datetimeFigureOut">
              <a:rPr lang="cs-CZ" smtClean="0"/>
              <a:pPr/>
              <a:t>20.01.2026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B2367-66C3-4367-8E1F-49F92ACD1E0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4155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cs.wikipedia.org/wiki/%C5%98e%C4%8Dtina" TargetMode="External"/><Relationship Id="rId7" Type="http://schemas.openxmlformats.org/officeDocument/2006/relationships/hyperlink" Target="http://cs.wikipedia.org/wiki/%C5%98eka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cs.wikipedia.org/wiki/Vodop%C3%A1d" TargetMode="External"/><Relationship Id="rId5" Type="http://schemas.openxmlformats.org/officeDocument/2006/relationships/hyperlink" Target="http://cs.wikipedia.org/wiki/Vodn%C3%AD_tok" TargetMode="External"/><Relationship Id="rId4" Type="http://schemas.openxmlformats.org/officeDocument/2006/relationships/hyperlink" Target="http://cs.wikipedia.org/wiki/Pe%C5%99ej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/>
              <a:t>David </a:t>
            </a:r>
            <a:r>
              <a:rPr lang="cs-CZ" b="1" dirty="0" err="1"/>
              <a:t>Livingstone</a:t>
            </a:r>
            <a:r>
              <a:rPr lang="cs-CZ" b="1" dirty="0"/>
              <a:t> </a:t>
            </a:r>
            <a:r>
              <a:rPr lang="cs-CZ" dirty="0"/>
              <a:t>byl skotský. Byl jeden z nejpopulárnějších britských hrdinů viktoriánské éry konce 19. století.</a:t>
            </a:r>
            <a:r>
              <a:rPr lang="cs-CZ" b="1" dirty="0"/>
              <a:t> misionář, lékař, cestovatel a bojovník proti otroctví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3B2367-66C3-4367-8E1F-49F92ACD1E0E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5721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http://upload.wikimedia.org/wikipedia/commons/thumb/8/81/NachalParan1.jpg/800px-NachalParan1.jpg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B2367-66C3-4367-8E1F-49F92ACD1E0E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Katarakt</a:t>
            </a:r>
            <a:r>
              <a:rPr lang="cs-CZ" dirty="0"/>
              <a:t> je původně </a:t>
            </a:r>
            <a:r>
              <a:rPr lang="cs-CZ" dirty="0">
                <a:hlinkClick r:id="rId3" tooltip="Řečtina"/>
              </a:rPr>
              <a:t>řecký</a:t>
            </a:r>
            <a:r>
              <a:rPr lang="cs-CZ" dirty="0"/>
              <a:t> výraz pro </a:t>
            </a:r>
            <a:r>
              <a:rPr lang="cs-CZ" dirty="0">
                <a:hlinkClick r:id="rId4" tooltip="Peřej"/>
              </a:rPr>
              <a:t>peřeje</a:t>
            </a:r>
            <a:r>
              <a:rPr lang="cs-CZ" dirty="0"/>
              <a:t> ve </a:t>
            </a:r>
            <a:r>
              <a:rPr lang="cs-CZ" dirty="0">
                <a:hlinkClick r:id="rId5" tooltip="Vodní tok"/>
              </a:rPr>
              <a:t>vodních tocích</a:t>
            </a:r>
            <a:r>
              <a:rPr lang="cs-CZ" dirty="0"/>
              <a:t>.</a:t>
            </a:r>
          </a:p>
          <a:p>
            <a:r>
              <a:rPr lang="cs-CZ" dirty="0"/>
              <a:t>V současné době se výraz katarakt používá pro označení nízkého stupňovitého </a:t>
            </a:r>
            <a:r>
              <a:rPr lang="cs-CZ" dirty="0">
                <a:hlinkClick r:id="rId6" tooltip="Vodopád"/>
              </a:rPr>
              <a:t>vodopádu</a:t>
            </a:r>
            <a:r>
              <a:rPr lang="cs-CZ" dirty="0"/>
              <a:t> případně souvislého </a:t>
            </a:r>
            <a:r>
              <a:rPr lang="cs-CZ" dirty="0">
                <a:hlinkClick r:id="rId4" tooltip="Peřej"/>
              </a:rPr>
              <a:t>peřejnatého</a:t>
            </a:r>
            <a:r>
              <a:rPr lang="cs-CZ" dirty="0"/>
              <a:t> úseku </a:t>
            </a:r>
            <a:r>
              <a:rPr lang="cs-CZ" dirty="0">
                <a:hlinkClick r:id="rId7" tooltip="Řeka"/>
              </a:rPr>
              <a:t>řeky</a:t>
            </a:r>
            <a:r>
              <a:rPr lang="cs-CZ" dirty="0"/>
              <a:t> s velmi vysokým spádem.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B2367-66C3-4367-8E1F-49F92ACD1E0E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1. Tana, 2. </a:t>
            </a:r>
            <a:r>
              <a:rPr lang="cs-CZ" dirty="0" err="1"/>
              <a:t>Turkana</a:t>
            </a:r>
            <a:r>
              <a:rPr lang="cs-CZ" dirty="0"/>
              <a:t> ( Rudolfovo ), 3. Albertovo,  4. Čadské,  5. Viktoriino (</a:t>
            </a:r>
            <a:r>
              <a:rPr lang="cs-CZ" dirty="0" err="1"/>
              <a:t>Ukereve</a:t>
            </a:r>
            <a:r>
              <a:rPr lang="cs-CZ" dirty="0"/>
              <a:t>), 6. Tanganika, 7. Malawi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3B2367-66C3-4367-8E1F-49F92ACD1E0E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5448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http://upload.wikimedia.org/wikipedia/commons/6/6e/SuezCanal-EO.JPG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B2367-66C3-4367-8E1F-49F92ACD1E0E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dirty="0"/>
              <a:t>Šoty </a:t>
            </a:r>
            <a:r>
              <a:rPr lang="cs-CZ" dirty="0"/>
              <a:t>- jsou rozsáhlé</a:t>
            </a:r>
            <a:r>
              <a:rPr lang="cs-CZ" b="1" dirty="0"/>
              <a:t>, bezodtoké slané </a:t>
            </a:r>
            <a:r>
              <a:rPr lang="cs-CZ" b="1" dirty="0" err="1"/>
              <a:t>pláňě</a:t>
            </a:r>
            <a:r>
              <a:rPr lang="cs-CZ" b="1" dirty="0"/>
              <a:t> nebo jezera</a:t>
            </a:r>
            <a:r>
              <a:rPr lang="cs-CZ" dirty="0"/>
              <a:t>, typické zejména pro </a:t>
            </a:r>
            <a:r>
              <a:rPr lang="cs-CZ" b="1" dirty="0"/>
              <a:t>severní Afriku</a:t>
            </a:r>
            <a:r>
              <a:rPr lang="cs-CZ" dirty="0"/>
              <a:t> v oblasti Sahary (Tunisko, Alžírsko, Maroko), kde se za horkého období mění v suché solné pustiny a v období dešťů v mělká slaná jezera či močály, přičemž povrch pokrývá sůl, jíl a sádrovec.  (</a:t>
            </a:r>
            <a:r>
              <a:rPr lang="cs-CZ" b="1" dirty="0" err="1">
                <a:solidFill>
                  <a:schemeClr val="tx1"/>
                </a:solidFill>
              </a:rPr>
              <a:t>Šott</a:t>
            </a:r>
            <a:r>
              <a:rPr lang="cs-CZ" b="1" dirty="0">
                <a:solidFill>
                  <a:schemeClr val="tx1"/>
                </a:solidFill>
              </a:rPr>
              <a:t> al </a:t>
            </a:r>
            <a:r>
              <a:rPr lang="cs-CZ" b="1" dirty="0" err="1">
                <a:solidFill>
                  <a:schemeClr val="tx1"/>
                </a:solidFill>
              </a:rPr>
              <a:t>Džarid</a:t>
            </a:r>
            <a:r>
              <a:rPr lang="cs-CZ" b="1" dirty="0">
                <a:solidFill>
                  <a:schemeClr val="tx1"/>
                </a:solidFill>
              </a:rPr>
              <a:t> </a:t>
            </a:r>
            <a:r>
              <a:rPr lang="cs-CZ" b="0" dirty="0">
                <a:solidFill>
                  <a:schemeClr val="tx1"/>
                </a:solidFill>
              </a:rPr>
              <a:t>– jih Tuniska 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3B2367-66C3-4367-8E1F-49F92ACD1E0E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3783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E523-D0B9-43E0-B17D-8E4A293566AB}" type="datetimeFigureOut">
              <a:rPr lang="cs-CZ" smtClean="0"/>
              <a:pPr/>
              <a:t>20.01.2026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EB95F-59A1-4F00-A2FB-9539C7F0D75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E523-D0B9-43E0-B17D-8E4A293566AB}" type="datetimeFigureOut">
              <a:rPr lang="cs-CZ" smtClean="0"/>
              <a:pPr/>
              <a:t>20.01.2026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EB95F-59A1-4F00-A2FB-9539C7F0D75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E523-D0B9-43E0-B17D-8E4A293566AB}" type="datetimeFigureOut">
              <a:rPr lang="cs-CZ" smtClean="0"/>
              <a:pPr/>
              <a:t>20.01.2026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EB95F-59A1-4F00-A2FB-9539C7F0D75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E523-D0B9-43E0-B17D-8E4A293566AB}" type="datetimeFigureOut">
              <a:rPr lang="cs-CZ" smtClean="0"/>
              <a:pPr/>
              <a:t>20.01.2026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EB95F-59A1-4F00-A2FB-9539C7F0D75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E523-D0B9-43E0-B17D-8E4A293566AB}" type="datetimeFigureOut">
              <a:rPr lang="cs-CZ" smtClean="0"/>
              <a:pPr/>
              <a:t>20.01.2026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EB95F-59A1-4F00-A2FB-9539C7F0D75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E523-D0B9-43E0-B17D-8E4A293566AB}" type="datetimeFigureOut">
              <a:rPr lang="cs-CZ" smtClean="0"/>
              <a:pPr/>
              <a:t>20.01.2026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EB95F-59A1-4F00-A2FB-9539C7F0D75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E523-D0B9-43E0-B17D-8E4A293566AB}" type="datetimeFigureOut">
              <a:rPr lang="cs-CZ" smtClean="0"/>
              <a:pPr/>
              <a:t>20.01.2026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EB95F-59A1-4F00-A2FB-9539C7F0D75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E523-D0B9-43E0-B17D-8E4A293566AB}" type="datetimeFigureOut">
              <a:rPr lang="cs-CZ" smtClean="0"/>
              <a:pPr/>
              <a:t>20.01.2026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EB95F-59A1-4F00-A2FB-9539C7F0D75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E523-D0B9-43E0-B17D-8E4A293566AB}" type="datetimeFigureOut">
              <a:rPr lang="cs-CZ" smtClean="0"/>
              <a:pPr/>
              <a:t>20.01.2026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EB95F-59A1-4F00-A2FB-9539C7F0D75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E523-D0B9-43E0-B17D-8E4A293566AB}" type="datetimeFigureOut">
              <a:rPr lang="cs-CZ" smtClean="0"/>
              <a:pPr/>
              <a:t>20.01.2026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EB95F-59A1-4F00-A2FB-9539C7F0D75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E523-D0B9-43E0-B17D-8E4A293566AB}" type="datetimeFigureOut">
              <a:rPr lang="cs-CZ" smtClean="0"/>
              <a:pPr/>
              <a:t>20.01.2026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EB95F-59A1-4F00-A2FB-9539C7F0D75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BE523-D0B9-43E0-B17D-8E4A293566AB}" type="datetimeFigureOut">
              <a:rPr lang="cs-CZ" smtClean="0"/>
              <a:pPr/>
              <a:t>20.01.2026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EB95F-59A1-4F00-A2FB-9539C7F0D75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cs.wikipedia.org/wiki/S%C3%BAd%C3%A1n" TargetMode="External"/><Relationship Id="rId13" Type="http://schemas.openxmlformats.org/officeDocument/2006/relationships/hyperlink" Target="http://cs.wikipedia.org/wiki/Republika_Kongo" TargetMode="External"/><Relationship Id="rId18" Type="http://schemas.openxmlformats.org/officeDocument/2006/relationships/hyperlink" Target="http://cs.wikipedia.org/wiki/Nig%C3%A9rie" TargetMode="External"/><Relationship Id="rId3" Type="http://schemas.openxmlformats.org/officeDocument/2006/relationships/hyperlink" Target="http://cs.wikipedia.org/wiki/Burundi" TargetMode="External"/><Relationship Id="rId21" Type="http://schemas.openxmlformats.org/officeDocument/2006/relationships/hyperlink" Target="http://cs.wikipedia.org/wiki/Zimbabwe" TargetMode="External"/><Relationship Id="rId7" Type="http://schemas.openxmlformats.org/officeDocument/2006/relationships/hyperlink" Target="http://cs.wikipedia.org/wiki/Ji%C5%BEn%C3%AD_S%C3%BAd%C3%A1n" TargetMode="External"/><Relationship Id="rId12" Type="http://schemas.openxmlformats.org/officeDocument/2006/relationships/hyperlink" Target="http://cs.wikipedia.org/wiki/Angola" TargetMode="External"/><Relationship Id="rId17" Type="http://schemas.openxmlformats.org/officeDocument/2006/relationships/hyperlink" Target="http://cs.wikipedia.org/wiki/Benin" TargetMode="External"/><Relationship Id="rId2" Type="http://schemas.openxmlformats.org/officeDocument/2006/relationships/hyperlink" Target="http://cs.wikipedia.org/wiki/St%C5%99edozemn%C3%AD_mo%C5%99e" TargetMode="External"/><Relationship Id="rId16" Type="http://schemas.openxmlformats.org/officeDocument/2006/relationships/hyperlink" Target="http://cs.wikipedia.org/wiki/Niger" TargetMode="External"/><Relationship Id="rId20" Type="http://schemas.openxmlformats.org/officeDocument/2006/relationships/hyperlink" Target="http://cs.wikipedia.org/wiki/Zambi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s.wikipedia.org/wiki/Uganda" TargetMode="External"/><Relationship Id="rId11" Type="http://schemas.openxmlformats.org/officeDocument/2006/relationships/hyperlink" Target="http://cs.wikipedia.org/wiki/Demokratick%C3%A1_republika_Kongo" TargetMode="External"/><Relationship Id="rId24" Type="http://schemas.openxmlformats.org/officeDocument/2006/relationships/hyperlink" Target="http://cs.wikipedia.org/wiki/St%C5%99edoafrick%C3%A1_republika" TargetMode="External"/><Relationship Id="rId5" Type="http://schemas.openxmlformats.org/officeDocument/2006/relationships/hyperlink" Target="http://cs.wikipedia.org/wiki/Tanzanie" TargetMode="External"/><Relationship Id="rId15" Type="http://schemas.openxmlformats.org/officeDocument/2006/relationships/hyperlink" Target="http://cs.wikipedia.org/wiki/Mali" TargetMode="External"/><Relationship Id="rId23" Type="http://schemas.openxmlformats.org/officeDocument/2006/relationships/hyperlink" Target="http://cs.wikipedia.org/wiki/Kongo_(%C5%99eka)" TargetMode="External"/><Relationship Id="rId10" Type="http://schemas.openxmlformats.org/officeDocument/2006/relationships/hyperlink" Target="http://cs.wikipedia.org/wiki/Guinejsk%C3%BD_z%C3%A1liv" TargetMode="External"/><Relationship Id="rId19" Type="http://schemas.openxmlformats.org/officeDocument/2006/relationships/hyperlink" Target="http://cs.wikipedia.org/wiki/Mosambick%C3%BD_pr%C5%AFliv" TargetMode="External"/><Relationship Id="rId4" Type="http://schemas.openxmlformats.org/officeDocument/2006/relationships/hyperlink" Target="http://cs.wikipedia.org/wiki/Rwanda" TargetMode="External"/><Relationship Id="rId9" Type="http://schemas.openxmlformats.org/officeDocument/2006/relationships/hyperlink" Target="http://cs.wikipedia.org/wiki/Egypt" TargetMode="External"/><Relationship Id="rId14" Type="http://schemas.openxmlformats.org/officeDocument/2006/relationships/hyperlink" Target="http://cs.wikipedia.org/wiki/Guinea" TargetMode="External"/><Relationship Id="rId22" Type="http://schemas.openxmlformats.org/officeDocument/2006/relationships/hyperlink" Target="http://cs.wikipedia.org/wiki/Mosambik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frikaonline.cz/image/picture/200611021307_spadovakrivka.jpg" TargetMode="External"/><Relationship Id="rId2" Type="http://schemas.openxmlformats.org/officeDocument/2006/relationships/hyperlink" Target="http://www.komenskeho66.cz/materialy/zemepis/obrazky/mapy_savany.gi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pload.wikimedia.org/wikipedia/commons/6/6a/Lake_Nasser_location.png" TargetMode="External"/><Relationship Id="rId5" Type="http://schemas.openxmlformats.org/officeDocument/2006/relationships/hyperlink" Target="http://geoportal.alej.cz/_uploads/files/afrika.jpg" TargetMode="External"/><Relationship Id="rId4" Type="http://schemas.openxmlformats.org/officeDocument/2006/relationships/hyperlink" Target="http://www.4zscheb.cz/elearning/zemepislearning/afrika4/obrazky/ricnisitafriky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0/09/Ferdinand_de_Lesseps_1.jpg" TargetMode="External"/><Relationship Id="rId2" Type="http://schemas.openxmlformats.org/officeDocument/2006/relationships/hyperlink" Target="http://www.planet-action.org/automne_modules_files/polyProjects/public/r939_7_zambezi_river_basin_map-2_thumbnail.jp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ceskatelevize.cz/video/18374-etiopie-dokoncila-stavbu-obri-prehrady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7344816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251520" y="1695182"/>
            <a:ext cx="86409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/>
              <a:t>Afrika – přírodní podmínky 2 – vodstvo - sekundy</a:t>
            </a:r>
          </a:p>
        </p:txBody>
      </p:sp>
      <p:sp>
        <p:nvSpPr>
          <p:cNvPr id="4" name="Šestiúhelník 3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0</a:t>
            </a:r>
          </a:p>
        </p:txBody>
      </p:sp>
      <p:pic>
        <p:nvPicPr>
          <p:cNvPr id="1026" name="Picture 2" descr="http://www.gybon.cz/layout/gybon/theme-images/gbnlogo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5877272"/>
            <a:ext cx="4171950" cy="533400"/>
          </a:xfrm>
          <a:prstGeom prst="rect">
            <a:avLst/>
          </a:prstGeom>
          <a:noFill/>
        </p:spPr>
      </p:pic>
      <p:sp>
        <p:nvSpPr>
          <p:cNvPr id="7" name="TextovéPole 6"/>
          <p:cNvSpPr txBox="1"/>
          <p:nvPr/>
        </p:nvSpPr>
        <p:spPr>
          <a:xfrm>
            <a:off x="5940152" y="5949280"/>
            <a:ext cx="1550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Autor :  J. Čáp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2420888"/>
            <a:ext cx="3816424" cy="2802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6672"/>
            <a:ext cx="5715000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Čárový popisek 1 2"/>
          <p:cNvSpPr/>
          <p:nvPr/>
        </p:nvSpPr>
        <p:spPr>
          <a:xfrm rot="10800000" flipH="1" flipV="1">
            <a:off x="2915816" y="3933056"/>
            <a:ext cx="837806" cy="360040"/>
          </a:xfrm>
          <a:prstGeom prst="borderCallout1">
            <a:avLst>
              <a:gd name="adj1" fmla="val 90179"/>
              <a:gd name="adj2" fmla="val 102515"/>
              <a:gd name="adj3" fmla="val 243950"/>
              <a:gd name="adj4" fmla="val 1826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</a:t>
            </a:r>
          </a:p>
        </p:txBody>
      </p:sp>
      <p:sp>
        <p:nvSpPr>
          <p:cNvPr id="4" name="Obdélník 3"/>
          <p:cNvSpPr/>
          <p:nvPr/>
        </p:nvSpPr>
        <p:spPr>
          <a:xfrm>
            <a:off x="6012160" y="2852936"/>
            <a:ext cx="3131840" cy="216024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I. Zjisti název vodní plochy 1.</a:t>
            </a:r>
          </a:p>
          <a:p>
            <a:pPr algn="ctr"/>
            <a:r>
              <a:rPr lang="cs-CZ" b="1" dirty="0"/>
              <a:t>II. Zjisti rozlohu, max. hloubku,</a:t>
            </a:r>
          </a:p>
          <a:p>
            <a:pPr algn="ctr"/>
            <a:r>
              <a:rPr lang="cs-CZ" b="1" dirty="0"/>
              <a:t>rok vzniku a způsob využití</a:t>
            </a:r>
          </a:p>
          <a:p>
            <a:pPr algn="ctr"/>
            <a:r>
              <a:rPr lang="cs-CZ" b="1" dirty="0"/>
              <a:t>i význam pro krajinu této plochy.</a:t>
            </a:r>
          </a:p>
        </p:txBody>
      </p:sp>
      <p:sp>
        <p:nvSpPr>
          <p:cNvPr id="5" name="Obdélník 4"/>
          <p:cNvSpPr/>
          <p:nvPr/>
        </p:nvSpPr>
        <p:spPr>
          <a:xfrm>
            <a:off x="395536" y="6093296"/>
            <a:ext cx="864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Obr.10</a:t>
            </a:r>
          </a:p>
        </p:txBody>
      </p:sp>
      <p:sp>
        <p:nvSpPr>
          <p:cNvPr id="6" name="Obdélníkový popisek 5"/>
          <p:cNvSpPr/>
          <p:nvPr/>
        </p:nvSpPr>
        <p:spPr>
          <a:xfrm>
            <a:off x="5724128" y="1556792"/>
            <a:ext cx="3419872" cy="612648"/>
          </a:xfrm>
          <a:prstGeom prst="wedgeRectCallout">
            <a:avLst>
              <a:gd name="adj1" fmla="val -114302"/>
              <a:gd name="adj2" fmla="val -15526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III. Pojmenuj tento typ ústí řeky.</a:t>
            </a:r>
          </a:p>
        </p:txBody>
      </p:sp>
      <p:sp>
        <p:nvSpPr>
          <p:cNvPr id="7" name="Šestiúhelník 6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blic.rs/data/images/2013-12-02/407485_20131202reuterssiegfried-modolatodonyangdi005918104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72816"/>
            <a:ext cx="6372708" cy="4248472"/>
          </a:xfrm>
          <a:prstGeom prst="rect">
            <a:avLst/>
          </a:prstGeom>
          <a:noFill/>
        </p:spPr>
      </p:pic>
      <p:sp>
        <p:nvSpPr>
          <p:cNvPr id="3" name="Šestiúhelník 2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4" name="Obdélník 3"/>
          <p:cNvSpPr/>
          <p:nvPr/>
        </p:nvSpPr>
        <p:spPr>
          <a:xfrm>
            <a:off x="323528" y="764704"/>
            <a:ext cx="6876256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dirty="0"/>
              <a:t>Nachází se v tektonické propadlině. Má rozlohu 8 500 km</a:t>
            </a:r>
            <a:r>
              <a:rPr lang="cs-CZ" baseline="30000" dirty="0"/>
              <a:t>2</a:t>
            </a:r>
            <a:r>
              <a:rPr lang="cs-CZ" dirty="0"/>
              <a:t>. Je 220 km dlouhé a maximálně 50 km široké. Dosahuje maximální hloubky 73 m. Je tedy největší v celé východní větvi </a:t>
            </a:r>
            <a:r>
              <a:rPr lang="cs-CZ" b="1" dirty="0"/>
              <a:t>Velké příkopové propadliny</a:t>
            </a:r>
            <a:r>
              <a:rPr lang="cs-CZ" dirty="0"/>
              <a:t>. </a:t>
            </a:r>
          </a:p>
        </p:txBody>
      </p:sp>
      <p:sp>
        <p:nvSpPr>
          <p:cNvPr id="5" name="Obdélník 4"/>
          <p:cNvSpPr/>
          <p:nvPr/>
        </p:nvSpPr>
        <p:spPr>
          <a:xfrm>
            <a:off x="0" y="5934670"/>
            <a:ext cx="9144000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dirty="0"/>
              <a:t>Jezero bylo objeveno v roce 1 888. Bylo pojmenováno na počest rakouského korunního prince. V r. 1975 bylo přejmenováno na (</a:t>
            </a:r>
            <a:r>
              <a:rPr lang="cs-CZ" b="1" dirty="0">
                <a:solidFill>
                  <a:srgbClr val="FF0000"/>
                </a:solidFill>
              </a:rPr>
              <a:t>doplň název jezera</a:t>
            </a:r>
            <a:r>
              <a:rPr lang="cs-CZ" dirty="0"/>
              <a:t>) Na východním břehu jezera, byly nalezeny pozůstatky prehistorického člověka (</a:t>
            </a:r>
            <a:r>
              <a:rPr lang="cs-CZ" i="1" dirty="0"/>
              <a:t>Homo </a:t>
            </a:r>
            <a:r>
              <a:rPr lang="cs-CZ" i="1" dirty="0" err="1"/>
              <a:t>habilis</a:t>
            </a:r>
            <a:r>
              <a:rPr lang="cs-CZ" dirty="0"/>
              <a:t>,) staré 1,5 - 2,5 mil. let v počtu 80 koster.</a:t>
            </a:r>
          </a:p>
        </p:txBody>
      </p:sp>
      <p:sp>
        <p:nvSpPr>
          <p:cNvPr id="6" name="Obdélník 5"/>
          <p:cNvSpPr/>
          <p:nvPr/>
        </p:nvSpPr>
        <p:spPr>
          <a:xfrm>
            <a:off x="323528" y="188640"/>
            <a:ext cx="4824536" cy="50973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I. Zjisti název zobrazeného jezera.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6804248" y="5085184"/>
            <a:ext cx="820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Obr.14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692696"/>
            <a:ext cx="2876550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/>
          <p:cNvSpPr/>
          <p:nvPr/>
        </p:nvSpPr>
        <p:spPr>
          <a:xfrm>
            <a:off x="323528" y="6309320"/>
            <a:ext cx="872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Obr.15 </a:t>
            </a:r>
            <a:endParaRPr lang="cs-CZ" dirty="0"/>
          </a:p>
        </p:txBody>
      </p:sp>
      <p:sp>
        <p:nvSpPr>
          <p:cNvPr id="4" name="Čárový popisek 1 3"/>
          <p:cNvSpPr/>
          <p:nvPr/>
        </p:nvSpPr>
        <p:spPr>
          <a:xfrm>
            <a:off x="2555776" y="3573016"/>
            <a:ext cx="1584176" cy="504056"/>
          </a:xfrm>
          <a:prstGeom prst="borderCallout1">
            <a:avLst>
              <a:gd name="adj1" fmla="val 41426"/>
              <a:gd name="adj2" fmla="val -1118"/>
              <a:gd name="adj3" fmla="val 118671"/>
              <a:gd name="adj4" fmla="val -457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Velké Hořké jezero</a:t>
            </a:r>
          </a:p>
        </p:txBody>
      </p:sp>
      <p:sp>
        <p:nvSpPr>
          <p:cNvPr id="5" name="Šestiúhelník 4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14" name="Popisek s obousměrnou vodorovnou šipkou 13"/>
          <p:cNvSpPr/>
          <p:nvPr/>
        </p:nvSpPr>
        <p:spPr>
          <a:xfrm rot="4447604">
            <a:off x="24434" y="3349744"/>
            <a:ext cx="3899875" cy="227481"/>
          </a:xfrm>
          <a:prstGeom prst="leftRightArrowCallout">
            <a:avLst>
              <a:gd name="adj1" fmla="val 0"/>
              <a:gd name="adj2" fmla="val 0"/>
              <a:gd name="adj3" fmla="val 213104"/>
              <a:gd name="adj4" fmla="val 4812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163 km</a:t>
            </a:r>
          </a:p>
        </p:txBody>
      </p:sp>
      <p:sp>
        <p:nvSpPr>
          <p:cNvPr id="15" name="Obdélník 14"/>
          <p:cNvSpPr/>
          <p:nvPr/>
        </p:nvSpPr>
        <p:spPr>
          <a:xfrm>
            <a:off x="3347864" y="980728"/>
            <a:ext cx="5616624" cy="158417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I. Který strategický  dopravní objekt je zachycen na tomto satelitním snímku?</a:t>
            </a:r>
          </a:p>
          <a:p>
            <a:pPr algn="ctr"/>
            <a:r>
              <a:rPr lang="cs-CZ" b="1" dirty="0"/>
              <a:t>II. Zjisti a zapiš hlavní technické údaje o tomto objektu</a:t>
            </a:r>
            <a:r>
              <a:rPr lang="cs-CZ" dirty="0"/>
              <a:t>.</a:t>
            </a:r>
          </a:p>
          <a:p>
            <a:pPr algn="ctr"/>
            <a:r>
              <a:rPr lang="cs-CZ" b="1" dirty="0"/>
              <a:t>III. Zjisti a zapiš údaje o historii tohoto objektu.</a:t>
            </a:r>
          </a:p>
          <a:p>
            <a:pPr algn="ctr"/>
            <a:endParaRPr lang="cs-C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2636912"/>
            <a:ext cx="2573288" cy="3142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Obdélník 16"/>
          <p:cNvSpPr/>
          <p:nvPr/>
        </p:nvSpPr>
        <p:spPr>
          <a:xfrm>
            <a:off x="4427984" y="5877272"/>
            <a:ext cx="4248472" cy="646331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IV. Jaký vztah má muž na obraze k objektu vyznačeném  na satelitním snímku?</a:t>
            </a:r>
          </a:p>
        </p:txBody>
      </p:sp>
      <p:sp>
        <p:nvSpPr>
          <p:cNvPr id="18" name="Obdélník 17"/>
          <p:cNvSpPr/>
          <p:nvPr/>
        </p:nvSpPr>
        <p:spPr>
          <a:xfrm>
            <a:off x="5220072" y="5373216"/>
            <a:ext cx="872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Obr.16 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w2.google.com/mw-panoramio/photos/small/81602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243" y="1040566"/>
            <a:ext cx="6390960" cy="4260642"/>
          </a:xfrm>
          <a:prstGeom prst="rect">
            <a:avLst/>
          </a:prstGeom>
          <a:noFill/>
        </p:spPr>
      </p:pic>
      <p:sp>
        <p:nvSpPr>
          <p:cNvPr id="4" name="Šestiúhelník 3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6" name="Obdélník 5"/>
          <p:cNvSpPr/>
          <p:nvPr/>
        </p:nvSpPr>
        <p:spPr>
          <a:xfrm>
            <a:off x="395536" y="5373216"/>
            <a:ext cx="8200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Obr.17</a:t>
            </a:r>
          </a:p>
        </p:txBody>
      </p:sp>
      <p:sp>
        <p:nvSpPr>
          <p:cNvPr id="8" name="Obdélníkový popisek 7"/>
          <p:cNvSpPr/>
          <p:nvPr/>
        </p:nvSpPr>
        <p:spPr>
          <a:xfrm>
            <a:off x="7020272" y="5589240"/>
            <a:ext cx="2123728" cy="612648"/>
          </a:xfrm>
          <a:prstGeom prst="wedgeRectCallout">
            <a:avLst>
              <a:gd name="adj1" fmla="val -126672"/>
              <a:gd name="adj2" fmla="val -229012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err="1">
                <a:solidFill>
                  <a:schemeClr val="tx1"/>
                </a:solidFill>
              </a:rPr>
              <a:t>Šott</a:t>
            </a:r>
            <a:r>
              <a:rPr lang="cs-CZ" b="1" dirty="0">
                <a:solidFill>
                  <a:schemeClr val="tx1"/>
                </a:solidFill>
              </a:rPr>
              <a:t> </a:t>
            </a:r>
            <a:r>
              <a:rPr lang="cs-CZ" b="1" dirty="0" err="1">
                <a:solidFill>
                  <a:schemeClr val="tx1"/>
                </a:solidFill>
              </a:rPr>
              <a:t>al</a:t>
            </a:r>
            <a:r>
              <a:rPr lang="cs-CZ" b="1" dirty="0">
                <a:solidFill>
                  <a:schemeClr val="tx1"/>
                </a:solidFill>
              </a:rPr>
              <a:t> </a:t>
            </a:r>
            <a:r>
              <a:rPr lang="cs-CZ" b="1" dirty="0" err="1">
                <a:solidFill>
                  <a:schemeClr val="tx1"/>
                </a:solidFill>
              </a:rPr>
              <a:t>Džarid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0"/>
            <a:ext cx="7956376" cy="110304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I. Co jsou </a:t>
            </a:r>
            <a:r>
              <a:rPr lang="cs-CZ" b="1" dirty="0" err="1">
                <a:solidFill>
                  <a:schemeClr val="bg1"/>
                </a:solidFill>
              </a:rPr>
              <a:t>šotty</a:t>
            </a:r>
            <a:r>
              <a:rPr lang="cs-CZ" b="1" dirty="0">
                <a:solidFill>
                  <a:schemeClr val="bg1"/>
                </a:solidFill>
              </a:rPr>
              <a:t> ?</a:t>
            </a:r>
          </a:p>
          <a:p>
            <a:pPr algn="ctr"/>
            <a:r>
              <a:rPr lang="cs-CZ" b="1" dirty="0">
                <a:solidFill>
                  <a:schemeClr val="bg1"/>
                </a:solidFill>
              </a:rPr>
              <a:t>II. Vyhledej a popiš polohu zobrazeného šotu ?</a:t>
            </a:r>
          </a:p>
          <a:p>
            <a:pPr algn="ctr"/>
            <a:r>
              <a:rPr lang="cs-CZ" b="1" dirty="0">
                <a:solidFill>
                  <a:schemeClr val="bg1"/>
                </a:solidFill>
              </a:rPr>
              <a:t>III. Vyhledej další velké africké </a:t>
            </a:r>
            <a:r>
              <a:rPr lang="cs-CZ" b="1" dirty="0" err="1">
                <a:solidFill>
                  <a:schemeClr val="bg1"/>
                </a:solidFill>
              </a:rPr>
              <a:t>šotty</a:t>
            </a:r>
            <a:r>
              <a:rPr lang="cs-CZ" b="1" dirty="0">
                <a:solidFill>
                  <a:schemeClr val="bg1"/>
                </a:solidFill>
              </a:rPr>
              <a:t> ?</a:t>
            </a:r>
          </a:p>
          <a:p>
            <a:pPr marL="400050" indent="-400050" algn="ctr">
              <a:buAutoNum type="romanUcPeriod"/>
            </a:pP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Šestiúhelník 1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3" name="Obdélník 2"/>
          <p:cNvSpPr/>
          <p:nvPr/>
        </p:nvSpPr>
        <p:spPr>
          <a:xfrm>
            <a:off x="683568" y="332656"/>
            <a:ext cx="5256584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sz="2000" b="1" dirty="0"/>
              <a:t>Přehled  nejdelších  řek  Afriky  -   řešení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295709"/>
              </p:ext>
            </p:extLst>
          </p:nvPr>
        </p:nvGraphicFramePr>
        <p:xfrm>
          <a:off x="-2" y="980728"/>
          <a:ext cx="9144002" cy="5463789"/>
        </p:xfrm>
        <a:graphic>
          <a:graphicData uri="http://schemas.openxmlformats.org/drawingml/2006/table">
            <a:tbl>
              <a:tblPr/>
              <a:tblGrid>
                <a:gridCol w="4156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75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12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75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12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794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4913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167050">
                <a:tc>
                  <a:txBody>
                    <a:bodyPr/>
                    <a:lstStyle/>
                    <a:p>
                      <a:r>
                        <a:rPr lang="cs-CZ" sz="1800" b="1" dirty="0" err="1"/>
                        <a:t>Poř</a:t>
                      </a:r>
                      <a:r>
                        <a:rPr lang="cs-CZ" sz="1800" b="1" dirty="0"/>
                        <a:t>.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b="1" dirty="0"/>
                        <a:t>Řeka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b="1" dirty="0"/>
                        <a:t>Délka</a:t>
                      </a:r>
                      <a:br>
                        <a:rPr lang="cs-CZ" sz="1800" b="1" dirty="0"/>
                      </a:br>
                      <a:r>
                        <a:rPr lang="cs-CZ" sz="1800" b="1" dirty="0"/>
                        <a:t>km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b="1" dirty="0"/>
                        <a:t>Povodí</a:t>
                      </a:r>
                      <a:br>
                        <a:rPr lang="cs-CZ" sz="1800" b="1" dirty="0"/>
                      </a:br>
                      <a:r>
                        <a:rPr lang="cs-CZ" sz="1800" b="1" dirty="0"/>
                        <a:t>tisíce  km</a:t>
                      </a:r>
                      <a:r>
                        <a:rPr lang="cs-CZ" sz="1800" b="1" baseline="30000" dirty="0"/>
                        <a:t>2</a:t>
                      </a:r>
                      <a:endParaRPr lang="cs-CZ" sz="1800" b="1" dirty="0"/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</a:rPr>
                        <a:t>Průtok</a:t>
                      </a:r>
                    </a:p>
                    <a:p>
                      <a:r>
                        <a:rPr lang="cs-CZ" sz="2000" b="1" baseline="0" dirty="0">
                          <a:solidFill>
                            <a:schemeClr val="tx1"/>
                          </a:solidFill>
                        </a:rPr>
                        <a:t>m</a:t>
                      </a:r>
                      <a:r>
                        <a:rPr lang="cs-CZ" sz="1800" b="1" baseline="30000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cs-CZ" sz="1800" b="1" baseline="0" dirty="0">
                          <a:solidFill>
                            <a:schemeClr val="tx1"/>
                          </a:solidFill>
                        </a:rPr>
                        <a:t>/sec.</a:t>
                      </a:r>
                      <a:endParaRPr lang="cs-CZ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rtl="0" eaLnBrk="1" fontAlgn="ctr" latinLnBrk="0" hangingPunct="1"/>
                      <a:r>
                        <a:rPr lang="cs-CZ" sz="18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Ústí do…</a:t>
                      </a:r>
                      <a:endParaRPr lang="cs-CZ" dirty="0"/>
                    </a:p>
                    <a:p>
                      <a:pPr rtl="0" eaLnBrk="1" fontAlgn="ctr" latinLnBrk="0" hangingPunct="1"/>
                      <a:r>
                        <a:rPr lang="cs-CZ" sz="18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(moře,zálivy,</a:t>
                      </a:r>
                      <a:endParaRPr lang="cs-CZ" dirty="0"/>
                    </a:p>
                    <a:p>
                      <a:pPr rtl="0" eaLnBrk="1" fontAlgn="ctr" latinLnBrk="0" hangingPunct="1"/>
                      <a:r>
                        <a:rPr lang="cs-CZ" sz="18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řeky)</a:t>
                      </a:r>
                      <a:endParaRPr lang="cs-CZ" sz="18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1800" b="1" dirty="0"/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b="1" dirty="0"/>
                        <a:t>Protéká státy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9938">
                <a:tc>
                  <a:txBody>
                    <a:bodyPr/>
                    <a:lstStyle/>
                    <a:p>
                      <a:r>
                        <a:rPr lang="cs-CZ" sz="1800"/>
                        <a:t>1.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</a:rPr>
                        <a:t>Nil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6695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2 870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5100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hlinkClick r:id="rId2" tooltip="Středozemní moře"/>
                        </a:rPr>
                        <a:t>Středozemní moře</a:t>
                      </a:r>
                      <a:endParaRPr lang="cs-CZ" sz="1800" dirty="0"/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hlinkClick r:id="rId3" tooltip="Burundi"/>
                        </a:rPr>
                        <a:t>Burundi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hlinkClick r:id="rId4" tooltip="Rwanda"/>
                        </a:rPr>
                        <a:t>Rwanda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hlinkClick r:id="rId5" tooltip="Tanzanie"/>
                        </a:rPr>
                        <a:t>Tanzanie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hlinkClick r:id="rId6" tooltip="Uganda"/>
                        </a:rPr>
                        <a:t>Uganda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hlinkClick r:id="rId7" tooltip="Jižní Súdán"/>
                        </a:rPr>
                        <a:t>Jižní Súdán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sz="1800" dirty="0" err="1">
                          <a:solidFill>
                            <a:schemeClr val="tx1"/>
                          </a:solidFill>
                          <a:hlinkClick r:id="rId8" tooltip="Súdán"/>
                        </a:rPr>
                        <a:t>Súdán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hlinkClick r:id="rId9" tooltip="Egypt"/>
                        </a:rPr>
                        <a:t>Egypt</a:t>
                      </a:r>
                      <a:endParaRPr lang="cs-CZ" sz="1800" dirty="0">
                        <a:solidFill>
                          <a:schemeClr val="tx1"/>
                        </a:solidFill>
                      </a:endParaRP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2296">
                <a:tc>
                  <a:txBody>
                    <a:bodyPr/>
                    <a:lstStyle/>
                    <a:p>
                      <a:r>
                        <a:rPr lang="cs-CZ" sz="1800"/>
                        <a:t>2.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</a:rPr>
                        <a:t>Kongo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/>
                        <a:t>4700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3 680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41 800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hlinkClick r:id="rId10" tooltip="Guinejský záliv"/>
                        </a:rPr>
                        <a:t>Guinejský záliv</a:t>
                      </a:r>
                      <a:endParaRPr lang="cs-CZ" sz="1800"/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sz="1800" dirty="0">
                          <a:solidFill>
                            <a:schemeClr val="tx1"/>
                          </a:solidFill>
                          <a:hlinkClick r:id="rId11" tooltip="Demokratická republika Kongo"/>
                        </a:rPr>
                        <a:t>Demokratická republika Kongo</a:t>
                      </a:r>
                      <a:r>
                        <a:rPr lang="sv-SE" sz="18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sv-SE" sz="1800" dirty="0">
                          <a:solidFill>
                            <a:schemeClr val="tx1"/>
                          </a:solidFill>
                          <a:hlinkClick r:id="rId12" tooltip="Angola"/>
                        </a:rPr>
                        <a:t>Angola</a:t>
                      </a:r>
                      <a:r>
                        <a:rPr lang="sv-SE" sz="18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sv-SE" sz="1800" dirty="0">
                          <a:solidFill>
                            <a:schemeClr val="tx1"/>
                          </a:solidFill>
                          <a:hlinkClick r:id="rId13" tooltip="Republika Kongo"/>
                        </a:rPr>
                        <a:t>Republika Kongo</a:t>
                      </a:r>
                      <a:endParaRPr lang="sv-SE" sz="1800" dirty="0">
                        <a:solidFill>
                          <a:schemeClr val="tx1"/>
                        </a:solidFill>
                      </a:endParaRP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088">
                <a:tc>
                  <a:txBody>
                    <a:bodyPr/>
                    <a:lstStyle/>
                    <a:p>
                      <a:r>
                        <a:rPr lang="cs-CZ" sz="1800"/>
                        <a:t>3.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</a:rPr>
                        <a:t>Niger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/>
                        <a:t>4200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2 090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9570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hlinkClick r:id="rId10" tooltip="Guinejský záliv"/>
                        </a:rPr>
                        <a:t>Guinejský záliv</a:t>
                      </a:r>
                      <a:endParaRPr lang="cs-CZ" sz="1800"/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hlinkClick r:id="rId14" tooltip="Guinea"/>
                        </a:rPr>
                        <a:t>Guinea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hlinkClick r:id="rId15" tooltip="Mali"/>
                        </a:rPr>
                        <a:t>Mali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hlinkClick r:id="rId16" tooltip="Niger"/>
                        </a:rPr>
                        <a:t>Niger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hlinkClick r:id="rId17" tooltip="Benin"/>
                        </a:rPr>
                        <a:t>Benin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hlinkClick r:id="rId18" tooltip="Nigérie"/>
                        </a:rPr>
                        <a:t>Nigérie</a:t>
                      </a:r>
                      <a:endParaRPr lang="cs-CZ" sz="1800" dirty="0">
                        <a:solidFill>
                          <a:schemeClr val="tx1"/>
                        </a:solidFill>
                      </a:endParaRP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7014">
                <a:tc>
                  <a:txBody>
                    <a:bodyPr/>
                    <a:lstStyle/>
                    <a:p>
                      <a:r>
                        <a:rPr lang="cs-CZ" sz="1800"/>
                        <a:t>4.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</a:rPr>
                        <a:t>Zambezi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/>
                        <a:t>2574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1 570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/>
                        <a:t>7000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hlinkClick r:id="rId19" tooltip="Mosambický průliv"/>
                        </a:rPr>
                        <a:t>Mosambický průliv</a:t>
                      </a:r>
                      <a:endParaRPr lang="cs-CZ" sz="1800"/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hlinkClick r:id="rId20" tooltip="Zambie"/>
                        </a:rPr>
                        <a:t>Zambie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hlinkClick r:id="rId12" tooltip="Angola"/>
                        </a:rPr>
                        <a:t>Angola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hlinkClick r:id="rId21" tooltip="Zimbabwe"/>
                        </a:rPr>
                        <a:t>Zimbabwe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hlinkClick r:id="rId22" tooltip="Mosambik"/>
                        </a:rPr>
                        <a:t>Mosambik</a:t>
                      </a:r>
                      <a:endParaRPr lang="cs-CZ" sz="1800" dirty="0">
                        <a:solidFill>
                          <a:schemeClr val="tx1"/>
                        </a:solidFill>
                      </a:endParaRP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57578">
                <a:tc>
                  <a:txBody>
                    <a:bodyPr/>
                    <a:lstStyle/>
                    <a:p>
                      <a:r>
                        <a:rPr lang="cs-CZ" sz="1800"/>
                        <a:t>5.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b="1" dirty="0" err="1">
                          <a:solidFill>
                            <a:schemeClr val="tx1"/>
                          </a:solidFill>
                        </a:rPr>
                        <a:t>Ubangi</a:t>
                      </a:r>
                      <a:endParaRPr lang="cs-CZ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/>
                        <a:t>2300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772 ,8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/>
                        <a:t>5000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hlinkClick r:id="rId23" tooltip="Kongo (řeka)"/>
                        </a:rPr>
                        <a:t>Kongo</a:t>
                      </a:r>
                      <a:endParaRPr lang="cs-CZ" sz="1800"/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hlinkClick r:id="rId11" tooltip="Demokratická republika Kongo"/>
                        </a:rPr>
                        <a:t>Demokratická republika Kongo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hlinkClick r:id="rId13" tooltip="Republika Kongo"/>
                        </a:rPr>
                        <a:t>Republika Kongo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hlinkClick r:id="rId24" tooltip="Středoafrická republika"/>
                        </a:rPr>
                        <a:t>Středoafrická republika</a:t>
                      </a:r>
                      <a:endParaRPr lang="cs-CZ" sz="1800" dirty="0">
                        <a:solidFill>
                          <a:schemeClr val="tx1"/>
                        </a:solidFill>
                      </a:endParaRP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5825">
                <a:tc>
                  <a:txBody>
                    <a:bodyPr/>
                    <a:lstStyle/>
                    <a:p>
                      <a:r>
                        <a:rPr lang="cs-CZ" sz="1800"/>
                        <a:t>6.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b="1" dirty="0" err="1">
                          <a:solidFill>
                            <a:schemeClr val="tx1"/>
                          </a:solidFill>
                        </a:rPr>
                        <a:t>Kasai</a:t>
                      </a:r>
                      <a:endParaRPr lang="cs-CZ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2000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880 ,2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/>
                        <a:t>10 000</a:t>
                      </a: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hlinkClick r:id="rId23" tooltip="Kongo (řeka)"/>
                        </a:rPr>
                        <a:t>Kongo</a:t>
                      </a:r>
                      <a:endParaRPr lang="cs-CZ" sz="1800" dirty="0"/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hlinkClick r:id="rId11" tooltip="Demokratická republika Kongo"/>
                        </a:rPr>
                        <a:t>Demokratická republika Kongo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hlinkClick r:id="rId12" tooltip="Angola"/>
                        </a:rPr>
                        <a:t>Angola</a:t>
                      </a:r>
                      <a:endParaRPr lang="cs-CZ" sz="1800" dirty="0">
                        <a:solidFill>
                          <a:schemeClr val="tx1"/>
                        </a:solidFill>
                      </a:endParaRPr>
                    </a:p>
                  </a:txBody>
                  <a:tcPr marL="23628" marR="23628" marT="11814" marB="1181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4067944" y="1988840"/>
            <a:ext cx="1584176" cy="43924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I.</a:t>
            </a:r>
          </a:p>
        </p:txBody>
      </p:sp>
      <p:sp>
        <p:nvSpPr>
          <p:cNvPr id="6" name="Obdélník 5"/>
          <p:cNvSpPr/>
          <p:nvPr/>
        </p:nvSpPr>
        <p:spPr>
          <a:xfrm>
            <a:off x="5652120" y="1988840"/>
            <a:ext cx="3491880" cy="43924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II.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02E969E7-57D8-4DA0-9BE2-35C070B5739B}"/>
              </a:ext>
            </a:extLst>
          </p:cNvPr>
          <p:cNvSpPr txBox="1"/>
          <p:nvPr/>
        </p:nvSpPr>
        <p:spPr>
          <a:xfrm>
            <a:off x="526942" y="980728"/>
            <a:ext cx="850955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Opakování – úkoly</a:t>
            </a:r>
          </a:p>
          <a:p>
            <a:r>
              <a:rPr lang="cs-CZ" b="1" u="sng" dirty="0"/>
              <a:t> </a:t>
            </a:r>
          </a:p>
          <a:p>
            <a:r>
              <a:rPr lang="cs-CZ" dirty="0"/>
              <a:t>1. Ukaž na mapě a jmenuj 4 nejdelší řeky Afriky.</a:t>
            </a:r>
          </a:p>
          <a:p>
            <a:r>
              <a:rPr lang="cs-CZ" dirty="0"/>
              <a:t>2. Ukaž na mapě a jezera Viktoriino a Tanganika.</a:t>
            </a:r>
          </a:p>
          <a:p>
            <a:r>
              <a:rPr lang="cs-CZ" dirty="0"/>
              <a:t>3. Viktoriino jezero je celosvětově na </a:t>
            </a:r>
            <a:r>
              <a:rPr lang="cs-CZ" b="1" u="sng" dirty="0"/>
              <a:t>x</a:t>
            </a:r>
            <a:r>
              <a:rPr lang="cs-CZ" dirty="0"/>
              <a:t> místě svojí plochou. </a:t>
            </a:r>
          </a:p>
          <a:p>
            <a:r>
              <a:rPr lang="cs-CZ" dirty="0"/>
              <a:t>4. Tanganika je celosvětově na </a:t>
            </a:r>
            <a:r>
              <a:rPr lang="cs-CZ" b="1" u="sng" dirty="0"/>
              <a:t>x </a:t>
            </a:r>
            <a:r>
              <a:rPr lang="cs-CZ" dirty="0"/>
              <a:t>místě svojí hloubkou. Je zároveň </a:t>
            </a:r>
            <a:r>
              <a:rPr lang="cs-CZ" b="1" u="sng" dirty="0" err="1"/>
              <a:t>kryptodepresí</a:t>
            </a:r>
            <a:r>
              <a:rPr lang="cs-CZ" b="1" u="sng" dirty="0"/>
              <a:t> </a:t>
            </a:r>
            <a:r>
              <a:rPr lang="cs-CZ" dirty="0"/>
              <a:t>– vyhledej význam slova </a:t>
            </a:r>
            <a:r>
              <a:rPr lang="cs-CZ" b="1" u="sng" dirty="0" err="1"/>
              <a:t>kryptoteprese</a:t>
            </a:r>
            <a:r>
              <a:rPr lang="cs-CZ" dirty="0"/>
              <a:t>.</a:t>
            </a:r>
          </a:p>
          <a:p>
            <a:r>
              <a:rPr lang="cs-CZ" dirty="0"/>
              <a:t>5. Vysvětli, co je </a:t>
            </a:r>
            <a:r>
              <a:rPr lang="cs-CZ" b="1" u="sng" dirty="0"/>
              <a:t>vádí.</a:t>
            </a:r>
            <a:r>
              <a:rPr lang="cs-CZ" dirty="0"/>
              <a:t> </a:t>
            </a:r>
          </a:p>
          <a:p>
            <a:r>
              <a:rPr lang="cs-CZ" dirty="0"/>
              <a:t>6. Vysvětli, co je </a:t>
            </a:r>
            <a:r>
              <a:rPr lang="cs-CZ" b="1" u="sng" dirty="0"/>
              <a:t>šot </a:t>
            </a:r>
            <a:r>
              <a:rPr lang="cs-CZ" dirty="0"/>
              <a:t>( též šot ).</a:t>
            </a:r>
          </a:p>
          <a:p>
            <a:r>
              <a:rPr lang="cs-CZ" dirty="0"/>
              <a:t>7. Co jsou </a:t>
            </a:r>
            <a:r>
              <a:rPr lang="cs-CZ" b="1" u="sng" dirty="0"/>
              <a:t>bezodtoké oblasti </a:t>
            </a:r>
            <a:r>
              <a:rPr lang="cs-CZ" dirty="0"/>
              <a:t>a jakou </a:t>
            </a:r>
            <a:r>
              <a:rPr lang="cs-CZ" b="1" dirty="0"/>
              <a:t>% plochu </a:t>
            </a:r>
            <a:r>
              <a:rPr lang="cs-CZ" dirty="0"/>
              <a:t>v Africe zaujímají.</a:t>
            </a:r>
          </a:p>
          <a:p>
            <a:r>
              <a:rPr lang="cs-CZ" dirty="0"/>
              <a:t>8.  Co je </a:t>
            </a:r>
            <a:r>
              <a:rPr lang="cs-CZ" b="1" u="sng" dirty="0"/>
              <a:t>vnitřní delta </a:t>
            </a:r>
            <a:r>
              <a:rPr lang="cs-CZ" dirty="0"/>
              <a:t>a která ze 4 nejdelších řek Afriky se vnitřní deltou vyznačuje?</a:t>
            </a:r>
          </a:p>
        </p:txBody>
      </p:sp>
    </p:spTree>
    <p:extLst>
      <p:ext uri="{BB962C8B-B14F-4D97-AF65-F5344CB8AC3E}">
        <p14:creationId xmlns:p14="http://schemas.microsoft.com/office/powerpoint/2010/main" val="2418304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3528" y="0"/>
            <a:ext cx="8568952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Citace obrázků</a:t>
            </a:r>
            <a:r>
              <a:rPr lang="cs-CZ" dirty="0"/>
              <a:t>:</a:t>
            </a:r>
          </a:p>
          <a:p>
            <a:r>
              <a:rPr lang="cs-CZ" b="1" dirty="0"/>
              <a:t>Obr.1 -</a:t>
            </a:r>
            <a:r>
              <a:rPr lang="cs-CZ" dirty="0"/>
              <a:t>NEZNÁMÝ. </a:t>
            </a:r>
            <a:r>
              <a:rPr lang="cs-CZ" i="1" dirty="0" err="1"/>
              <a:t>flickr.com</a:t>
            </a:r>
            <a:r>
              <a:rPr lang="cs-CZ" dirty="0"/>
              <a:t> [online]. [cit. 23.1.2014]. Dostupný na WWW: </a:t>
            </a:r>
            <a:r>
              <a:rPr lang="cs-CZ" dirty="0">
                <a:hlinkClick r:id="rId2"/>
              </a:rPr>
              <a:t>http://www.komenskeho66.cz/</a:t>
            </a:r>
            <a:r>
              <a:rPr lang="cs-CZ" dirty="0" err="1">
                <a:hlinkClick r:id="rId2"/>
              </a:rPr>
              <a:t>materialy</a:t>
            </a:r>
            <a:r>
              <a:rPr lang="cs-CZ" dirty="0">
                <a:hlinkClick r:id="rId2"/>
              </a:rPr>
              <a:t>/</a:t>
            </a:r>
            <a:r>
              <a:rPr lang="cs-CZ" dirty="0" err="1">
                <a:hlinkClick r:id="rId2"/>
              </a:rPr>
              <a:t>zemepis</a:t>
            </a:r>
            <a:r>
              <a:rPr lang="cs-CZ" dirty="0">
                <a:hlinkClick r:id="rId2"/>
              </a:rPr>
              <a:t>/</a:t>
            </a:r>
            <a:r>
              <a:rPr lang="cs-CZ" dirty="0" err="1">
                <a:hlinkClick r:id="rId2"/>
              </a:rPr>
              <a:t>obrazky</a:t>
            </a:r>
            <a:r>
              <a:rPr lang="cs-CZ" dirty="0">
                <a:hlinkClick r:id="rId2"/>
              </a:rPr>
              <a:t>/mapy_savany.</a:t>
            </a:r>
            <a:r>
              <a:rPr lang="cs-CZ" dirty="0" err="1">
                <a:hlinkClick r:id="rId2"/>
              </a:rPr>
              <a:t>gif</a:t>
            </a:r>
            <a:endParaRPr lang="cs-CZ" dirty="0"/>
          </a:p>
          <a:p>
            <a:r>
              <a:rPr lang="cs-CZ" b="1" dirty="0"/>
              <a:t>Obr.2 - </a:t>
            </a:r>
            <a:r>
              <a:rPr lang="cs-CZ" dirty="0"/>
              <a:t>NENÍ. </a:t>
            </a:r>
            <a:r>
              <a:rPr lang="cs-CZ" i="1" dirty="0" err="1"/>
              <a:t>flickr.com</a:t>
            </a:r>
            <a:r>
              <a:rPr lang="cs-CZ" dirty="0"/>
              <a:t> [online]. [cit. 4.2.2014]. Dostupný na WWW: http://upload.wikimedia.org/wikipedia/commons/thumb/c/c8/David_Livingstone_memorial_at_Victoria_Falls%2C_Zimbabwe.jpg/450px-David_Livingstone_memorial_at_Victoria_Falls%2C_Zimbabwe.jpg </a:t>
            </a:r>
          </a:p>
          <a:p>
            <a:r>
              <a:rPr lang="cs-CZ" b="1" dirty="0"/>
              <a:t>Obr.3 -</a:t>
            </a:r>
            <a:r>
              <a:rPr lang="cs-CZ" dirty="0"/>
              <a:t>NENÍ. </a:t>
            </a:r>
            <a:r>
              <a:rPr lang="cs-CZ" i="1" dirty="0" err="1"/>
              <a:t>flickr.com</a:t>
            </a:r>
            <a:r>
              <a:rPr lang="cs-CZ" dirty="0"/>
              <a:t> [online]. [cit. 4.2.2014]. Dostupný na WWW: http://upload.wikimedia.org/wikipedia/commons/thumb/8/81/NachalParan1.jpg/800px-NachalParan1.jpg </a:t>
            </a:r>
            <a:endParaRPr lang="cs-CZ" b="1" dirty="0"/>
          </a:p>
          <a:p>
            <a:r>
              <a:rPr lang="cs-CZ" b="1" dirty="0"/>
              <a:t>Obr.4 -</a:t>
            </a:r>
            <a:r>
              <a:rPr lang="cs-CZ" dirty="0"/>
              <a:t>NEZNÁMÝ. </a:t>
            </a:r>
            <a:r>
              <a:rPr lang="cs-CZ" i="1" dirty="0" err="1"/>
              <a:t>flickr.com</a:t>
            </a:r>
            <a:r>
              <a:rPr lang="cs-CZ" dirty="0"/>
              <a:t> [online]. [cit. 28.1.2014]. Dostupný na WWW: </a:t>
            </a:r>
            <a:r>
              <a:rPr lang="cs-CZ" dirty="0">
                <a:hlinkClick r:id="rId3"/>
              </a:rPr>
              <a:t>http://www.</a:t>
            </a:r>
            <a:r>
              <a:rPr lang="cs-CZ" dirty="0" err="1">
                <a:hlinkClick r:id="rId3"/>
              </a:rPr>
              <a:t>afrikaonline.cz</a:t>
            </a:r>
            <a:r>
              <a:rPr lang="cs-CZ" dirty="0">
                <a:hlinkClick r:id="rId3"/>
              </a:rPr>
              <a:t>/image/</a:t>
            </a:r>
            <a:r>
              <a:rPr lang="cs-CZ" dirty="0" err="1">
                <a:hlinkClick r:id="rId3"/>
              </a:rPr>
              <a:t>picture</a:t>
            </a:r>
            <a:r>
              <a:rPr lang="cs-CZ" dirty="0">
                <a:hlinkClick r:id="rId3"/>
              </a:rPr>
              <a:t>/200611021307_</a:t>
            </a:r>
            <a:r>
              <a:rPr lang="cs-CZ" dirty="0" err="1">
                <a:hlinkClick r:id="rId3"/>
              </a:rPr>
              <a:t>spadovakrivka.jpg</a:t>
            </a:r>
            <a:endParaRPr lang="cs-CZ" dirty="0"/>
          </a:p>
          <a:p>
            <a:r>
              <a:rPr lang="cs-CZ" dirty="0"/>
              <a:t> </a:t>
            </a:r>
            <a:r>
              <a:rPr lang="cs-CZ" b="1" dirty="0"/>
              <a:t>Obr.5</a:t>
            </a:r>
            <a:r>
              <a:rPr lang="cs-CZ" dirty="0"/>
              <a:t> -NEZNÁMÝ. </a:t>
            </a:r>
            <a:r>
              <a:rPr lang="cs-CZ" i="1" dirty="0" err="1"/>
              <a:t>flickr.com</a:t>
            </a:r>
            <a:r>
              <a:rPr lang="cs-CZ" dirty="0"/>
              <a:t> [online]. [cit. 28.1.2014]. Dostupný na WWW: http://www.</a:t>
            </a:r>
            <a:r>
              <a:rPr lang="cs-CZ" dirty="0" err="1"/>
              <a:t>gweb.cz</a:t>
            </a:r>
            <a:r>
              <a:rPr lang="cs-CZ" dirty="0"/>
              <a:t>/soubory/</a:t>
            </a:r>
            <a:r>
              <a:rPr lang="cs-CZ" dirty="0" err="1"/>
              <a:t>nakresy</a:t>
            </a:r>
            <a:r>
              <a:rPr lang="cs-CZ" dirty="0"/>
              <a:t>/</a:t>
            </a:r>
            <a:r>
              <a:rPr lang="cs-CZ" dirty="0" err="1"/>
              <a:t>spadova</a:t>
            </a:r>
            <a:r>
              <a:rPr lang="cs-CZ" dirty="0"/>
              <a:t>_</a:t>
            </a:r>
            <a:r>
              <a:rPr lang="cs-CZ" dirty="0" err="1"/>
              <a:t>krivka.gif</a:t>
            </a:r>
            <a:r>
              <a:rPr lang="cs-CZ" dirty="0"/>
              <a:t> </a:t>
            </a:r>
            <a:endParaRPr lang="cs-CZ" b="1" dirty="0"/>
          </a:p>
          <a:p>
            <a:r>
              <a:rPr lang="cs-CZ" dirty="0"/>
              <a:t> </a:t>
            </a:r>
            <a:r>
              <a:rPr lang="cs-CZ" b="1" dirty="0"/>
              <a:t>Obr.6 -</a:t>
            </a:r>
            <a:r>
              <a:rPr lang="cs-CZ" dirty="0"/>
              <a:t>NEZNÁMÝ. </a:t>
            </a:r>
            <a:r>
              <a:rPr lang="cs-CZ" i="1" dirty="0" err="1"/>
              <a:t>flickr.com</a:t>
            </a:r>
            <a:r>
              <a:rPr lang="cs-CZ" dirty="0"/>
              <a:t> [online]. [cit. 28.1.2014]. Dostupný na WWW: </a:t>
            </a:r>
            <a:r>
              <a:rPr lang="cs-CZ" dirty="0">
                <a:hlinkClick r:id="rId4"/>
              </a:rPr>
              <a:t>http://www.4zscheb.cz/</a:t>
            </a:r>
            <a:r>
              <a:rPr lang="cs-CZ" dirty="0" err="1">
                <a:hlinkClick r:id="rId4"/>
              </a:rPr>
              <a:t>elearning</a:t>
            </a:r>
            <a:r>
              <a:rPr lang="cs-CZ" dirty="0">
                <a:hlinkClick r:id="rId4"/>
              </a:rPr>
              <a:t>/</a:t>
            </a:r>
            <a:r>
              <a:rPr lang="cs-CZ" dirty="0" err="1">
                <a:hlinkClick r:id="rId4"/>
              </a:rPr>
              <a:t>zemepislearning</a:t>
            </a:r>
            <a:r>
              <a:rPr lang="cs-CZ" dirty="0">
                <a:hlinkClick r:id="rId4"/>
              </a:rPr>
              <a:t>/afrika4/</a:t>
            </a:r>
            <a:r>
              <a:rPr lang="cs-CZ" dirty="0" err="1">
                <a:hlinkClick r:id="rId4"/>
              </a:rPr>
              <a:t>obrazky</a:t>
            </a:r>
            <a:r>
              <a:rPr lang="cs-CZ" dirty="0">
                <a:hlinkClick r:id="rId4"/>
              </a:rPr>
              <a:t>/</a:t>
            </a:r>
            <a:r>
              <a:rPr lang="cs-CZ" dirty="0" err="1">
                <a:hlinkClick r:id="rId4"/>
              </a:rPr>
              <a:t>ricnisitafriky.jpg</a:t>
            </a:r>
            <a:endParaRPr lang="cs-CZ" dirty="0"/>
          </a:p>
          <a:p>
            <a:r>
              <a:rPr lang="cs-CZ" b="1" dirty="0"/>
              <a:t>Obr.8 - </a:t>
            </a:r>
            <a:r>
              <a:rPr lang="cs-CZ" dirty="0"/>
              <a:t>NEZNÁMÝ. </a:t>
            </a:r>
            <a:r>
              <a:rPr lang="cs-CZ" i="1" dirty="0" err="1"/>
              <a:t>flickr.com</a:t>
            </a:r>
            <a:r>
              <a:rPr lang="cs-CZ" dirty="0"/>
              <a:t> [online]. [cit. 30.1.2014]. Dostupný na WWW: </a:t>
            </a:r>
            <a:r>
              <a:rPr lang="cs-CZ" dirty="0">
                <a:hlinkClick r:id="rId5"/>
              </a:rPr>
              <a:t>http://geoportal.alej.cz/_uploads/files/afrika.jpg</a:t>
            </a:r>
            <a:r>
              <a:rPr lang="cs-CZ" dirty="0"/>
              <a:t> </a:t>
            </a:r>
          </a:p>
          <a:p>
            <a:r>
              <a:rPr lang="cs-CZ" b="1" dirty="0"/>
              <a:t>Obr. 9 - </a:t>
            </a:r>
            <a:r>
              <a:rPr lang="cs-CZ" dirty="0"/>
              <a:t>NEZNÁMÝ. </a:t>
            </a:r>
            <a:r>
              <a:rPr lang="cs-CZ" i="1" dirty="0" err="1"/>
              <a:t>flickr.com</a:t>
            </a:r>
            <a:r>
              <a:rPr lang="cs-CZ" dirty="0"/>
              <a:t> [online]. [cit. 30.1.2014]. Dostupný na WWW: http://media0.jex.cz/</a:t>
            </a:r>
            <a:r>
              <a:rPr lang="cs-CZ" dirty="0" err="1"/>
              <a:t>images</a:t>
            </a:r>
            <a:r>
              <a:rPr lang="cs-CZ" dirty="0"/>
              <a:t>/media0:4c9cc0a9c10cc.jpg/</a:t>
            </a:r>
            <a:r>
              <a:rPr lang="cs-CZ" dirty="0" err="1"/>
              <a:t>afrika.jpg</a:t>
            </a:r>
            <a:r>
              <a:rPr lang="cs-CZ" dirty="0"/>
              <a:t> </a:t>
            </a:r>
          </a:p>
          <a:p>
            <a:r>
              <a:rPr lang="cs-CZ" b="1" dirty="0"/>
              <a:t>Obr.10 - </a:t>
            </a:r>
            <a:r>
              <a:rPr lang="cs-CZ" dirty="0"/>
              <a:t>NEZNÁMÝ. </a:t>
            </a:r>
            <a:r>
              <a:rPr lang="cs-CZ" i="1" dirty="0" err="1"/>
              <a:t>flickr.com</a:t>
            </a:r>
            <a:r>
              <a:rPr lang="cs-CZ" dirty="0"/>
              <a:t> [online]. [cit. 3.2.2014]. Dostupný na WWW: </a:t>
            </a:r>
            <a:r>
              <a:rPr lang="cs-CZ" dirty="0">
                <a:hlinkClick r:id="rId6"/>
              </a:rPr>
              <a:t>http://upload.wikimedia.org/wikipedia/commons/6/6a/Lake_Nasser_location.png</a:t>
            </a:r>
            <a:endParaRPr lang="cs-CZ" dirty="0"/>
          </a:p>
          <a:p>
            <a:endParaRPr lang="cs-CZ" b="1" dirty="0"/>
          </a:p>
          <a:p>
            <a:endParaRPr lang="cs-CZ" dirty="0"/>
          </a:p>
          <a:p>
            <a:r>
              <a:rPr lang="cs-CZ" dirty="0"/>
              <a:t> </a:t>
            </a:r>
            <a:endParaRPr lang="cs-CZ" b="1" dirty="0"/>
          </a:p>
          <a:p>
            <a:endParaRPr lang="cs-CZ" b="1" dirty="0"/>
          </a:p>
          <a:p>
            <a:endParaRPr lang="cs-CZ" dirty="0"/>
          </a:p>
        </p:txBody>
      </p:sp>
      <p:sp>
        <p:nvSpPr>
          <p:cNvPr id="3" name="Šestiúhelník 2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schemeClr val="tx1"/>
                </a:solidFill>
              </a:rPr>
              <a:t>14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 rot="10800000" flipV="1">
            <a:off x="251520" y="698213"/>
            <a:ext cx="864096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Obr.11 - </a:t>
            </a:r>
            <a:r>
              <a:rPr lang="cs-CZ" dirty="0"/>
              <a:t>NEZNÁMÝ. </a:t>
            </a:r>
            <a:r>
              <a:rPr lang="cs-CZ" i="1" dirty="0" err="1"/>
              <a:t>flickr.com</a:t>
            </a:r>
            <a:r>
              <a:rPr lang="cs-CZ" dirty="0"/>
              <a:t> [online]. [cit. 3.2.2014]. Dostupný na WWW: http://upload.wikimedia.org/wikipedia/commons/9/91/STS51B-51-14-_Lake_Cahora_Bassa.jpg </a:t>
            </a:r>
          </a:p>
          <a:p>
            <a:r>
              <a:rPr lang="cs-CZ" b="1" dirty="0"/>
              <a:t>Obr.12 - </a:t>
            </a:r>
            <a:r>
              <a:rPr lang="cs-CZ" dirty="0"/>
              <a:t>NEZNÁMÝ. </a:t>
            </a:r>
            <a:r>
              <a:rPr lang="cs-CZ" i="1" dirty="0" err="1"/>
              <a:t>flickr.com</a:t>
            </a:r>
            <a:r>
              <a:rPr lang="cs-CZ" dirty="0"/>
              <a:t> [online]. [cit. 3.2.2014]. Dostupný na WWW: </a:t>
            </a:r>
            <a:r>
              <a:rPr lang="cs-CZ" dirty="0">
                <a:hlinkClick r:id="rId2"/>
              </a:rPr>
              <a:t>http://www.planet-</a:t>
            </a:r>
            <a:r>
              <a:rPr lang="cs-CZ" dirty="0" err="1">
                <a:hlinkClick r:id="rId2"/>
              </a:rPr>
              <a:t>action.org</a:t>
            </a:r>
            <a:r>
              <a:rPr lang="cs-CZ" dirty="0">
                <a:hlinkClick r:id="rId2"/>
              </a:rPr>
              <a:t>/</a:t>
            </a:r>
            <a:r>
              <a:rPr lang="cs-CZ" dirty="0" err="1">
                <a:hlinkClick r:id="rId2"/>
              </a:rPr>
              <a:t>automne</a:t>
            </a:r>
            <a:r>
              <a:rPr lang="cs-CZ" dirty="0">
                <a:hlinkClick r:id="rId2"/>
              </a:rPr>
              <a:t>_</a:t>
            </a:r>
            <a:r>
              <a:rPr lang="cs-CZ" dirty="0" err="1">
                <a:hlinkClick r:id="rId2"/>
              </a:rPr>
              <a:t>modules</a:t>
            </a:r>
            <a:r>
              <a:rPr lang="cs-CZ" dirty="0">
                <a:hlinkClick r:id="rId2"/>
              </a:rPr>
              <a:t>_</a:t>
            </a:r>
            <a:r>
              <a:rPr lang="cs-CZ" dirty="0" err="1">
                <a:hlinkClick r:id="rId2"/>
              </a:rPr>
              <a:t>files</a:t>
            </a:r>
            <a:r>
              <a:rPr lang="cs-CZ" dirty="0">
                <a:hlinkClick r:id="rId2"/>
              </a:rPr>
              <a:t>/</a:t>
            </a:r>
            <a:r>
              <a:rPr lang="cs-CZ" dirty="0" err="1">
                <a:hlinkClick r:id="rId2"/>
              </a:rPr>
              <a:t>polyProjects</a:t>
            </a:r>
            <a:r>
              <a:rPr lang="cs-CZ" dirty="0">
                <a:hlinkClick r:id="rId2"/>
              </a:rPr>
              <a:t>/public/r939_7_</a:t>
            </a:r>
            <a:r>
              <a:rPr lang="cs-CZ" dirty="0" err="1">
                <a:hlinkClick r:id="rId2"/>
              </a:rPr>
              <a:t>zambezi</a:t>
            </a:r>
            <a:r>
              <a:rPr lang="cs-CZ" dirty="0">
                <a:hlinkClick r:id="rId2"/>
              </a:rPr>
              <a:t>_</a:t>
            </a:r>
            <a:r>
              <a:rPr lang="cs-CZ" dirty="0" err="1">
                <a:hlinkClick r:id="rId2"/>
              </a:rPr>
              <a:t>river</a:t>
            </a:r>
            <a:r>
              <a:rPr lang="cs-CZ" dirty="0">
                <a:hlinkClick r:id="rId2"/>
              </a:rPr>
              <a:t>_</a:t>
            </a:r>
            <a:r>
              <a:rPr lang="cs-CZ" dirty="0" err="1">
                <a:hlinkClick r:id="rId2"/>
              </a:rPr>
              <a:t>basin</a:t>
            </a:r>
            <a:r>
              <a:rPr lang="cs-CZ" dirty="0">
                <a:hlinkClick r:id="rId2"/>
              </a:rPr>
              <a:t>_map-2_</a:t>
            </a:r>
            <a:r>
              <a:rPr lang="cs-CZ" dirty="0" err="1">
                <a:hlinkClick r:id="rId2"/>
              </a:rPr>
              <a:t>thumbnail.jpg</a:t>
            </a:r>
            <a:endParaRPr lang="cs-CZ" dirty="0"/>
          </a:p>
          <a:p>
            <a:r>
              <a:rPr lang="cs-CZ" b="1" dirty="0"/>
              <a:t>Obr.13 -</a:t>
            </a:r>
            <a:r>
              <a:rPr lang="cs-CZ" dirty="0"/>
              <a:t>NEZNÁMÝ. </a:t>
            </a:r>
            <a:r>
              <a:rPr lang="cs-CZ" i="1" dirty="0" err="1"/>
              <a:t>flickr.com</a:t>
            </a:r>
            <a:r>
              <a:rPr lang="cs-CZ" dirty="0"/>
              <a:t> [online]. [cit. 3.2.2014]. Dostupný na WWW: http://upload.wikimedia.org/wikipedia/commons/9/94/ShrinkingLakeChad-1973-1997-EO.jpg </a:t>
            </a:r>
            <a:endParaRPr lang="cs-CZ" b="1" dirty="0"/>
          </a:p>
          <a:p>
            <a:r>
              <a:rPr lang="cs-CZ" b="1" dirty="0"/>
              <a:t>Obr. 14 -</a:t>
            </a:r>
            <a:r>
              <a:rPr lang="cs-CZ" dirty="0"/>
              <a:t>NEZNÁMÝ. </a:t>
            </a:r>
            <a:r>
              <a:rPr lang="cs-CZ" i="1" dirty="0" err="1"/>
              <a:t>flickr.com</a:t>
            </a:r>
            <a:r>
              <a:rPr lang="cs-CZ" dirty="0"/>
              <a:t> [online]. [cit. 3.2.2014]. Dostupný na WWW: http://www.</a:t>
            </a:r>
            <a:r>
              <a:rPr lang="cs-CZ" dirty="0" err="1"/>
              <a:t>blic.rs</a:t>
            </a:r>
            <a:r>
              <a:rPr lang="cs-CZ" dirty="0"/>
              <a:t>/data/</a:t>
            </a:r>
            <a:r>
              <a:rPr lang="cs-CZ" dirty="0" err="1"/>
              <a:t>images</a:t>
            </a:r>
            <a:r>
              <a:rPr lang="cs-CZ" dirty="0"/>
              <a:t>/2013-12-02/407485_20131202reuterssiegfried-modolatodonyangdi005918104_</a:t>
            </a:r>
            <a:r>
              <a:rPr lang="cs-CZ" dirty="0" err="1"/>
              <a:t>orig.jpg</a:t>
            </a:r>
            <a:r>
              <a:rPr lang="cs-CZ" dirty="0"/>
              <a:t> </a:t>
            </a:r>
          </a:p>
          <a:p>
            <a:r>
              <a:rPr lang="cs-CZ" b="1" dirty="0"/>
              <a:t>Obr.15 - </a:t>
            </a:r>
            <a:r>
              <a:rPr lang="cs-CZ" dirty="0"/>
              <a:t>NENÍ. </a:t>
            </a:r>
            <a:r>
              <a:rPr lang="cs-CZ" i="1" dirty="0" err="1"/>
              <a:t>flickr.com</a:t>
            </a:r>
            <a:r>
              <a:rPr lang="cs-CZ" dirty="0"/>
              <a:t> [online]. [cit. 4.2.2014]. Dostupný na WWW: http://upload.wikimedia.org/wikipedia/commons/6/6e/SuezCanal-EO.JPG </a:t>
            </a:r>
          </a:p>
          <a:p>
            <a:r>
              <a:rPr lang="cs-CZ" b="1" dirty="0"/>
              <a:t>Obr.16 - </a:t>
            </a:r>
            <a:r>
              <a:rPr lang="cs-CZ" dirty="0"/>
              <a:t>NENÍ. </a:t>
            </a:r>
            <a:r>
              <a:rPr lang="cs-CZ" i="1" dirty="0" err="1"/>
              <a:t>flickr.com</a:t>
            </a:r>
            <a:r>
              <a:rPr lang="cs-CZ" dirty="0"/>
              <a:t> [online]. [cit. 4.2.2014]. Dostupný na WWW: </a:t>
            </a:r>
            <a:r>
              <a:rPr lang="cs-CZ" dirty="0">
                <a:hlinkClick r:id="rId3"/>
              </a:rPr>
              <a:t>http://upload.wikimedia.org/wikipedia/commons/0/09/Ferdinand_de_Lesseps_1.jpg</a:t>
            </a:r>
            <a:endParaRPr lang="cs-CZ" dirty="0"/>
          </a:p>
          <a:p>
            <a:r>
              <a:rPr lang="cs-CZ" b="1" dirty="0"/>
              <a:t>Obr. 17 </a:t>
            </a:r>
            <a:r>
              <a:rPr lang="cs-CZ" dirty="0"/>
              <a:t>- NEZNÁMÝ. </a:t>
            </a:r>
            <a:r>
              <a:rPr lang="cs-CZ" i="1" dirty="0" err="1"/>
              <a:t>flickr.com</a:t>
            </a:r>
            <a:r>
              <a:rPr lang="cs-CZ" dirty="0"/>
              <a:t> [online]. [cit. 5.2.2014]. Dostupný na WWW: https://mw2.google.com/mw-panoramio/photos/small/8160223.jpg  </a:t>
            </a:r>
            <a:endParaRPr lang="cs-CZ" b="1" dirty="0"/>
          </a:p>
        </p:txBody>
      </p:sp>
      <p:sp>
        <p:nvSpPr>
          <p:cNvPr id="4" name="Šestiúhelník 3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idx="4294967295"/>
          </p:nvPr>
        </p:nvSpPr>
        <p:spPr>
          <a:xfrm>
            <a:off x="0" y="1"/>
            <a:ext cx="9144000" cy="836712"/>
          </a:xfrm>
        </p:spPr>
        <p:txBody>
          <a:bodyPr/>
          <a:lstStyle/>
          <a:p>
            <a:r>
              <a:rPr lang="cs-CZ" dirty="0"/>
              <a:t>Afrika – přírodní podmínky 2 - vodstvo </a:t>
            </a:r>
          </a:p>
        </p:txBody>
      </p:sp>
      <p:sp>
        <p:nvSpPr>
          <p:cNvPr id="4" name="Šestiúhelník 3"/>
          <p:cNvSpPr/>
          <p:nvPr/>
        </p:nvSpPr>
        <p:spPr>
          <a:xfrm>
            <a:off x="8244408" y="692696"/>
            <a:ext cx="720080" cy="576064"/>
          </a:xfrm>
          <a:prstGeom prst="hexagon">
            <a:avLst>
              <a:gd name="adj" fmla="val 33417"/>
              <a:gd name="vf" fmla="val 1154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schemeClr val="tx1"/>
                </a:solidFill>
              </a:rPr>
              <a:t>  1</a:t>
            </a:r>
          </a:p>
        </p:txBody>
      </p:sp>
      <p:pic>
        <p:nvPicPr>
          <p:cNvPr id="5122" name="Picture 2" descr="http://www.quido.cz/priroda/obrazky/vict_vod_8_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3536"/>
            <a:ext cx="4932040" cy="6024464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0" y="908720"/>
            <a:ext cx="703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Obr.1</a:t>
            </a:r>
          </a:p>
        </p:txBody>
      </p:sp>
      <p:sp>
        <p:nvSpPr>
          <p:cNvPr id="6" name="Obdélník 5"/>
          <p:cNvSpPr/>
          <p:nvPr/>
        </p:nvSpPr>
        <p:spPr>
          <a:xfrm>
            <a:off x="5076056" y="5085184"/>
            <a:ext cx="4067944" cy="147732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b="1" dirty="0"/>
              <a:t>Viktoriiny vodopády objevil pro Evropu misionář David </a:t>
            </a:r>
            <a:r>
              <a:rPr lang="cs-CZ" b="1" dirty="0" err="1"/>
              <a:t>Livingstone</a:t>
            </a:r>
            <a:r>
              <a:rPr lang="cs-CZ" b="1" dirty="0"/>
              <a:t> v roce 1855 </a:t>
            </a:r>
            <a:r>
              <a:rPr lang="cs-CZ" dirty="0"/>
              <a:t>a pojmenoval je podle britské královny. V jazyce </a:t>
            </a:r>
            <a:r>
              <a:rPr lang="cs-CZ" dirty="0" err="1"/>
              <a:t>Makalolů</a:t>
            </a:r>
            <a:r>
              <a:rPr lang="cs-CZ" dirty="0"/>
              <a:t> se jmenují Kouř, který hřmí.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836712"/>
            <a:ext cx="3044112" cy="4058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8316416" y="4653136"/>
            <a:ext cx="703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Obr.2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Šestiúhelník 1"/>
          <p:cNvSpPr/>
          <p:nvPr/>
        </p:nvSpPr>
        <p:spPr>
          <a:xfrm>
            <a:off x="8495928" y="188640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2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délník 3"/>
          <p:cNvSpPr/>
          <p:nvPr/>
        </p:nvSpPr>
        <p:spPr>
          <a:xfrm>
            <a:off x="179512" y="6309320"/>
            <a:ext cx="755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Obr.3 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483768" y="6309320"/>
            <a:ext cx="333443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cs-CZ" b="1" dirty="0"/>
              <a:t> Vádí v </a:t>
            </a:r>
            <a:r>
              <a:rPr lang="it-IT" b="1" dirty="0"/>
              <a:t>Nahal Paran, Negev, I</a:t>
            </a:r>
            <a:r>
              <a:rPr lang="cs-CZ" b="1" dirty="0"/>
              <a:t>z</a:t>
            </a:r>
            <a:r>
              <a:rPr lang="it-IT" b="1" dirty="0"/>
              <a:t>rael</a:t>
            </a:r>
            <a:endParaRPr lang="cs-CZ" b="1" dirty="0"/>
          </a:p>
        </p:txBody>
      </p:sp>
      <p:sp>
        <p:nvSpPr>
          <p:cNvPr id="6" name="Obdélník 5"/>
          <p:cNvSpPr/>
          <p:nvPr/>
        </p:nvSpPr>
        <p:spPr>
          <a:xfrm>
            <a:off x="2339752" y="188640"/>
            <a:ext cx="2232248" cy="4320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Vysvětli, co je vádí?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Šestiúhelník 1"/>
          <p:cNvSpPr/>
          <p:nvPr/>
        </p:nvSpPr>
        <p:spPr>
          <a:xfrm>
            <a:off x="8172400" y="260648"/>
            <a:ext cx="720080" cy="576064"/>
          </a:xfrm>
          <a:prstGeom prst="hexagon">
            <a:avLst>
              <a:gd name="adj" fmla="val 33417"/>
              <a:gd name="vf" fmla="val 1154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schemeClr val="tx1"/>
                </a:solidFill>
              </a:rPr>
              <a:t>  3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539552" y="692696"/>
            <a:ext cx="1579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Vodstvo Afriky</a:t>
            </a:r>
          </a:p>
        </p:txBody>
      </p:sp>
      <p:sp>
        <p:nvSpPr>
          <p:cNvPr id="4" name="Obdélník 3"/>
          <p:cNvSpPr/>
          <p:nvPr/>
        </p:nvSpPr>
        <p:spPr>
          <a:xfrm>
            <a:off x="539552" y="1124744"/>
            <a:ext cx="7704856" cy="230832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dirty="0"/>
              <a:t>Geomorfologické poměry Afriky, tj. tabule s vysokými okraji rozdělená pánvemi a rozvodními prahy, způsobují, že řeky vznikající na rozvodních prazích, netečou přímo do moře, ale složitým tokem vnitrozemím. K moři se pak dostávají systémem vodopádů nebo říčních prahů a peřejí, kterými překonávají výškové rozdíly (tj. mají nevyrovnanou spádovou křivku). Tato skutečnost spolu s </a:t>
            </a:r>
            <a:r>
              <a:rPr lang="cs-CZ" dirty="0" err="1"/>
              <a:t>vodností</a:t>
            </a:r>
            <a:r>
              <a:rPr lang="cs-CZ" dirty="0"/>
              <a:t> hlavních toků </a:t>
            </a:r>
            <a:r>
              <a:rPr lang="cs-CZ" b="1" dirty="0"/>
              <a:t>podmiňuje velké zásoby vodní energie, na druhé straně omezuje splavnost toků </a:t>
            </a:r>
            <a:r>
              <a:rPr lang="cs-CZ" dirty="0"/>
              <a:t>v celé jejich délce. Říční síť je totiž mladá, neboť povrch Afriky byl v neogénu rozlámán na kry, které byly vyzdvihovány a nakláněny.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573016"/>
            <a:ext cx="532859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611560" y="6488668"/>
            <a:ext cx="703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Obr.4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3573017"/>
            <a:ext cx="321111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délník 7"/>
          <p:cNvSpPr/>
          <p:nvPr/>
        </p:nvSpPr>
        <p:spPr>
          <a:xfrm>
            <a:off x="8244408" y="4869160"/>
            <a:ext cx="703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Obr.5</a:t>
            </a:r>
          </a:p>
        </p:txBody>
      </p:sp>
      <p:sp>
        <p:nvSpPr>
          <p:cNvPr id="9" name="Obdélník 8"/>
          <p:cNvSpPr/>
          <p:nvPr/>
        </p:nvSpPr>
        <p:spPr>
          <a:xfrm>
            <a:off x="251520" y="5157192"/>
            <a:ext cx="288032" cy="7200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?</a:t>
            </a:r>
          </a:p>
        </p:txBody>
      </p:sp>
      <p:sp>
        <p:nvSpPr>
          <p:cNvPr id="10" name="Obdélník 9"/>
          <p:cNvSpPr/>
          <p:nvPr/>
        </p:nvSpPr>
        <p:spPr>
          <a:xfrm>
            <a:off x="2843808" y="6093296"/>
            <a:ext cx="1224136" cy="2880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?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5796136" y="5373216"/>
            <a:ext cx="3347864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I. Doplň slova místo ?</a:t>
            </a:r>
          </a:p>
          <a:p>
            <a:pPr algn="ctr"/>
            <a:r>
              <a:rPr lang="cs-CZ" b="1" dirty="0">
                <a:solidFill>
                  <a:schemeClr val="bg1"/>
                </a:solidFill>
              </a:rPr>
              <a:t>II. Který úsek řek leží v bodu A ?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2" name="Obdélníkový popisek 11"/>
          <p:cNvSpPr/>
          <p:nvPr/>
        </p:nvSpPr>
        <p:spPr>
          <a:xfrm>
            <a:off x="1043608" y="3789040"/>
            <a:ext cx="1008112" cy="288032"/>
          </a:xfrm>
          <a:prstGeom prst="wedgeRectCallout">
            <a:avLst>
              <a:gd name="adj1" fmla="val -75469"/>
              <a:gd name="adj2" fmla="val -5328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Bod 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8460432" cy="175432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dirty="0"/>
              <a:t>Odtokové režimy afrických řek jsou značně nepravidelné, resp. jde o kombinované režimy, což je ovlivněno zejména geografickým rozdělením srážek (velké řeky přivádějí vodu z oblastí deštivých do suchých) a dalšími fyzicko-geografickými podmínkami. Celkový roční odtok z Afriky je asi 4 600 km</a:t>
            </a:r>
            <a:r>
              <a:rPr lang="cs-CZ" baseline="30000" dirty="0"/>
              <a:t>3</a:t>
            </a:r>
            <a:r>
              <a:rPr lang="cs-CZ" dirty="0"/>
              <a:t>, odtoková </a:t>
            </a:r>
            <a:r>
              <a:rPr lang="cs-CZ" b="1" dirty="0"/>
              <a:t>výška je 156 mm (po Austrálii druhá nejnižší).</a:t>
            </a:r>
            <a:r>
              <a:rPr lang="cs-CZ" dirty="0"/>
              <a:t> Do</a:t>
            </a:r>
            <a:r>
              <a:rPr lang="cs-CZ" u="sng" dirty="0"/>
              <a:t> </a:t>
            </a:r>
            <a:r>
              <a:rPr lang="cs-CZ" b="1" u="sng" dirty="0"/>
              <a:t>Atlantského oceánu </a:t>
            </a:r>
            <a:r>
              <a:rPr lang="cs-CZ" b="1" dirty="0"/>
              <a:t>je odvodňováno </a:t>
            </a:r>
            <a:r>
              <a:rPr lang="cs-CZ" b="1" u="sng" dirty="0"/>
              <a:t>51 %</a:t>
            </a:r>
            <a:r>
              <a:rPr lang="cs-CZ" b="1" dirty="0"/>
              <a:t> </a:t>
            </a:r>
            <a:r>
              <a:rPr lang="cs-CZ" dirty="0"/>
              <a:t>kontinentu a do </a:t>
            </a:r>
            <a:r>
              <a:rPr lang="cs-CZ" b="1" u="sng" dirty="0"/>
              <a:t>Indického oceánu 18 % </a:t>
            </a:r>
            <a:r>
              <a:rPr lang="cs-CZ" dirty="0"/>
              <a:t>kontinentu. </a:t>
            </a:r>
            <a:r>
              <a:rPr lang="cs-CZ" b="1" u="sng" dirty="0"/>
              <a:t>Bezodtoké oblasti </a:t>
            </a:r>
            <a:r>
              <a:rPr lang="cs-CZ" dirty="0"/>
              <a:t>zaujímají </a:t>
            </a:r>
            <a:r>
              <a:rPr lang="cs-CZ" b="1" dirty="0"/>
              <a:t>v Africe </a:t>
            </a:r>
            <a:r>
              <a:rPr lang="cs-CZ" b="1" u="sng" dirty="0"/>
              <a:t>31 %</a:t>
            </a:r>
            <a:r>
              <a:rPr lang="cs-CZ" b="1" dirty="0"/>
              <a:t> </a:t>
            </a:r>
            <a:r>
              <a:rPr lang="cs-CZ" dirty="0"/>
              <a:t>její plochy.</a:t>
            </a:r>
          </a:p>
        </p:txBody>
      </p:sp>
      <p:sp>
        <p:nvSpPr>
          <p:cNvPr id="3" name="Šestiúhelník 2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988840"/>
            <a:ext cx="6624736" cy="48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8244408" y="6381328"/>
            <a:ext cx="703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Obr.6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2429846"/>
              </p:ext>
            </p:extLst>
          </p:nvPr>
        </p:nvGraphicFramePr>
        <p:xfrm>
          <a:off x="323526" y="620688"/>
          <a:ext cx="8424939" cy="5112568"/>
        </p:xfrm>
        <a:graphic>
          <a:graphicData uri="http://schemas.openxmlformats.org/drawingml/2006/table">
            <a:tbl>
              <a:tblPr/>
              <a:tblGrid>
                <a:gridCol w="385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1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2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1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542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152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46780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 dirty="0" err="1">
                          <a:solidFill>
                            <a:schemeClr val="tx1"/>
                          </a:solidFill>
                          <a:latin typeface="Calibri"/>
                        </a:rPr>
                        <a:t>Poř</a:t>
                      </a:r>
                      <a:r>
                        <a:rPr lang="cs-CZ" sz="1600" b="1" i="0" u="none" strike="noStrike" kern="1200" dirty="0">
                          <a:solidFill>
                            <a:schemeClr val="tx1"/>
                          </a:solidFill>
                          <a:latin typeface="Calibri"/>
                        </a:rPr>
                        <a:t>.</a:t>
                      </a:r>
                      <a:endParaRPr lang="cs-CZ" sz="1600" b="0" i="0" u="none" strike="noStrike" dirty="0">
                        <a:latin typeface="Arial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Řeka</a:t>
                      </a:r>
                      <a:endParaRPr lang="cs-CZ" sz="1600" b="0" i="0" u="none" strike="noStrike">
                        <a:latin typeface="Arial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 dirty="0">
                          <a:solidFill>
                            <a:schemeClr val="tx1"/>
                          </a:solidFill>
                          <a:latin typeface="Calibri"/>
                        </a:rPr>
                        <a:t>Délka</a:t>
                      </a:r>
                      <a:br>
                        <a:rPr lang="cs-CZ" sz="1600" b="1" i="0" u="none" strike="noStrike" kern="120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cs-CZ" sz="1600" b="1" i="0" u="none" strike="noStrike" kern="1200" dirty="0">
                          <a:solidFill>
                            <a:schemeClr val="tx1"/>
                          </a:solidFill>
                          <a:latin typeface="Calibri"/>
                        </a:rPr>
                        <a:t>km</a:t>
                      </a: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Povodí</a:t>
                      </a:r>
                      <a:b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tisíce  km</a:t>
                      </a:r>
                      <a:r>
                        <a:rPr lang="cs-CZ" sz="1600" b="1" i="0" u="none" strike="noStrike" kern="1200" baseline="30000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  <a:endParaRPr lang="cs-CZ" sz="1600" b="1" i="0" u="none" strike="noStrike" kern="12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Průtok</a:t>
                      </a:r>
                      <a:endParaRPr lang="cs-CZ" sz="1600" b="0" i="0" u="none" strike="noStrike">
                        <a:latin typeface="Arial"/>
                      </a:endParaRPr>
                    </a:p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 baseline="0">
                          <a:solidFill>
                            <a:schemeClr val="tx1"/>
                          </a:solidFill>
                          <a:latin typeface="Calibri"/>
                        </a:rPr>
                        <a:t>m</a:t>
                      </a:r>
                      <a:r>
                        <a:rPr lang="cs-CZ" sz="1600" b="1" i="0" u="none" strike="noStrike" kern="1200" baseline="30000">
                          <a:solidFill>
                            <a:schemeClr val="tx1"/>
                          </a:solidFill>
                          <a:latin typeface="Calibri"/>
                        </a:rPr>
                        <a:t>3</a:t>
                      </a:r>
                      <a:r>
                        <a:rPr lang="cs-CZ" sz="1600" b="1" i="0" u="none" strike="noStrike" kern="1200" baseline="0">
                          <a:solidFill>
                            <a:schemeClr val="tx1"/>
                          </a:solidFill>
                          <a:latin typeface="Calibri"/>
                        </a:rPr>
                        <a:t>/sec.</a:t>
                      </a:r>
                      <a:endParaRPr lang="cs-CZ" sz="1600" b="1" i="0" u="none" strike="noStrike" kern="12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 dirty="0">
                          <a:solidFill>
                            <a:schemeClr val="tx1"/>
                          </a:solidFill>
                          <a:latin typeface="Calibri"/>
                        </a:rPr>
                        <a:t>Ústí do…</a:t>
                      </a:r>
                    </a:p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 dirty="0">
                          <a:solidFill>
                            <a:schemeClr val="tx1"/>
                          </a:solidFill>
                          <a:latin typeface="Calibri"/>
                        </a:rPr>
                        <a:t>(moře,zálivy,</a:t>
                      </a:r>
                    </a:p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 dirty="0">
                          <a:solidFill>
                            <a:schemeClr val="tx1"/>
                          </a:solidFill>
                          <a:latin typeface="Calibri"/>
                        </a:rPr>
                        <a:t>řeky)</a:t>
                      </a:r>
                      <a:endParaRPr lang="cs-CZ" sz="1600" b="0" i="0" u="none" strike="noStrike" dirty="0">
                        <a:latin typeface="Arial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 dirty="0">
                          <a:solidFill>
                            <a:schemeClr val="tx1"/>
                          </a:solidFill>
                          <a:latin typeface="Calibri"/>
                        </a:rPr>
                        <a:t>Protéká státy</a:t>
                      </a:r>
                      <a:endParaRPr lang="cs-CZ" sz="1600" b="0" i="0" u="none" strike="noStrike" dirty="0">
                        <a:latin typeface="Arial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158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 dirty="0">
                          <a:solidFill>
                            <a:schemeClr val="tx1"/>
                          </a:solidFill>
                          <a:latin typeface="Calibri"/>
                        </a:rPr>
                        <a:t>1.</a:t>
                      </a:r>
                      <a:endParaRPr lang="cs-CZ" sz="1600" b="1" i="0" u="none" strike="noStrike" dirty="0">
                        <a:latin typeface="Arial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 dirty="0">
                          <a:solidFill>
                            <a:schemeClr val="tx1"/>
                          </a:solidFill>
                          <a:latin typeface="Calibri"/>
                        </a:rPr>
                        <a:t>Nil</a:t>
                      </a: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6695</a:t>
                      </a:r>
                      <a:endParaRPr lang="cs-CZ" sz="1600" b="1" i="0" u="none" strike="noStrike">
                        <a:latin typeface="Arial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2 870</a:t>
                      </a: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5100</a:t>
                      </a:r>
                      <a:endParaRPr lang="cs-CZ" sz="1600" b="1" i="0" u="none" strike="noStrike">
                        <a:latin typeface="Arial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600" b="1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600" b="1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0669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 dirty="0">
                          <a:solidFill>
                            <a:schemeClr val="tx1"/>
                          </a:solidFill>
                          <a:latin typeface="Calibri"/>
                        </a:rPr>
                        <a:t>2.</a:t>
                      </a:r>
                      <a:endParaRPr lang="cs-CZ" sz="1600" b="1" i="0" u="none" strike="noStrike" dirty="0">
                        <a:latin typeface="Arial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Kongo</a:t>
                      </a: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 dirty="0">
                          <a:solidFill>
                            <a:schemeClr val="tx1"/>
                          </a:solidFill>
                          <a:latin typeface="Calibri"/>
                        </a:rPr>
                        <a:t>4700</a:t>
                      </a:r>
                      <a:endParaRPr lang="cs-CZ" sz="1600" b="1" i="0" u="none" strike="noStrike" dirty="0">
                        <a:latin typeface="Arial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3 680</a:t>
                      </a: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41 800</a:t>
                      </a:r>
                      <a:endParaRPr lang="cs-CZ" sz="1600" b="1" i="0" u="none" strike="noStrike">
                        <a:latin typeface="Arial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600" b="1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v-SE" sz="1600" b="1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3228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 dirty="0">
                          <a:solidFill>
                            <a:schemeClr val="tx1"/>
                          </a:solidFill>
                          <a:latin typeface="Calibri"/>
                        </a:rPr>
                        <a:t>3.</a:t>
                      </a:r>
                      <a:endParaRPr lang="cs-CZ" sz="1600" b="1" i="0" u="none" strike="noStrike" dirty="0">
                        <a:latin typeface="Arial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Niger</a:t>
                      </a: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4200</a:t>
                      </a:r>
                      <a:endParaRPr lang="cs-CZ" sz="1600" b="1" i="0" u="none" strike="noStrike">
                        <a:latin typeface="Arial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2 090</a:t>
                      </a: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9570</a:t>
                      </a:r>
                      <a:endParaRPr lang="cs-CZ" sz="1600" b="1" i="0" u="none" strike="noStrike">
                        <a:latin typeface="Arial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600" b="1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600" b="1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5692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 dirty="0">
                          <a:solidFill>
                            <a:schemeClr val="tx1"/>
                          </a:solidFill>
                          <a:latin typeface="Calibri"/>
                        </a:rPr>
                        <a:t>4.</a:t>
                      </a:r>
                      <a:endParaRPr lang="cs-CZ" sz="1600" b="1" i="0" u="none" strike="noStrike" dirty="0">
                        <a:latin typeface="Arial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Zambezi</a:t>
                      </a: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2574</a:t>
                      </a:r>
                      <a:endParaRPr lang="cs-CZ" sz="1600" b="1" i="0" u="none" strike="noStrike">
                        <a:latin typeface="Arial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1 570</a:t>
                      </a: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7000</a:t>
                      </a:r>
                      <a:endParaRPr lang="cs-CZ" sz="1600" b="1" i="0" u="none" strike="noStrike">
                        <a:latin typeface="Arial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600" b="1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600" b="1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55644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 dirty="0">
                          <a:solidFill>
                            <a:schemeClr val="tx1"/>
                          </a:solidFill>
                          <a:latin typeface="Calibri"/>
                        </a:rPr>
                        <a:t>5.</a:t>
                      </a:r>
                      <a:endParaRPr lang="cs-CZ" sz="1600" b="1" i="0" u="none" strike="noStrike" dirty="0">
                        <a:latin typeface="Arial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Ubangi</a:t>
                      </a: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2300</a:t>
                      </a:r>
                      <a:endParaRPr lang="cs-CZ" sz="1600" b="1" i="0" u="none" strike="noStrike">
                        <a:latin typeface="Arial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772 ,8</a:t>
                      </a: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5000</a:t>
                      </a:r>
                      <a:endParaRPr lang="cs-CZ" sz="1600" b="1" i="0" u="none" strike="noStrike">
                        <a:latin typeface="Arial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600" b="1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600" b="1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2397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6.</a:t>
                      </a:r>
                      <a:endParaRPr lang="cs-CZ" sz="1600" b="1" i="0" u="none" strike="noStrike">
                        <a:latin typeface="Arial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 dirty="0" err="1">
                          <a:solidFill>
                            <a:schemeClr val="tx1"/>
                          </a:solidFill>
                          <a:latin typeface="Calibri"/>
                        </a:rPr>
                        <a:t>Kasai</a:t>
                      </a:r>
                      <a:endParaRPr lang="cs-CZ" sz="1600" b="1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2000</a:t>
                      </a:r>
                      <a:endParaRPr lang="cs-CZ" sz="1600" b="1" i="0" u="none" strike="noStrike">
                        <a:latin typeface="Arial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880 ,2</a:t>
                      </a: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>
                          <a:solidFill>
                            <a:schemeClr val="tx1"/>
                          </a:solidFill>
                          <a:latin typeface="Calibri"/>
                        </a:rPr>
                        <a:t>10 000</a:t>
                      </a:r>
                      <a:endParaRPr lang="cs-CZ" sz="1600" b="1" i="0" u="none" strike="noStrike">
                        <a:latin typeface="Arial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600" b="1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600" b="1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marL="0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600" b="1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15748" marR="15748" marT="7874" marB="78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Šestiúhelník 2"/>
          <p:cNvSpPr/>
          <p:nvPr/>
        </p:nvSpPr>
        <p:spPr>
          <a:xfrm>
            <a:off x="8100392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" name="Obdélník 3"/>
          <p:cNvSpPr/>
          <p:nvPr/>
        </p:nvSpPr>
        <p:spPr>
          <a:xfrm>
            <a:off x="5541021" y="1556792"/>
            <a:ext cx="3096344" cy="482453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II. Vyhledej v mapě a doplň </a:t>
            </a:r>
          </a:p>
          <a:p>
            <a:pPr algn="ctr"/>
            <a:r>
              <a:rPr lang="cs-CZ" dirty="0"/>
              <a:t>názvy států.</a:t>
            </a:r>
          </a:p>
          <a:p>
            <a:pPr algn="ctr"/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4211960" y="1556792"/>
            <a:ext cx="1224136" cy="482453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I. Vyhledej</a:t>
            </a:r>
          </a:p>
          <a:p>
            <a:pPr algn="ctr"/>
            <a:r>
              <a:rPr lang="cs-CZ" dirty="0"/>
              <a:t>v mapě a</a:t>
            </a:r>
          </a:p>
          <a:p>
            <a:pPr algn="ctr"/>
            <a:r>
              <a:rPr lang="cs-CZ" dirty="0"/>
              <a:t>doplň </a:t>
            </a:r>
          </a:p>
          <a:p>
            <a:pPr algn="ctr"/>
            <a:r>
              <a:rPr lang="cs-CZ" dirty="0"/>
              <a:t>názvy.</a:t>
            </a:r>
          </a:p>
        </p:txBody>
      </p:sp>
      <p:sp>
        <p:nvSpPr>
          <p:cNvPr id="6" name="Obdélník 5"/>
          <p:cNvSpPr/>
          <p:nvPr/>
        </p:nvSpPr>
        <p:spPr>
          <a:xfrm>
            <a:off x="323528" y="260648"/>
            <a:ext cx="3074560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r>
              <a:rPr lang="cs-CZ" b="1" dirty="0"/>
              <a:t>Přehled  nejdelších  řek  Afriky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A01AC56B-4D16-4276-884D-FA1D8D5352A7}"/>
              </a:ext>
            </a:extLst>
          </p:cNvPr>
          <p:cNvSpPr/>
          <p:nvPr/>
        </p:nvSpPr>
        <p:spPr>
          <a:xfrm>
            <a:off x="323526" y="6474241"/>
            <a:ext cx="6654306" cy="307777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cs-CZ" sz="1400" dirty="0">
                <a:hlinkClick r:id="rId2"/>
              </a:rPr>
              <a:t>https://edu.ceskatelevize.cz/video/18374-etiopie-dokoncila-stavbu-obri-prehrady</a:t>
            </a:r>
            <a:r>
              <a:rPr lang="cs-CZ" sz="1400" dirty="0"/>
              <a:t>  3 min.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D5CA6FB-3CC2-40A4-9C0F-48B89F6F5ED2}"/>
              </a:ext>
            </a:extLst>
          </p:cNvPr>
          <p:cNvSpPr txBox="1"/>
          <p:nvPr/>
        </p:nvSpPr>
        <p:spPr>
          <a:xfrm>
            <a:off x="323526" y="5872626"/>
            <a:ext cx="2293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/>
              <a:t>7</a:t>
            </a:r>
            <a:r>
              <a:rPr lang="cs-CZ" b="1" dirty="0"/>
              <a:t>.  </a:t>
            </a:r>
            <a:r>
              <a:rPr lang="cs-CZ" b="1" dirty="0" err="1"/>
              <a:t>Okavango</a:t>
            </a:r>
            <a:r>
              <a:rPr lang="cs-CZ" b="1" dirty="0"/>
              <a:t>      1700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geoportal.alej.cz/_uploads/files/afrika.jpg">
            <a:extLst>
              <a:ext uri="{FF2B5EF4-FFF2-40B4-BE49-F238E27FC236}">
                <a16:creationId xmlns:a16="http://schemas.microsoft.com/office/drawing/2014/main" id="{E6182D60-E131-427C-9F29-FA864C24D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0"/>
            <a:ext cx="5184576" cy="6858000"/>
          </a:xfrm>
          <a:prstGeom prst="rect">
            <a:avLst/>
          </a:prstGeom>
          <a:noFill/>
        </p:spPr>
      </p:pic>
      <p:sp>
        <p:nvSpPr>
          <p:cNvPr id="3" name="Šestiúhelník 2">
            <a:extLst>
              <a:ext uri="{FF2B5EF4-FFF2-40B4-BE49-F238E27FC236}">
                <a16:creationId xmlns:a16="http://schemas.microsoft.com/office/drawing/2014/main" id="{95D22F52-17EA-46F9-966B-8FAB8616AAC1}"/>
              </a:ext>
            </a:extLst>
          </p:cNvPr>
          <p:cNvSpPr/>
          <p:nvPr/>
        </p:nvSpPr>
        <p:spPr>
          <a:xfrm>
            <a:off x="8304296" y="202332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" name="Čárový popisek 1 4">
            <a:extLst>
              <a:ext uri="{FF2B5EF4-FFF2-40B4-BE49-F238E27FC236}">
                <a16:creationId xmlns:a16="http://schemas.microsoft.com/office/drawing/2014/main" id="{91638E0A-3697-450B-8936-1C52B383D411}"/>
              </a:ext>
            </a:extLst>
          </p:cNvPr>
          <p:cNvSpPr/>
          <p:nvPr/>
        </p:nvSpPr>
        <p:spPr>
          <a:xfrm>
            <a:off x="3635896" y="2996952"/>
            <a:ext cx="432048" cy="288032"/>
          </a:xfrm>
          <a:prstGeom prst="borderCallout1">
            <a:avLst>
              <a:gd name="adj1" fmla="val 96994"/>
              <a:gd name="adj2" fmla="val 65208"/>
              <a:gd name="adj3" fmla="val 220566"/>
              <a:gd name="adj4" fmla="val -530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</a:t>
            </a:r>
          </a:p>
        </p:txBody>
      </p:sp>
      <p:sp>
        <p:nvSpPr>
          <p:cNvPr id="5" name="Čárový popisek 1 4">
            <a:extLst>
              <a:ext uri="{FF2B5EF4-FFF2-40B4-BE49-F238E27FC236}">
                <a16:creationId xmlns:a16="http://schemas.microsoft.com/office/drawing/2014/main" id="{EDE23761-9867-4641-9F41-61E38FE1094D}"/>
              </a:ext>
            </a:extLst>
          </p:cNvPr>
          <p:cNvSpPr/>
          <p:nvPr/>
        </p:nvSpPr>
        <p:spPr>
          <a:xfrm>
            <a:off x="4499992" y="5949280"/>
            <a:ext cx="432048" cy="288032"/>
          </a:xfrm>
          <a:prstGeom prst="borderCallout1">
            <a:avLst>
              <a:gd name="adj1" fmla="val -12355"/>
              <a:gd name="adj2" fmla="val 44043"/>
              <a:gd name="adj3" fmla="val -240148"/>
              <a:gd name="adj4" fmla="val -284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2</a:t>
            </a:r>
          </a:p>
        </p:txBody>
      </p:sp>
      <p:sp>
        <p:nvSpPr>
          <p:cNvPr id="6" name="Čárový popisek 1 4">
            <a:extLst>
              <a:ext uri="{FF2B5EF4-FFF2-40B4-BE49-F238E27FC236}">
                <a16:creationId xmlns:a16="http://schemas.microsoft.com/office/drawing/2014/main" id="{5371AE89-B487-451E-A969-25CB9E6D1779}"/>
              </a:ext>
            </a:extLst>
          </p:cNvPr>
          <p:cNvSpPr/>
          <p:nvPr/>
        </p:nvSpPr>
        <p:spPr>
          <a:xfrm>
            <a:off x="2267744" y="4725144"/>
            <a:ext cx="432048" cy="288032"/>
          </a:xfrm>
          <a:prstGeom prst="borderCallout1">
            <a:avLst>
              <a:gd name="adj1" fmla="val -5300"/>
              <a:gd name="adj2" fmla="val 100481"/>
              <a:gd name="adj3" fmla="val -181557"/>
              <a:gd name="adj4" fmla="val 2079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3</a:t>
            </a:r>
          </a:p>
        </p:txBody>
      </p:sp>
      <p:sp>
        <p:nvSpPr>
          <p:cNvPr id="7" name="Čárový popisek 1 4">
            <a:extLst>
              <a:ext uri="{FF2B5EF4-FFF2-40B4-BE49-F238E27FC236}">
                <a16:creationId xmlns:a16="http://schemas.microsoft.com/office/drawing/2014/main" id="{7FFA2069-8F29-4C2D-8B4C-7B13C71E2D4F}"/>
              </a:ext>
            </a:extLst>
          </p:cNvPr>
          <p:cNvSpPr/>
          <p:nvPr/>
        </p:nvSpPr>
        <p:spPr>
          <a:xfrm>
            <a:off x="3405456" y="2132856"/>
            <a:ext cx="432048" cy="288032"/>
          </a:xfrm>
          <a:prstGeom prst="borderCallout1">
            <a:avLst>
              <a:gd name="adj1" fmla="val 100521"/>
              <a:gd name="adj2" fmla="val 91075"/>
              <a:gd name="adj3" fmla="val 135909"/>
              <a:gd name="adj4" fmla="val 1820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4</a:t>
            </a:r>
          </a:p>
        </p:txBody>
      </p:sp>
      <p:sp>
        <p:nvSpPr>
          <p:cNvPr id="8" name="Čárový popisek 1 4">
            <a:extLst>
              <a:ext uri="{FF2B5EF4-FFF2-40B4-BE49-F238E27FC236}">
                <a16:creationId xmlns:a16="http://schemas.microsoft.com/office/drawing/2014/main" id="{AA2A86FD-74E2-4D1A-B67E-3EEE0190E952}"/>
              </a:ext>
            </a:extLst>
          </p:cNvPr>
          <p:cNvSpPr/>
          <p:nvPr/>
        </p:nvSpPr>
        <p:spPr>
          <a:xfrm>
            <a:off x="1360436" y="1988840"/>
            <a:ext cx="432048" cy="288032"/>
          </a:xfrm>
          <a:prstGeom prst="borderCallout1">
            <a:avLst>
              <a:gd name="adj1" fmla="val 104049"/>
              <a:gd name="adj2" fmla="val 51098"/>
              <a:gd name="adj3" fmla="val 213511"/>
              <a:gd name="adj4" fmla="val 833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5</a:t>
            </a:r>
          </a:p>
        </p:txBody>
      </p:sp>
      <p:sp>
        <p:nvSpPr>
          <p:cNvPr id="9" name="Čárový popisek 1 4">
            <a:extLst>
              <a:ext uri="{FF2B5EF4-FFF2-40B4-BE49-F238E27FC236}">
                <a16:creationId xmlns:a16="http://schemas.microsoft.com/office/drawing/2014/main" id="{4139CB2C-03C1-4D3D-BCBA-9BAED8F46228}"/>
              </a:ext>
            </a:extLst>
          </p:cNvPr>
          <p:cNvSpPr/>
          <p:nvPr/>
        </p:nvSpPr>
        <p:spPr>
          <a:xfrm>
            <a:off x="1823160" y="3789040"/>
            <a:ext cx="432048" cy="288032"/>
          </a:xfrm>
          <a:prstGeom prst="borderCallout1">
            <a:avLst>
              <a:gd name="adj1" fmla="val 100521"/>
              <a:gd name="adj2" fmla="val 91075"/>
              <a:gd name="adj3" fmla="val 227621"/>
              <a:gd name="adj4" fmla="val 2432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6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D63AE7AC-BF78-41DC-AEC2-A67D6AF571C1}"/>
              </a:ext>
            </a:extLst>
          </p:cNvPr>
          <p:cNvSpPr/>
          <p:nvPr/>
        </p:nvSpPr>
        <p:spPr>
          <a:xfrm>
            <a:off x="5724128" y="980728"/>
            <a:ext cx="3240360" cy="7200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Vyhledej a zapiš názvy označených řek.</a:t>
            </a:r>
          </a:p>
        </p:txBody>
      </p:sp>
      <p:sp>
        <p:nvSpPr>
          <p:cNvPr id="11" name="Čárový popisek 1 4">
            <a:extLst>
              <a:ext uri="{FF2B5EF4-FFF2-40B4-BE49-F238E27FC236}">
                <a16:creationId xmlns:a16="http://schemas.microsoft.com/office/drawing/2014/main" id="{EED4625E-8824-497D-AC36-6576A6D991EB}"/>
              </a:ext>
            </a:extLst>
          </p:cNvPr>
          <p:cNvSpPr/>
          <p:nvPr/>
        </p:nvSpPr>
        <p:spPr>
          <a:xfrm>
            <a:off x="3205292" y="5660361"/>
            <a:ext cx="432048" cy="288032"/>
          </a:xfrm>
          <a:prstGeom prst="borderCallout1">
            <a:avLst>
              <a:gd name="adj1" fmla="val -5240"/>
              <a:gd name="adj2" fmla="val 58034"/>
              <a:gd name="adj3" fmla="val -139945"/>
              <a:gd name="adj4" fmla="val -64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7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EA105400-C104-4518-A974-56C1F3F47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2680" y="3140968"/>
            <a:ext cx="3976960" cy="254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30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media0.jex.cz/images/media0:4c9cc0a9c10cc.jpg/afri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6840760" cy="6264696"/>
          </a:xfrm>
          <a:prstGeom prst="rect">
            <a:avLst/>
          </a:prstGeom>
          <a:noFill/>
        </p:spPr>
      </p:pic>
      <p:sp>
        <p:nvSpPr>
          <p:cNvPr id="3" name="Šestiúhelník 2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" name="Obdélník 3"/>
          <p:cNvSpPr/>
          <p:nvPr/>
        </p:nvSpPr>
        <p:spPr>
          <a:xfrm>
            <a:off x="7308304" y="6165304"/>
            <a:ext cx="703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Obr.9</a:t>
            </a:r>
            <a:endParaRPr lang="cs-CZ" dirty="0"/>
          </a:p>
        </p:txBody>
      </p:sp>
      <p:sp>
        <p:nvSpPr>
          <p:cNvPr id="5" name="Čárový popisek 1 4"/>
          <p:cNvSpPr/>
          <p:nvPr/>
        </p:nvSpPr>
        <p:spPr>
          <a:xfrm>
            <a:off x="6516216" y="2924944"/>
            <a:ext cx="360040" cy="360040"/>
          </a:xfrm>
          <a:prstGeom prst="borderCallout1">
            <a:avLst>
              <a:gd name="adj1" fmla="val 46101"/>
              <a:gd name="adj2" fmla="val -519"/>
              <a:gd name="adj3" fmla="val -98614"/>
              <a:gd name="adj4" fmla="val -3238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</a:t>
            </a:r>
          </a:p>
        </p:txBody>
      </p:sp>
      <p:sp>
        <p:nvSpPr>
          <p:cNvPr id="6" name="Čárový popisek 1 5"/>
          <p:cNvSpPr/>
          <p:nvPr/>
        </p:nvSpPr>
        <p:spPr>
          <a:xfrm>
            <a:off x="6084168" y="3356992"/>
            <a:ext cx="360040" cy="360040"/>
          </a:xfrm>
          <a:prstGeom prst="borderCallout1">
            <a:avLst>
              <a:gd name="adj1" fmla="val 53915"/>
              <a:gd name="adj2" fmla="val -4426"/>
              <a:gd name="adj3" fmla="val -24193"/>
              <a:gd name="adj4" fmla="val -2339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2</a:t>
            </a:r>
          </a:p>
        </p:txBody>
      </p:sp>
      <p:sp>
        <p:nvSpPr>
          <p:cNvPr id="7" name="Čárový popisek 1 6"/>
          <p:cNvSpPr/>
          <p:nvPr/>
        </p:nvSpPr>
        <p:spPr>
          <a:xfrm>
            <a:off x="2483768" y="3645024"/>
            <a:ext cx="432048" cy="360040"/>
          </a:xfrm>
          <a:prstGeom prst="borderCallout1">
            <a:avLst>
              <a:gd name="adj1" fmla="val 42193"/>
              <a:gd name="adj2" fmla="val 99117"/>
              <a:gd name="adj3" fmla="val -63327"/>
              <a:gd name="adj4" fmla="val 5607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3</a:t>
            </a:r>
          </a:p>
        </p:txBody>
      </p:sp>
      <p:sp>
        <p:nvSpPr>
          <p:cNvPr id="8" name="Čárový popisek 1 7"/>
          <p:cNvSpPr/>
          <p:nvPr/>
        </p:nvSpPr>
        <p:spPr>
          <a:xfrm>
            <a:off x="1835696" y="3429000"/>
            <a:ext cx="432048" cy="432048"/>
          </a:xfrm>
          <a:prstGeom prst="borderCallout1">
            <a:avLst>
              <a:gd name="adj1" fmla="val -786"/>
              <a:gd name="adj2" fmla="val 102372"/>
              <a:gd name="adj3" fmla="val -222873"/>
              <a:gd name="adj4" fmla="val 3882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4</a:t>
            </a:r>
          </a:p>
        </p:txBody>
      </p:sp>
      <p:sp>
        <p:nvSpPr>
          <p:cNvPr id="9" name="Čárový popisek 1 8"/>
          <p:cNvSpPr/>
          <p:nvPr/>
        </p:nvSpPr>
        <p:spPr>
          <a:xfrm>
            <a:off x="5724128" y="3789040"/>
            <a:ext cx="360040" cy="360040"/>
          </a:xfrm>
          <a:prstGeom prst="borderCallout1">
            <a:avLst>
              <a:gd name="adj1" fmla="val 53915"/>
              <a:gd name="adj2" fmla="val 3389"/>
              <a:gd name="adj3" fmla="val -32069"/>
              <a:gd name="adj4" fmla="val -1907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5</a:t>
            </a:r>
          </a:p>
        </p:txBody>
      </p:sp>
      <p:sp>
        <p:nvSpPr>
          <p:cNvPr id="10" name="Čárový popisek 1 9"/>
          <p:cNvSpPr/>
          <p:nvPr/>
        </p:nvSpPr>
        <p:spPr>
          <a:xfrm>
            <a:off x="2843808" y="4149080"/>
            <a:ext cx="360040" cy="360040"/>
          </a:xfrm>
          <a:prstGeom prst="borderCallout1">
            <a:avLst>
              <a:gd name="adj1" fmla="val 42194"/>
              <a:gd name="adj2" fmla="val 93256"/>
              <a:gd name="adj3" fmla="val -47698"/>
              <a:gd name="adj4" fmla="val 5324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6</a:t>
            </a:r>
          </a:p>
        </p:txBody>
      </p:sp>
      <p:sp>
        <p:nvSpPr>
          <p:cNvPr id="11" name="Čárový popisek 1 10"/>
          <p:cNvSpPr/>
          <p:nvPr/>
        </p:nvSpPr>
        <p:spPr>
          <a:xfrm>
            <a:off x="2627784" y="4869160"/>
            <a:ext cx="432048" cy="360040"/>
          </a:xfrm>
          <a:prstGeom prst="borderCallout1">
            <a:avLst>
              <a:gd name="adj1" fmla="val 50008"/>
              <a:gd name="adj2" fmla="val 86092"/>
              <a:gd name="adj3" fmla="val -98492"/>
              <a:gd name="adj4" fmla="val 5837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7</a:t>
            </a:r>
          </a:p>
        </p:txBody>
      </p:sp>
      <p:sp>
        <p:nvSpPr>
          <p:cNvPr id="12" name="Obdélník 11"/>
          <p:cNvSpPr/>
          <p:nvPr/>
        </p:nvSpPr>
        <p:spPr>
          <a:xfrm>
            <a:off x="6804248" y="2276872"/>
            <a:ext cx="2339752" cy="36004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Popiš označená jezera.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upload.wikimedia.org/wikipedia/commons/9/94/ShrinkingLakeChad-1973-1997-E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6085330" cy="6378328"/>
          </a:xfrm>
          <a:prstGeom prst="rect">
            <a:avLst/>
          </a:prstGeom>
          <a:noFill/>
        </p:spPr>
      </p:pic>
      <p:sp>
        <p:nvSpPr>
          <p:cNvPr id="3" name="Šestiúhelník 2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0" y="6488668"/>
            <a:ext cx="820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Obr.13</a:t>
            </a:r>
          </a:p>
        </p:txBody>
      </p:sp>
      <p:sp>
        <p:nvSpPr>
          <p:cNvPr id="5" name="Obdélníkový popisek 4"/>
          <p:cNvSpPr/>
          <p:nvPr/>
        </p:nvSpPr>
        <p:spPr>
          <a:xfrm>
            <a:off x="6264842" y="1052736"/>
            <a:ext cx="2879158" cy="1656184"/>
          </a:xfrm>
          <a:prstGeom prst="wedgeRectCallout">
            <a:avLst>
              <a:gd name="adj1" fmla="val -107586"/>
              <a:gd name="adj2" fmla="val 15645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I. Které jezero  zobrazuje tento družicový snímek?</a:t>
            </a:r>
          </a:p>
          <a:p>
            <a:pPr algn="ctr"/>
            <a:r>
              <a:rPr lang="cs-CZ" b="1" dirty="0"/>
              <a:t>II. S kterým velkým asijským jezerem má </a:t>
            </a:r>
          </a:p>
          <a:p>
            <a:pPr algn="ctr"/>
            <a:r>
              <a:rPr lang="cs-CZ" b="1" dirty="0"/>
              <a:t>toto jezero podobný osud?</a:t>
            </a:r>
          </a:p>
        </p:txBody>
      </p:sp>
      <p:sp>
        <p:nvSpPr>
          <p:cNvPr id="6" name="Obdélník 5"/>
          <p:cNvSpPr/>
          <p:nvPr/>
        </p:nvSpPr>
        <p:spPr>
          <a:xfrm>
            <a:off x="899592" y="5380672"/>
            <a:ext cx="8244408" cy="147732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dirty="0"/>
              <a:t>„je velké mělké bezodtoké jezero v severní části střední Afriky. Je neobyčejně ekonomicky důležité, protože představuje hlavní zdroj vody a obživy pro 20 miliónů lidí 4 států na jeho březích. Rozloha jezera se mění v důsledku dlouhodobého kolísání hladiny a pohybuje se kolem 1350 km</a:t>
            </a:r>
            <a:r>
              <a:rPr lang="cs-CZ" baseline="30000" dirty="0"/>
              <a:t>2</a:t>
            </a:r>
            <a:r>
              <a:rPr lang="cs-CZ" dirty="0"/>
              <a:t>. Maximální hloubka pak kolísá mezi 2 a 11 m. Jezero leží v nadmořské výšce 240 m.“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Lití písma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8214</TotalTime>
  <Words>1930</Words>
  <Application>Microsoft Office PowerPoint</Application>
  <PresentationFormat>Předvádění na obrazovce (4:3)</PresentationFormat>
  <Paragraphs>229</Paragraphs>
  <Slides>17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0" baseType="lpstr">
      <vt:lpstr>Arial</vt:lpstr>
      <vt:lpstr>Calibri</vt:lpstr>
      <vt:lpstr>Motiv sady Office</vt:lpstr>
      <vt:lpstr>Prezentace aplikace PowerPoint</vt:lpstr>
      <vt:lpstr>Afrika – přírodní podmínky 2 - vodstvo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gybon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Afrika – přírodní podmínky 2</dc:title>
  <dc:creator>cap</dc:creator>
  <cp:lastModifiedBy>Jaroslav Cap</cp:lastModifiedBy>
  <cp:revision>127</cp:revision>
  <dcterms:created xsi:type="dcterms:W3CDTF">2014-01-21T22:46:52Z</dcterms:created>
  <dcterms:modified xsi:type="dcterms:W3CDTF">2026-01-20T09:39:38Z</dcterms:modified>
</cp:coreProperties>
</file>