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49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308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6756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8910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173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4181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952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45568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960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9297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976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9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221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889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395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006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8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AA21AFA-C4CD-4E47-B41B-1DD33CD085D4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2163039-221B-4DD1-B3E4-C36FAF924E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4279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F1AA78-D3B9-4957-B8E5-593981DEA6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CONDITIONAL CLAUSES</a:t>
            </a:r>
            <a:b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50A0C1-C088-40D9-9A11-E47606AE8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FDE9F2D-0841-442C-80A0-83CC55296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731692">
            <a:off x="385912" y="3768998"/>
            <a:ext cx="2810267" cy="154326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50653B03-A60F-42D3-B860-9F4B2246A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9920" y="2657366"/>
            <a:ext cx="2819794" cy="15432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FF7AF25-E057-4A54-B1F3-F4CE76CBA1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806" y="51394"/>
            <a:ext cx="1325216" cy="1644248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F87769C2-5922-410D-9490-972EF20629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334652">
            <a:off x="8224401" y="627446"/>
            <a:ext cx="2084121" cy="1123356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966F765C-D635-49E2-9388-F27CE8A00B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0614" y="5188465"/>
            <a:ext cx="2754398" cy="120547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7586482D-BC0D-424A-82E3-C9FD792114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18788" y="499532"/>
            <a:ext cx="1783960" cy="943582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ED571E0D-4099-493E-8766-B52F8803CB9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37706">
            <a:off x="9408951" y="5010377"/>
            <a:ext cx="1911256" cy="1249257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9BB3C3CF-5CC7-40AC-BE70-CC16BB7104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475926">
            <a:off x="3908855" y="3273374"/>
            <a:ext cx="3821241" cy="7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21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9542027D-0664-46C5-BDB2-94A6673B5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3286539"/>
            <a:ext cx="6400800" cy="250466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my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didn´t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hadn´t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grammar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won´t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my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wouldn´t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study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listen to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pop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songs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13ADCBB-4B51-4F5D-8E27-526349104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475" y="567345"/>
            <a:ext cx="2774948" cy="194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552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F85D1C-7DDA-406A-9348-C1AD7666A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6977" y="225285"/>
            <a:ext cx="9453701" cy="4704523"/>
          </a:xfrm>
        </p:spPr>
        <p:txBody>
          <a:bodyPr>
            <a:normAutofit fontScale="90000"/>
          </a:bodyPr>
          <a:lstStyle/>
          <a:p>
            <a:br>
              <a:rPr lang="cs-CZ" sz="2800" dirty="0"/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základní vzory:  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…………(vedlejší věta)…………</a:t>
            </a:r>
            <a:r>
              <a:rPr lang="cs-CZ" sz="2200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………… (hlavní věta) …………… .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……………( hlavní věta) ………….  </a:t>
            </a:r>
            <a:r>
              <a:rPr lang="cs-CZ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………... (vedlejší věta) ………… .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- pokud je věta vedlejší před větou hlavní, dáváme mezi věty čárku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- pokud je věta hlavní před větou vedlejší, čárku nedáváme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3F78F8D-78F0-4BFA-BC5E-5A79103139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5671930"/>
            <a:ext cx="6400800" cy="119270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3169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32B192BE-8A19-4688-BE39-9FF0271F2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4982817"/>
            <a:ext cx="6400800" cy="278295"/>
          </a:xfrm>
        </p:spPr>
        <p:txBody>
          <a:bodyPr>
            <a:normAutofit fontScale="70000" lnSpcReduction="20000"/>
          </a:bodyPr>
          <a:lstStyle/>
          <a:p>
            <a:endParaRPr lang="cs-CZ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0421A9-6309-4980-B152-DB761ECE516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84212" y="843966"/>
            <a:ext cx="10103058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Zero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Conditionals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       nulová podmínka</a:t>
            </a:r>
            <a:b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If…….. present tense ………., ………. present tense ……….... .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………. present tense ………. if ….….. present tense …………. .</a:t>
            </a:r>
            <a:b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- používají se pokud mluvíme o věcech, které jsou všeobecně pravda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kumimoji="0" lang="en-US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it is noon in Lima, it is 6 p. m. in Rome.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         ( v obou větách je čas přítomný)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- dále se používají pokud mluvíme o věcech, které se dějí opakovaně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kumimoji="0" lang="en-US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he flies, he orders a special meal.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(v obou větách je čas přítomný)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- dále lze v těchto větách použít modální sloveso, např. </a:t>
            </a:r>
            <a:r>
              <a:rPr kumimoji="0" lang="cs-CZ" altLang="cs-CZ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can</a:t>
            </a:r>
            <a:r>
              <a:rPr kumimoji="0" lang="cs-CZ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cs-CZ" altLang="cs-CZ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might</a:t>
            </a:r>
            <a:r>
              <a:rPr kumimoji="0" lang="cs-CZ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nebo   	   	rozkazovací způsob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	</a:t>
            </a:r>
            <a:r>
              <a:rPr kumimoji="0" lang="en-US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 might learn more if you listen to English songs.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If you come to London, call me.</a:t>
            </a:r>
            <a:br>
              <a:rPr kumimoji="0" lang="cs-CZ" alt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                                      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= když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431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F03140-486A-45EC-B582-17F251EAF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658678"/>
            <a:ext cx="8534400" cy="335721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87AE735-E24E-4347-9AF2-D63CE160C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9480205" cy="5476461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cs-CZ" sz="55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cs-CZ" sz="5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55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Conditionals</a:t>
            </a:r>
            <a:r>
              <a:rPr lang="cs-CZ" sz="5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první podmínka</a:t>
            </a:r>
            <a:endParaRPr lang="cs-CZ" sz="5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nazývá se také reálná, uskutečnitelná a týká se situace, jež by se mohla odehrát v      	budoucnosti </a:t>
            </a:r>
          </a:p>
          <a:p>
            <a:pPr marL="0" indent="0">
              <a:buNone/>
            </a:pPr>
            <a:r>
              <a:rPr lang="cs-CZ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situace se může někdy v budoucnu uskutečnit</a:t>
            </a:r>
          </a:p>
          <a:p>
            <a:pPr marL="0" indent="0">
              <a:buNone/>
            </a:pPr>
            <a:r>
              <a:rPr lang="cs-CZ" sz="5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5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…….. present tense ………., ………. future tense ………….. .	       </a:t>
            </a:r>
            <a:endParaRPr lang="cs-CZ" sz="5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5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5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……….future tense ……….. if ………… present tense ………… .</a:t>
            </a:r>
            <a:endParaRPr lang="cs-CZ" sz="5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5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 tense: </a:t>
            </a:r>
            <a:r>
              <a:rPr lang="en-US" sz="5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např</a:t>
            </a:r>
            <a:r>
              <a:rPr lang="en-US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doesn’t study, helps mum, isn’t at home, are busy…)  </a:t>
            </a:r>
            <a:endParaRPr lang="cs-CZ" sz="5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5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např</a:t>
            </a:r>
            <a:r>
              <a:rPr lang="en-US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he has money, he’ll buy a car</a:t>
            </a:r>
            <a:r>
              <a:rPr lang="cs-CZ" sz="55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sz="5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Jestli bude mít peníze, koupí si auto.</a:t>
            </a:r>
          </a:p>
          <a:p>
            <a:pPr marL="0" indent="0">
              <a:buNone/>
            </a:pPr>
            <a:r>
              <a:rPr lang="cs-CZ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</a:t>
            </a:r>
            <a:r>
              <a:rPr lang="en-US" sz="55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he is ill, he won’t be able to come to school.</a:t>
            </a:r>
            <a:r>
              <a:rPr lang="en-US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5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Jestli bude nemocný, nebude moci přijít do školy.</a:t>
            </a:r>
          </a:p>
          <a:p>
            <a:pPr marL="0" indent="0">
              <a:buNone/>
            </a:pPr>
            <a:r>
              <a:rPr lang="en-US" sz="55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They will have to study hard if they write a test tomorrow.</a:t>
            </a:r>
            <a:endParaRPr lang="cs-CZ" sz="55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    Budou se muset pilně učit, jestli budou zítra psát test</a:t>
            </a:r>
          </a:p>
          <a:p>
            <a:pPr marL="0" indent="0">
              <a:buNone/>
            </a:pPr>
            <a:r>
              <a:rPr lang="cs-CZ" sz="55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nejčastěji překládá jako </a:t>
            </a:r>
            <a:r>
              <a:rPr lang="cs-CZ" sz="55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jestli, jestliže</a:t>
            </a:r>
            <a:endParaRPr lang="cs-CZ" sz="5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5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  <a:r>
              <a:rPr lang="cs-CZ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ačkoliv vedlejší věta - </a:t>
            </a:r>
            <a:r>
              <a:rPr lang="cs-CZ" sz="55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má v češtině budoucí čas, v angličtině musí být čas  přítomný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9744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E57452-0590-4AC6-888F-4D7CF27E6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D67EF1-D262-4B3D-9355-3429227E8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799"/>
            <a:ext cx="10262084" cy="548971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</a:t>
            </a:r>
            <a:r>
              <a:rPr lang="cs-CZ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Conditionals</a:t>
            </a:r>
            <a:r>
              <a:rPr lang="cs-CZ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		          	druhá podmínka</a:t>
            </a:r>
            <a:endParaRPr lang="cs-CZ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nazývá se také nereálná, neuskutečnitelná a týká se situace odehrávající se v přítomnosti</a:t>
            </a:r>
          </a:p>
          <a:p>
            <a:pPr marL="0" indent="0">
              <a:buNone/>
            </a:pP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současná situace je ve skutečnosti opačná</a:t>
            </a:r>
          </a:p>
          <a:p>
            <a:pPr marL="0" indent="0">
              <a:buNone/>
            </a:pPr>
            <a:r>
              <a:rPr lang="cs-CZ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……… past tense ………….., ……….would/could/might ……… .</a:t>
            </a:r>
            <a:endParaRPr lang="cs-CZ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……….. would/could ………… if ………… past tense ……… . </a:t>
            </a:r>
            <a:endParaRPr lang="cs-CZ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(past tense: 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např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were in love , weren’t ill, didn’t love, played…)</a:t>
            </a:r>
            <a:endParaRPr lang="cs-CZ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např</a:t>
            </a: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studied hard, you would pass the exam.</a:t>
            </a:r>
            <a:endParaRPr lang="cs-CZ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Kdybys pilně studoval, udělal bys zkoušku.</a:t>
            </a:r>
          </a:p>
          <a:p>
            <a:pPr marL="0" indent="0">
              <a:buNone/>
            </a:pPr>
            <a:r>
              <a:rPr lang="en-US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What would you do if you were me?</a:t>
            </a:r>
            <a:endParaRPr lang="cs-CZ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	          Co bys dělal, kdybys byl mnou?</a:t>
            </a:r>
          </a:p>
          <a:p>
            <a:pPr marL="0" indent="0">
              <a:buNone/>
            </a:pPr>
            <a:r>
              <a:rPr lang="en-US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If you were at home, we could visit you.</a:t>
            </a:r>
            <a:endParaRPr lang="cs-CZ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	          Kdybys byl doma, mohli bychom tě navštívit.</a:t>
            </a:r>
          </a:p>
          <a:p>
            <a:pPr marL="0" indent="0">
              <a:buNone/>
            </a:pP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nejčastěji překládá jako </a:t>
            </a:r>
            <a:r>
              <a:rPr lang="cs-CZ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kdyby, kdybych, kdybys…</a:t>
            </a:r>
            <a:endParaRPr lang="cs-CZ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minulého tvaru slovesa - </a:t>
            </a:r>
            <a:r>
              <a:rPr lang="cs-CZ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je ve všech osobách tvar </a:t>
            </a:r>
            <a:r>
              <a:rPr lang="cs-CZ" sz="2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cs-CZ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cs-CZ" sz="2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weren´t</a:t>
            </a: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cs-CZ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ačkoliv vedlejší věta - </a:t>
            </a:r>
            <a:r>
              <a:rPr lang="cs-CZ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má v češtině podmiňovací způsob, v angličtině musí být čas minulý</a:t>
            </a:r>
          </a:p>
          <a:p>
            <a:pPr marL="0" indent="0">
              <a:buNone/>
            </a:pPr>
            <a:endParaRPr lang="cs-CZ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1304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70D931-02F7-4D6C-9779-652747B43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F314BD-B18C-489D-9919-B11D285D8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341598" cy="558247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2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</a:t>
            </a:r>
            <a:r>
              <a:rPr lang="cs-CZ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Conditionals</a:t>
            </a:r>
            <a:r>
              <a:rPr lang="cs-CZ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třetí podmínka</a:t>
            </a:r>
            <a:endParaRPr lang="cs-CZ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nazývá se také nereálná, neuskutečnitelná a týká se situace vztahující se k minulosti</a:t>
            </a:r>
          </a:p>
          <a:p>
            <a:pPr marL="0" indent="0">
              <a:buNone/>
            </a:pPr>
            <a:r>
              <a:rPr lang="cs-CZ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reálná situace je ve skutečnosti opačná, tyto podmínky nejčastěji vyjadřují určitou lítost    	nad tím, co se odehrálo, popř. neodehrálo v minulosti</a:t>
            </a:r>
          </a:p>
          <a:p>
            <a:pPr marL="0" indent="0">
              <a:buNone/>
            </a:pPr>
            <a:r>
              <a:rPr lang="cs-CZ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……… past perfect ……………., would/could/might have + past participle …….. .</a:t>
            </a:r>
            <a:endParaRPr lang="cs-CZ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 would/could/might have + past participle …….. if …….. past perfect …….. .</a:t>
            </a:r>
            <a:endParaRPr lang="cs-CZ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(past perfect: </a:t>
            </a:r>
            <a:r>
              <a:rPr lang="en-US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např</a:t>
            </a:r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hadn’t done, had seen …)</a:t>
            </a:r>
            <a:endParaRPr lang="cs-CZ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např. </a:t>
            </a:r>
            <a:r>
              <a:rPr lang="cs-CZ" sz="21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2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had won a million dollars, he would have travelled to Australia.</a:t>
            </a:r>
            <a:endParaRPr lang="cs-CZ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   Kdyby byl vyhrál milion dolarů, jel by do Austrálie.</a:t>
            </a:r>
          </a:p>
          <a:p>
            <a:pPr marL="0" indent="0">
              <a:buNone/>
            </a:pPr>
            <a:r>
              <a:rPr lang="en-US" sz="2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If I had studied more, I would have passed the exam.</a:t>
            </a:r>
            <a:endParaRPr lang="cs-CZ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   Kdybych se pořádně učil, udělal bych zkoušku.</a:t>
            </a:r>
          </a:p>
          <a:p>
            <a:pPr marL="0" indent="0">
              <a:buNone/>
            </a:pPr>
            <a:r>
              <a:rPr lang="cs-CZ" sz="2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</a:t>
            </a:r>
            <a:r>
              <a:rPr lang="en-US" sz="2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would you have done if you had had money?</a:t>
            </a:r>
            <a:endParaRPr lang="cs-CZ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Co bys udělal, kdybys měl peníze?</a:t>
            </a:r>
          </a:p>
          <a:p>
            <a:pPr marL="0" indent="0">
              <a:buNone/>
            </a:pPr>
            <a:r>
              <a:rPr lang="cs-CZ" sz="2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nejčastěji překládá jako </a:t>
            </a:r>
            <a:r>
              <a:rPr lang="cs-CZ" sz="2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kdyby, kdybych, kdybys…</a:t>
            </a:r>
            <a:endParaRPr lang="cs-CZ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  <a:r>
              <a:rPr lang="cs-CZ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ačkoliv vedlejší věta - </a:t>
            </a:r>
            <a:r>
              <a:rPr lang="cs-CZ" sz="2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má v češtině podmiňovací způsob, v angličtině musí být čas předminulý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1098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3163F7-CBAD-4F52-AC4C-A80C87EF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59D8321-C2BD-4DE2-B2A3-D71D3618C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9095892" cy="4191000"/>
          </a:xfrm>
        </p:spPr>
        <p:txBody>
          <a:bodyPr/>
          <a:lstStyle/>
          <a:p>
            <a:pPr marL="0" indent="0">
              <a:buNone/>
            </a:pPr>
            <a:r>
              <a:rPr lang="cs-CZ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Mixed</a:t>
            </a:r>
            <a:r>
              <a:rPr lang="cs-CZ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Conditionals</a:t>
            </a:r>
            <a:r>
              <a:rPr lang="cs-CZ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			      podmínky kombinované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v případě těchto vět dochází ke kombinaci různých podmínek  	</a:t>
            </a:r>
          </a:p>
          <a:p>
            <a:pPr marL="0" indent="0">
              <a:buNone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nejčastěji Second and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Conditional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např. </a:t>
            </a:r>
            <a:r>
              <a:rPr lang="cs-CZ" sz="18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had studied properly, you wouldn’t have problems </a:t>
            </a:r>
            <a:r>
              <a:rPr lang="cs-CZ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writing the test now.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			Kdybys byl pilně studoval, neměl bys problém napsat ten test.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6314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E51323-B2E6-423B-99CA-5C5B59F1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F1C67F8-903C-4637-A05E-BC2C315A5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8804345" cy="4045226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Instead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could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Unless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going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unless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weather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much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worse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case</a:t>
            </a:r>
          </a:p>
          <a:p>
            <a:pPr lvl="1"/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umbrella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case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rains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Provided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providing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Provided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doesn´t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snow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heavily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I´ll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o´clock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long as</a:t>
            </a:r>
          </a:p>
          <a:p>
            <a:pPr lvl="1"/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long as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together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we´ll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  <a:r>
              <a:rPr lang="cs-C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5995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0B2B86-731E-47F4-B478-001A24FDB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47D165-919A-4F2E-B8F0-E1CEB977C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113182"/>
            <a:ext cx="8221250" cy="36045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Exceptions</a:t>
            </a:r>
            <a:endParaRPr lang="cs-C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you´ll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wait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I´ll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fetch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go to my party, let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Had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taken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taxi,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got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=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had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taken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taxi,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got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hospital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expenses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=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hospital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expenses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551664364"/>
      </p:ext>
    </p:extLst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120</TotalTime>
  <Words>1119</Words>
  <Application>Microsoft Office PowerPoint</Application>
  <PresentationFormat>Širokoúhlá obrazovka</PresentationFormat>
  <Paragraphs>88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Řez</vt:lpstr>
      <vt:lpstr> CONDITIONAL CLAUSES </vt:lpstr>
      <vt:lpstr> základní vzory:    If …………(vedlejší věta)…………, ………… (hlavní věta) …………… .   ……………( hlavní věta) ………….  if ………... (vedlejší věta) ………… .     - pokud je věta vedlejší před větou hlavní, dáváme mezi věty čárku - pokud je věta hlavní před větou vedlejší, čárku nedáváme </vt:lpstr>
      <vt:lpstr>Zero Conditionals          nulová podmínka      If…….. present tense ………., ………. present tense ……….... .     ………. present tense ………. if ….….. present tense …………. .   - používají se pokud mluvíme o věcech, které jsou všeobecně pravda   If it is noon in Lima, it is 6 p. m. in Rome.                ( v obou větách je čas přítomný)  - dále se používají pokud mluvíme o věcech, které se dějí opakovaně   If he flies, he orders a special meal.   (v obou větách je čas přítomný)        - dále lze v těchto větách použít modální sloveso, např. can, might …a nebo        rozkazovací způsob    You might learn more if you listen to English songs.   If you come to London, call me.                                               if = když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CLAUSES</dc:title>
  <dc:creator>novakova</dc:creator>
  <cp:lastModifiedBy>novakova</cp:lastModifiedBy>
  <cp:revision>11</cp:revision>
  <dcterms:created xsi:type="dcterms:W3CDTF">2020-10-20T19:08:03Z</dcterms:created>
  <dcterms:modified xsi:type="dcterms:W3CDTF">2020-10-21T07:32:51Z</dcterms:modified>
</cp:coreProperties>
</file>