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5" r:id="rId6"/>
    <p:sldId id="274" r:id="rId7"/>
    <p:sldId id="261" r:id="rId8"/>
    <p:sldId id="262" r:id="rId9"/>
    <p:sldId id="263" r:id="rId10"/>
    <p:sldId id="256" r:id="rId11"/>
    <p:sldId id="268" r:id="rId12"/>
    <p:sldId id="269" r:id="rId13"/>
    <p:sldId id="264" r:id="rId14"/>
    <p:sldId id="272" r:id="rId15"/>
    <p:sldId id="273" r:id="rId16"/>
    <p:sldId id="270" r:id="rId17"/>
    <p:sldId id="266" r:id="rId18"/>
    <p:sldId id="267" r:id="rId19"/>
    <p:sldId id="271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8D76"/>
    <a:srgbClr val="BAE2C4"/>
    <a:srgbClr val="C142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84" y="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1C5EE-0973-41C2-A598-79221436EA32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E2347-344B-40E1-AF23-493DCC5633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832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cs-CZ" sz="1200" b="1" i="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Fyzická geografie Asie</a:t>
            </a:r>
            <a:endParaRPr lang="cs-CZ" dirty="0"/>
          </a:p>
          <a:p>
            <a:r>
              <a:rPr lang="cs-CZ"/>
              <a:t/>
            </a:r>
            <a:br>
              <a:rPr lang="cs-CZ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00776-EE4F-4515-A3B4-9EEB6773C68D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9344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F01C8-AD61-46C8-9C1A-029830911D7A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01B5-4ABE-4623-A0BE-072DBA997C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1603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F01C8-AD61-46C8-9C1A-029830911D7A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01B5-4ABE-4623-A0BE-072DBA997C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670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F01C8-AD61-46C8-9C1A-029830911D7A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01B5-4ABE-4623-A0BE-072DBA997C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2018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F01C8-AD61-46C8-9C1A-029830911D7A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01B5-4ABE-4623-A0BE-072DBA997C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3466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F01C8-AD61-46C8-9C1A-029830911D7A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01B5-4ABE-4623-A0BE-072DBA997C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5503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F01C8-AD61-46C8-9C1A-029830911D7A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01B5-4ABE-4623-A0BE-072DBA997C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6432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F01C8-AD61-46C8-9C1A-029830911D7A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01B5-4ABE-4623-A0BE-072DBA997C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167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F01C8-AD61-46C8-9C1A-029830911D7A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01B5-4ABE-4623-A0BE-072DBA997C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236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F01C8-AD61-46C8-9C1A-029830911D7A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01B5-4ABE-4623-A0BE-072DBA997C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5582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F01C8-AD61-46C8-9C1A-029830911D7A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01B5-4ABE-4623-A0BE-072DBA997C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122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F01C8-AD61-46C8-9C1A-029830911D7A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C01B5-4ABE-4623-A0BE-072DBA997C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581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38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F01C8-AD61-46C8-9C1A-029830911D7A}" type="datetimeFigureOut">
              <a:rPr lang="cs-CZ" smtClean="0"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C01B5-4ABE-4623-A0BE-072DBA997C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6321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pTblwWFXiw%20tajfuny%20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slovari.yandex.ru/" TargetMode="External"/><Relationship Id="rId3" Type="http://schemas.openxmlformats.org/officeDocument/2006/relationships/hyperlink" Target="http://cs.wikipedia.org/" TargetMode="External"/><Relationship Id="rId7" Type="http://schemas.openxmlformats.org/officeDocument/2006/relationships/hyperlink" Target="http://www.factmonster.com/" TargetMode="External"/><Relationship Id="rId2" Type="http://schemas.openxmlformats.org/officeDocument/2006/relationships/hyperlink" Target="http://en.wikipedia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1world2travel.com/article.php?articleID=2830" TargetMode="External"/><Relationship Id="rId5" Type="http://schemas.openxmlformats.org/officeDocument/2006/relationships/hyperlink" Target="http://wmo.asu.edu/" TargetMode="External"/><Relationship Id="rId4" Type="http://schemas.openxmlformats.org/officeDocument/2006/relationships/hyperlink" Target="http://www.world-waterfalls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c56gK0jc6E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87524" y="3100890"/>
            <a:ext cx="8568951" cy="476692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cs-CZ" sz="3600" dirty="0"/>
              <a:t>  Asie                                                        klima, biomy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2220533"/>
            <a:ext cx="4104456" cy="218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460998"/>
            <a:ext cx="4135437" cy="2405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20" y="4464057"/>
            <a:ext cx="3744292" cy="239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Ilustra&amp;ccaron;ní foto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853" y="15762"/>
            <a:ext cx="3812385" cy="214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lustra&amp;ccaron;ní foto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329"/>
            <a:ext cx="3840361" cy="216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Šestiúhelník 9"/>
          <p:cNvSpPr/>
          <p:nvPr/>
        </p:nvSpPr>
        <p:spPr>
          <a:xfrm>
            <a:off x="8316416" y="287214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6BBEB54-D525-4061-B1AB-B1121BF6EA6A}"/>
              </a:ext>
            </a:extLst>
          </p:cNvPr>
          <p:cNvSpPr txBox="1"/>
          <p:nvPr/>
        </p:nvSpPr>
        <p:spPr>
          <a:xfrm>
            <a:off x="6590139" y="3846592"/>
            <a:ext cx="2084097" cy="369332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Učebnice str. 40 - 41</a:t>
            </a:r>
          </a:p>
        </p:txBody>
      </p:sp>
    </p:spTree>
    <p:extLst>
      <p:ext uri="{BB962C8B-B14F-4D97-AF65-F5344CB8AC3E}">
        <p14:creationId xmlns:p14="http://schemas.microsoft.com/office/powerpoint/2010/main" val="3995433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/>
              <a:t>Počasí a podnebí Asie - rekordy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637828" y="1451174"/>
            <a:ext cx="8075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</a:rPr>
              <a:t>Rekordy podnebí jsou mimořádně sporné. Týká se to teplot i srážek, kde panují značné rozdíly v údajích. V Asii to platí snad nejvíc ze všech kontinentů.</a:t>
            </a:r>
            <a:endParaRPr lang="cs-CZ" dirty="0"/>
          </a:p>
        </p:txBody>
      </p:sp>
      <p:sp>
        <p:nvSpPr>
          <p:cNvPr id="6" name="Šestiúhelník 5"/>
          <p:cNvSpPr/>
          <p:nvPr/>
        </p:nvSpPr>
        <p:spPr>
          <a:xfrm>
            <a:off x="8316416" y="287214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37828" y="2413338"/>
            <a:ext cx="74625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</a:rPr>
              <a:t>V následujících údajích (co se týče absolutních teplotních a srážkových rekordů) proto vycházím především z oficiálních údajů Světové meteorologické organizace (WMO), což je organizace OSN. Tyto údaje jsou totiž spolehlivě ověřené.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637828" y="3929500"/>
            <a:ext cx="2710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</a:rPr>
              <a:t>Nejvyšší absolutní teplota</a:t>
            </a:r>
            <a:endParaRPr lang="cs-CZ" dirty="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37828" y="4252668"/>
            <a:ext cx="767858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Nejvyšší teplota na území Asie byla zaznamenána ve městě </a:t>
            </a:r>
            <a:r>
              <a:rPr kumimoji="0" lang="cs-CZ" altLang="cs-C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Tirat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cs-CZ" altLang="cs-C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Tsvi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cs-CZ" altLang="cs-C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Tirat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Zvi) v Izraeli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21.6.</a:t>
            </a:r>
            <a:r>
              <a:rPr kumimoji="0" lang="cs-CZ" altLang="cs-CZ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1942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tu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naměřili 53.9</a:t>
            </a:r>
            <a:r>
              <a:rPr kumimoji="0" lang="cs-CZ" altLang="cs-CZ" b="1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stínu.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Tirat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Zevi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leží na souřadnicích 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32°25'N a 35°32'E v „nadmořské“ výšce -220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m.n.m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5720042" y="-327541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dirty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651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11560" y="332656"/>
            <a:ext cx="2685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</a:rPr>
              <a:t>Nejnižší absolutní teplota</a:t>
            </a:r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 rot="10800000" flipV="1">
            <a:off x="395536" y="986998"/>
            <a:ext cx="820891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Nejchladnější oblastí celé Asie je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východní Sibiř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WMO oficiálně uznává tři údaje ze dvou různých míst .Ve městě </a:t>
            </a:r>
            <a:r>
              <a:rPr kumimoji="0" lang="cs-CZ" altLang="cs-C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Verchojansk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67°33'N, 133°23'E, nadmořská výška 107 metrů), které leží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 řece Jana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naměřili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-67.8</a:t>
            </a:r>
            <a:r>
              <a:rPr kumimoji="0" lang="cs-CZ" altLang="cs-CZ" b="1" i="0" u="none" strike="noStrike" cap="none" normalizeH="0" baseline="3000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hned dvakrát - 5.2.1892 a znovu o dva dny později - 7.2.1892. Úplně stejnou teplotu, tedy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-67.8</a:t>
            </a:r>
            <a:r>
              <a:rPr kumimoji="0" lang="cs-CZ" altLang="cs-CZ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C, naměřili v nedalekém městě </a:t>
            </a:r>
            <a:r>
              <a:rPr kumimoji="0" lang="cs-CZ" altLang="cs-C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Ojmjakon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(63°28'N a 142°23'E, nadmořská výška 800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m.n.m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 6.2.1933.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Ojmjakon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leží na řece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Indigirka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cs-CZ" altLang="cs-CZ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83580" y="3013634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 této oblasti Sibiře jsou každopádně </a:t>
            </a:r>
            <a:r>
              <a:rPr lang="cs-CZ" b="1" dirty="0">
                <a:solidFill>
                  <a:srgbClr val="FF0000"/>
                </a:solidFill>
              </a:rPr>
              <a:t>největší teplotní rozdíly na světě </a:t>
            </a:r>
            <a:r>
              <a:rPr lang="cs-CZ" b="1" dirty="0"/>
              <a:t>během roku</a:t>
            </a:r>
            <a:r>
              <a:rPr lang="cs-CZ" dirty="0"/>
              <a:t>. V létě tu může být přes 30</a:t>
            </a:r>
            <a:r>
              <a:rPr lang="cs-CZ" baseline="30000" dirty="0"/>
              <a:t>o</a:t>
            </a:r>
            <a:r>
              <a:rPr lang="cs-CZ" dirty="0"/>
              <a:t>C, takže </a:t>
            </a:r>
            <a:r>
              <a:rPr lang="cs-CZ" b="1" dirty="0"/>
              <a:t>rozdíl mezi minimální teplotou v zimě a maximální teplotou v létě </a:t>
            </a:r>
            <a:r>
              <a:rPr lang="cs-CZ" b="1" dirty="0">
                <a:solidFill>
                  <a:srgbClr val="FF0000"/>
                </a:solidFill>
              </a:rPr>
              <a:t>může přesáhnout 100</a:t>
            </a:r>
            <a:r>
              <a:rPr lang="cs-CZ" b="1" baseline="30000" dirty="0">
                <a:solidFill>
                  <a:srgbClr val="FF0000"/>
                </a:solidFill>
              </a:rPr>
              <a:t>o</a:t>
            </a:r>
            <a:r>
              <a:rPr lang="cs-CZ" b="1" dirty="0">
                <a:solidFill>
                  <a:srgbClr val="FF0000"/>
                </a:solidFill>
              </a:rPr>
              <a:t>C</a:t>
            </a:r>
            <a:r>
              <a:rPr lang="cs-CZ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8" name="Šestiúhelník 7"/>
          <p:cNvSpPr/>
          <p:nvPr/>
        </p:nvSpPr>
        <p:spPr>
          <a:xfrm>
            <a:off x="8316416" y="287214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7090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404664"/>
            <a:ext cx="5742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</a:rPr>
              <a:t>Nejvyšší průměrné roční srážky (dlouhodobý průměr)</a:t>
            </a:r>
            <a:endParaRPr lang="cs-CZ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941343"/>
            <a:ext cx="835292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Většinou se uvádí za nejdeštivější místo v Asii (a někdy i na světě)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Cherrapunji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(též, </a:t>
            </a:r>
            <a:r>
              <a:rPr kumimoji="0" lang="cs-CZ" altLang="cs-CZ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Čérápuňdží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Údaj WMO však uvádí jiné místo, které ovšem také leží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 indickém státě </a:t>
            </a:r>
            <a:r>
              <a:rPr kumimoji="0" lang="cs-CZ" altLang="cs-C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Meghalaya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 to </a:t>
            </a:r>
            <a:r>
              <a:rPr kumimoji="0" lang="cs-CZ" altLang="cs-C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Mawsynram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V tomto místě, které leží na souřadnicích 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25°18'N a 91°35'E v nadmořské výšce 1431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m.n.m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naměřili 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dlouhodobý průměr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11 872 mm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323528" y="2492896"/>
            <a:ext cx="6174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</a:rPr>
              <a:t>Nejvyšší srážky během jednoho roku (absolutní rekord)</a:t>
            </a:r>
            <a:endParaRPr lang="cs-CZ" dirty="0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 rot="10800000" flipV="1">
            <a:off x="323528" y="2982621"/>
            <a:ext cx="79198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Světový rekord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 této „disciplíně“ drží město </a:t>
            </a:r>
            <a:r>
              <a:rPr kumimoji="0" lang="cs-CZ" altLang="cs-C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Cherrapunji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cs-CZ" altLang="cs-C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Čérápuňdží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v indickém  státě </a:t>
            </a:r>
            <a:r>
              <a:rPr kumimoji="0" lang="cs-CZ" altLang="cs-C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Meghalaya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 srpna 1860 do července 1861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zde spadlo celkem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26 470 mm srážek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Šestiúhelník 10"/>
          <p:cNvSpPr/>
          <p:nvPr/>
        </p:nvSpPr>
        <p:spPr>
          <a:xfrm>
            <a:off x="8316416" y="287214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331787" y="4149080"/>
            <a:ext cx="3303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</a:rPr>
              <a:t>Nejnižší průměrné roční srážky</a:t>
            </a:r>
            <a:endParaRPr lang="cs-CZ" dirty="0"/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 rot="10800000" flipV="1">
            <a:off x="323527" y="4768853"/>
            <a:ext cx="834466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Nejsušším místem Asie 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 podle WMO město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Aden v Jemenu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Za posledních 50 let tam průměrně spadlo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45.7 mm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Aden je významný přístav a leží na březích Adenského zálivu na souřadnicích 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12°45'N a 45°04'E v průměrné nadmořské výšce 19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m.n.m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405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474345"/>
            <a:ext cx="82089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Arial" panose="020B0604020202020204" pitchFamily="34" charset="0"/>
              </a:rPr>
              <a:t>OTÁZKY A ÚKOLY:</a:t>
            </a:r>
          </a:p>
          <a:p>
            <a:r>
              <a:rPr lang="cs-CZ" dirty="0">
                <a:latin typeface="Arial" panose="020B0604020202020204" pitchFamily="34" charset="0"/>
              </a:rPr>
              <a:t> </a:t>
            </a:r>
          </a:p>
          <a:p>
            <a:r>
              <a:rPr lang="cs-CZ" dirty="0">
                <a:latin typeface="Courier New" panose="02070309020205020404" pitchFamily="49" charset="0"/>
              </a:rPr>
              <a:t>1)</a:t>
            </a:r>
            <a:r>
              <a:rPr lang="cs-CZ" dirty="0">
                <a:latin typeface="Arial" panose="020B0604020202020204" pitchFamily="34" charset="0"/>
              </a:rPr>
              <a:t>Co je příčinou vzniku monzunů? </a:t>
            </a:r>
          </a:p>
          <a:p>
            <a:r>
              <a:rPr lang="cs-CZ" dirty="0">
                <a:latin typeface="Courier New" panose="02070309020205020404" pitchFamily="49" charset="0"/>
              </a:rPr>
              <a:t>2)</a:t>
            </a:r>
            <a:r>
              <a:rPr lang="cs-CZ" dirty="0">
                <a:latin typeface="Arial" panose="020B0604020202020204" pitchFamily="34" charset="0"/>
              </a:rPr>
              <a:t>Kdy a jak proudí vlhké a suché monzuny?</a:t>
            </a:r>
          </a:p>
          <a:p>
            <a:r>
              <a:rPr lang="cs-CZ" dirty="0">
                <a:latin typeface="Courier New" panose="02070309020205020404" pitchFamily="49" charset="0"/>
              </a:rPr>
              <a:t>3)</a:t>
            </a:r>
            <a:r>
              <a:rPr lang="cs-CZ" dirty="0">
                <a:latin typeface="Arial" panose="020B0604020202020204" pitchFamily="34" charset="0"/>
              </a:rPr>
              <a:t>Jak ovlivňují monzuny život obyvatel?</a:t>
            </a:r>
          </a:p>
          <a:p>
            <a:r>
              <a:rPr lang="cs-CZ" dirty="0">
                <a:latin typeface="Courier New" panose="02070309020205020404" pitchFamily="49" charset="0"/>
              </a:rPr>
              <a:t>4)</a:t>
            </a:r>
            <a:r>
              <a:rPr lang="cs-CZ" dirty="0">
                <a:latin typeface="Arial" panose="020B0604020202020204" pitchFamily="34" charset="0"/>
              </a:rPr>
              <a:t> Co jsou tajfuny ? Jaký synonym pro tajfuny je užíván v Americe ? Které          oblasti Asie jsou tajfuny nejvíce ohroženy ?</a:t>
            </a:r>
          </a:p>
          <a:p>
            <a:r>
              <a:rPr lang="cs-CZ" dirty="0">
                <a:latin typeface="Arial" panose="020B0604020202020204" pitchFamily="34" charset="0"/>
              </a:rPr>
              <a:t> </a:t>
            </a:r>
            <a:r>
              <a:rPr lang="cs-CZ" dirty="0">
                <a:latin typeface="Courier New" panose="02070309020205020404" pitchFamily="49" charset="0"/>
              </a:rPr>
              <a:t>5)</a:t>
            </a:r>
            <a:r>
              <a:rPr lang="cs-CZ" dirty="0">
                <a:latin typeface="Arial" panose="020B0604020202020204" pitchFamily="34" charset="0"/>
              </a:rPr>
              <a:t>Kde a jaká byla naměřena nejvyšší a nejnižší teploty v 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Asii?</a:t>
            </a:r>
          </a:p>
          <a:p>
            <a:r>
              <a:rPr lang="cs-CZ" dirty="0">
                <a:latin typeface="Courier New" panose="02070309020205020404" pitchFamily="49" charset="0"/>
              </a:rPr>
              <a:t>6)</a:t>
            </a:r>
            <a:r>
              <a:rPr lang="cs-CZ" dirty="0">
                <a:latin typeface="Arial" panose="020B0604020202020204" pitchFamily="34" charset="0"/>
              </a:rPr>
              <a:t>Kde je nejsušší a nejvlhčí místo? (nejvyšší a nejnižší roční úhrn srážek)</a:t>
            </a:r>
          </a:p>
          <a:p>
            <a:r>
              <a:rPr lang="cs-CZ" dirty="0">
                <a:latin typeface="Courier New" panose="02070309020205020404" pitchFamily="49" charset="0"/>
              </a:rPr>
              <a:t>7)</a:t>
            </a:r>
            <a:r>
              <a:rPr lang="cs-CZ" dirty="0">
                <a:latin typeface="Arial" panose="020B0604020202020204" pitchFamily="34" charset="0"/>
              </a:rPr>
              <a:t>Kde byly zaznamenány největší teplotní rozdíly mezi ročními obdobími?</a:t>
            </a:r>
          </a:p>
          <a:p>
            <a:r>
              <a:rPr lang="cs-CZ" dirty="0">
                <a:effectLst/>
                <a:latin typeface="Arial" panose="020B0604020202020204" pitchFamily="34" charset="0"/>
              </a:rPr>
              <a:t>8 ) Jak jsou v učebnici vymezeny hlavní klimatické pásy Asie?</a:t>
            </a:r>
          </a:p>
          <a:p>
            <a:r>
              <a:rPr lang="cs-CZ" dirty="0">
                <a:latin typeface="Arial" panose="020B0604020202020204" pitchFamily="34" charset="0"/>
              </a:rPr>
              <a:t>9 )</a:t>
            </a:r>
            <a:r>
              <a:rPr lang="cs-CZ" dirty="0">
                <a:effectLst/>
                <a:latin typeface="Arial" panose="020B0604020202020204" pitchFamily="34" charset="0"/>
              </a:rPr>
              <a:t> Jak je vymezena „monzunová Asie“ ?</a:t>
            </a:r>
          </a:p>
          <a:p>
            <a:endParaRPr lang="cs-CZ" dirty="0">
              <a:effectLst/>
              <a:latin typeface="Arial" panose="020B060402020202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395536" y="4725144"/>
            <a:ext cx="5247334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cs-CZ" dirty="0">
                <a:hlinkClick r:id="rId2"/>
              </a:rPr>
              <a:t>https://youtu.be/tpTblwWFXiw tajfuny /</a:t>
            </a:r>
            <a:r>
              <a:rPr lang="cs-CZ" dirty="0"/>
              <a:t> v angličtině /</a:t>
            </a:r>
          </a:p>
        </p:txBody>
      </p:sp>
      <p:sp>
        <p:nvSpPr>
          <p:cNvPr id="4" name="Šestiúhelník 3"/>
          <p:cNvSpPr/>
          <p:nvPr/>
        </p:nvSpPr>
        <p:spPr>
          <a:xfrm>
            <a:off x="8316416" y="287214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8215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eologie.vsb.cz/jelinek/Nauka_o_Zemi_PTO_htm_files/5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48" y="515814"/>
            <a:ext cx="9136813" cy="51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Šestiúhelník 2"/>
          <p:cNvSpPr/>
          <p:nvPr/>
        </p:nvSpPr>
        <p:spPr>
          <a:xfrm>
            <a:off x="8316416" y="287214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395536" y="35332"/>
            <a:ext cx="6135847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Jaké místní názvy se užívají pro atmosférický jev na schématu?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3273" y="5473005"/>
            <a:ext cx="9136813" cy="138499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Tropické cyklóny jsou bouře o průměru x.100 km, doprovázené vichřicemi a lijáky. Jsou považovány za nejničivější    přírodní katastrofy. Podle místa výskytu mají různá pojmenování. Hurikán či uragán vzniká nad Atlantickým oceánem.    Postupuje ke Karibské oblasti a na severoamerické pobřeží. Název pochází od domorodých ostrovanů v Karibském moři a označuje ďábla. Tajfun vzniká v Tichomoří. Název je místním pojmenováním silného větru. Cyklón vzniká nad Indickým oceánem. V Austrálii je tropický cyklón označen slovem </a:t>
            </a:r>
            <a:r>
              <a:rPr kumimoji="0" lang="cs-CZ" altLang="cs-CZ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Willy-willy</a:t>
            </a: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</p:txBody>
      </p:sp>
      <p:pic>
        <p:nvPicPr>
          <p:cNvPr id="1028" name="Picture 4" descr="http://geologie.vsb.cz/jelinek/Nauka_o_Zemi_PTO_htm_files/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0675" y="-5492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://geologie.vsb.cz/jelinek/Nauka_o_Zemi_PTO_htm_files/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75" y="-2746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geologie.vsb.cz/jelinek/Nauka_o_Zemi_PTO_htm_files/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1763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41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 rot="10800000" flipV="1">
            <a:off x="432048" y="833123"/>
            <a:ext cx="788436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Tropickou cyklónou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označujeme atmosférický útvar charakteru </a:t>
            </a:r>
            <a:r>
              <a:rPr kumimoji="0" lang="cs-CZ" altLang="cs-CZ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tlakové níže v podobě  obrovského víru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 charakteristickým okem ve středu. Tropické cyklóny vznikají v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subtropické oblasti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ne v oblasti rovníku. </a:t>
            </a:r>
          </a:p>
        </p:txBody>
      </p:sp>
      <p:pic>
        <p:nvPicPr>
          <p:cNvPr id="2050" name="Picture 2" descr="http://geologie.vsb.cz/jelinek/Nauka_o_Zemi_PTO_htm_files/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1475" y="-2746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 rot="10800000" flipV="1">
            <a:off x="395536" y="1988840"/>
            <a:ext cx="856895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Ničivý účinek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cyklón na kontinentu spočívá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 síle větru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Kolem oka rychlost větru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dosahuje až 320 km/h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V centru oka je obloha bez mraků a vítr se utiší. Jakmile oko přejde, opět působí silný vítr ovšem opačného směru, což  znásobuje negativní účinek.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Nízký tlak v oku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vyvolává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podtlak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a na otevřeném moři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vznik velkých vln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Výška vln je obvykle </a:t>
            </a:r>
            <a:r>
              <a:rPr kumimoji="0" lang="cs-CZ" altLang="cs-CZ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10m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 (maximum dosud zaznamenané  30 m), které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pronikají hluboko na pevninu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Při nástupu cyklóny na kontinent dojde k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vzedmutí hladiny moře a k mořským záplavám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Intenzita doprovodných lijáků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bývá  25 až 38 cm srážek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</p:txBody>
      </p:sp>
      <p:pic>
        <p:nvPicPr>
          <p:cNvPr id="2052" name="Picture 4" descr="http://geologie.vsb.cz/jelinek/Nauka_o_Zemi_PTO_htm_files/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175" y="-5492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://geologie.vsb.cz/jelinek/Nauka_o_Zemi_PTO_htm_files/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-2746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geologie.vsb.cz/jelinek/Nauka_o_Zemi_PTO_htm_files/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5275" y="-2746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geologie.vsb.cz/jelinek/Nauka_o_Zemi_PTO_htm_files/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675" y="2746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Šestiúhelník 9"/>
          <p:cNvSpPr/>
          <p:nvPr/>
        </p:nvSpPr>
        <p:spPr>
          <a:xfrm>
            <a:off x="8316416" y="287214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cs-CZ"/>
          </a:p>
        </p:txBody>
      </p:sp>
      <p:pic>
        <p:nvPicPr>
          <p:cNvPr id="1026" name="Picture 2" descr="Související obráz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165" y="4297165"/>
            <a:ext cx="3328814" cy="241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051571" y="6236158"/>
            <a:ext cx="3199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Během tajfunu </a:t>
            </a:r>
            <a:r>
              <a:rPr lang="cs-CZ" dirty="0" err="1"/>
              <a:t>Yolanda</a:t>
            </a:r>
            <a:r>
              <a:rPr lang="cs-CZ" dirty="0"/>
              <a:t> - Filipíny</a:t>
            </a:r>
          </a:p>
        </p:txBody>
      </p:sp>
    </p:spTree>
    <p:extLst>
      <p:ext uri="{BB962C8B-B14F-4D97-AF65-F5344CB8AC3E}">
        <p14:creationId xmlns:p14="http://schemas.microsoft.com/office/powerpoint/2010/main" val="661375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Šestiúhelník 1"/>
          <p:cNvSpPr/>
          <p:nvPr/>
        </p:nvSpPr>
        <p:spPr>
          <a:xfrm>
            <a:off x="8316416" y="287214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467544" y="559748"/>
            <a:ext cx="2787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</a:rPr>
              <a:t>Nejvyšší atmosférický tlak</a:t>
            </a:r>
            <a:endParaRPr lang="cs-CZ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 rot="10800000" flipV="1">
            <a:off x="420960" y="1124744"/>
            <a:ext cx="816056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Nejvyšší atmosférický tlak byl naměřen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 městě Agata v Rusku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13.12.1968, a to přesně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1083.3 hPa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Agata leží na </a:t>
            </a:r>
            <a:r>
              <a:rPr kumimoji="0" lang="cs-CZ" altLang="cs-CZ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66°53'N a 93°28'E 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 nadmořské výšce 261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m.n.m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v pohoří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Putorana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Sibiři. Nad Sibiří se díky mimořádně mrazivému vzduchu vytvoří každou zimu mohutná tlaková výše, jejíž vliv občas ovlivňuje i počasí ve střední Evropě.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Světový rekord!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67544" y="2957126"/>
            <a:ext cx="1738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</a:rPr>
              <a:t>Nejtěžší kroupa</a:t>
            </a:r>
            <a:endParaRPr lang="cs-CZ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10800000" flipV="1">
            <a:off x="423835" y="3358346"/>
            <a:ext cx="840566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Nejtěžší kroupa byla zaznamenána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 distriktu </a:t>
            </a:r>
            <a:r>
              <a:rPr kumimoji="0" lang="cs-CZ" altLang="cs-C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Gopalganj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 Bangladéši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vážila 1.02 kg 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spadla z nebe 14.4.1986. Světový rekord!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402875" y="5085184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</a:rPr>
              <a:t>Nejničivější tornádo udeřilo 26.4.1989 </a:t>
            </a:r>
            <a:r>
              <a:rPr lang="cs-CZ" b="1" dirty="0">
                <a:latin typeface="Times New Roman" panose="02020603050405020304" pitchFamily="18" charset="0"/>
              </a:rPr>
              <a:t>v distriktu </a:t>
            </a:r>
            <a:r>
              <a:rPr lang="cs-CZ" b="1" dirty="0" err="1">
                <a:latin typeface="Times New Roman" panose="02020603050405020304" pitchFamily="18" charset="0"/>
              </a:rPr>
              <a:t>Manikganj</a:t>
            </a:r>
            <a:r>
              <a:rPr lang="cs-CZ" b="1" dirty="0">
                <a:latin typeface="Times New Roman" panose="02020603050405020304" pitchFamily="18" charset="0"/>
              </a:rPr>
              <a:t> v Bangladéši</a:t>
            </a:r>
            <a:r>
              <a:rPr lang="cs-CZ" dirty="0">
                <a:latin typeface="Times New Roman" panose="02020603050405020304" pitchFamily="18" charset="0"/>
              </a:rPr>
              <a:t>. Vyžádalo si asi </a:t>
            </a:r>
            <a:r>
              <a:rPr lang="cs-CZ" b="1" dirty="0" smtClean="0">
                <a:latin typeface="Times New Roman" panose="02020603050405020304" pitchFamily="18" charset="0"/>
              </a:rPr>
              <a:t>1300 </a:t>
            </a:r>
            <a:r>
              <a:rPr lang="cs-CZ" b="1" dirty="0">
                <a:latin typeface="Times New Roman" panose="02020603050405020304" pitchFamily="18" charset="0"/>
              </a:rPr>
              <a:t>obětí</a:t>
            </a:r>
            <a:r>
              <a:rPr lang="cs-CZ" dirty="0">
                <a:latin typeface="Times New Roman" panose="02020603050405020304" pitchFamily="18" charset="0"/>
              </a:rPr>
              <a:t> na lidských životech. </a:t>
            </a:r>
            <a:r>
              <a:rPr lang="cs-CZ" b="1" dirty="0">
                <a:latin typeface="Times New Roman" panose="02020603050405020304" pitchFamily="18" charset="0"/>
              </a:rPr>
              <a:t>Světový rekord!</a:t>
            </a:r>
            <a:r>
              <a:rPr lang="cs-CZ" dirty="0">
                <a:latin typeface="Times New Roman" panose="02020603050405020304" pitchFamily="18" charset="0"/>
              </a:rPr>
              <a:t> Tornáda jsou nejničivější větrné útvary, avšak díky poměrně malým rozměrům si většinou nevyžádají vysoký počet obětí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467544" y="4576285"/>
            <a:ext cx="3807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</a:rPr>
              <a:t>Nejničivější tornádo (počet mrtvých)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4626668" y="559748"/>
            <a:ext cx="1608774" cy="36933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Nepovinný text</a:t>
            </a:r>
          </a:p>
        </p:txBody>
      </p:sp>
    </p:spTree>
    <p:extLst>
      <p:ext uri="{BB962C8B-B14F-4D97-AF65-F5344CB8AC3E}">
        <p14:creationId xmlns:p14="http://schemas.microsoft.com/office/powerpoint/2010/main" val="417778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424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323528" y="4465478"/>
            <a:ext cx="6552728" cy="40368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Přiřaď k barvám typ biomu = bioklimatického společenstva.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67544" y="5013176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Savana, tajga-převážně jehličnatý les, poušť, polopoušť, stepi a prérie, středomořská vegetace, tundra, listnatý opadavý les, tropický deštný les</a:t>
            </a:r>
          </a:p>
          <a:p>
            <a:endParaRPr lang="cs-CZ" dirty="0"/>
          </a:p>
        </p:txBody>
      </p:sp>
      <p:sp>
        <p:nvSpPr>
          <p:cNvPr id="5" name="Vývojový diagram: spojka 4"/>
          <p:cNvSpPr/>
          <p:nvPr/>
        </p:nvSpPr>
        <p:spPr>
          <a:xfrm>
            <a:off x="467544" y="5949280"/>
            <a:ext cx="457200" cy="457200"/>
          </a:xfrm>
          <a:prstGeom prst="flowChartConnector">
            <a:avLst/>
          </a:prstGeom>
          <a:solidFill>
            <a:srgbClr val="BAE2C4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Vývojový diagram: spojka 5"/>
          <p:cNvSpPr/>
          <p:nvPr/>
        </p:nvSpPr>
        <p:spPr>
          <a:xfrm>
            <a:off x="1187624" y="5949280"/>
            <a:ext cx="457200" cy="457200"/>
          </a:xfrm>
          <a:prstGeom prst="flowChartConnector">
            <a:avLst/>
          </a:prstGeom>
          <a:solidFill>
            <a:srgbClr val="C1422D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Vývojový diagram: spojka 6"/>
          <p:cNvSpPr/>
          <p:nvPr/>
        </p:nvSpPr>
        <p:spPr>
          <a:xfrm>
            <a:off x="1907704" y="5949280"/>
            <a:ext cx="457200" cy="45720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" name="Vývojový diagram: spojka 7"/>
          <p:cNvSpPr/>
          <p:nvPr/>
        </p:nvSpPr>
        <p:spPr>
          <a:xfrm>
            <a:off x="2627784" y="5949280"/>
            <a:ext cx="457200" cy="457200"/>
          </a:xfrm>
          <a:prstGeom prst="flowChartConnector">
            <a:avLst/>
          </a:prstGeom>
          <a:solidFill>
            <a:srgbClr val="C88D76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" name="Vývojový diagram: spojka 8"/>
          <p:cNvSpPr/>
          <p:nvPr/>
        </p:nvSpPr>
        <p:spPr>
          <a:xfrm>
            <a:off x="3347864" y="5949280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Vývojový diagram: spojka 9"/>
          <p:cNvSpPr/>
          <p:nvPr/>
        </p:nvSpPr>
        <p:spPr>
          <a:xfrm>
            <a:off x="4067944" y="5949280"/>
            <a:ext cx="457200" cy="457200"/>
          </a:xfrm>
          <a:prstGeom prst="flowChartConnector">
            <a:avLst/>
          </a:prstGeom>
          <a:solidFill>
            <a:srgbClr val="FFFF66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1" name="Vývojový diagram: spojka 10"/>
          <p:cNvSpPr/>
          <p:nvPr/>
        </p:nvSpPr>
        <p:spPr>
          <a:xfrm>
            <a:off x="4716016" y="5949280"/>
            <a:ext cx="457200" cy="457200"/>
          </a:xfrm>
          <a:prstGeom prst="flowChartConnector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2" name="Vývojový diagram: spojka 11"/>
          <p:cNvSpPr/>
          <p:nvPr/>
        </p:nvSpPr>
        <p:spPr>
          <a:xfrm>
            <a:off x="5436096" y="5949280"/>
            <a:ext cx="457200" cy="457200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3" name="Vývojový diagram: spojka 12"/>
          <p:cNvSpPr/>
          <p:nvPr/>
        </p:nvSpPr>
        <p:spPr>
          <a:xfrm>
            <a:off x="6156176" y="5949280"/>
            <a:ext cx="457200" cy="457200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467544" y="2276872"/>
            <a:ext cx="2088232" cy="12744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estiúhelník 14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4011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8964488" cy="446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323528" y="476672"/>
            <a:ext cx="876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Řešení:</a:t>
            </a:r>
          </a:p>
        </p:txBody>
      </p:sp>
      <p:sp>
        <p:nvSpPr>
          <p:cNvPr id="4" name="Šestiúhelník 3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326441" y="6093296"/>
            <a:ext cx="2131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/>
              <a:t>Deciduous</a:t>
            </a:r>
            <a:r>
              <a:rPr lang="cs-CZ" dirty="0"/>
              <a:t> =opadavý</a:t>
            </a:r>
          </a:p>
        </p:txBody>
      </p:sp>
    </p:spTree>
    <p:extLst>
      <p:ext uri="{BB962C8B-B14F-4D97-AF65-F5344CB8AC3E}">
        <p14:creationId xmlns:p14="http://schemas.microsoft.com/office/powerpoint/2010/main" val="2324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620688"/>
            <a:ext cx="1674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u="sng" dirty="0">
                <a:latin typeface="Times New Roman" panose="02020603050405020304" pitchFamily="18" charset="0"/>
              </a:rPr>
              <a:t>Použité zdroje:</a:t>
            </a:r>
            <a:endParaRPr lang="cs-CZ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4998" y="1196752"/>
            <a:ext cx="8999002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Rekordy Země 1 (neživá příroda), Slovenská </a:t>
            </a:r>
            <a:r>
              <a:rPr kumimoji="0" lang="cs-CZ" altLang="cs-CZ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kartografia</a:t>
            </a: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Bratislava, 1992</a:t>
            </a:r>
            <a:endParaRPr kumimoji="0" lang="cs-CZ" altLang="cs-CZ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Země, </a:t>
            </a:r>
            <a:r>
              <a:rPr kumimoji="0" lang="cs-CZ" altLang="cs-CZ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Euromedia</a:t>
            </a: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Group k.s. - Knižní klub, Praha, 2004 (V originále „</a:t>
            </a:r>
            <a:r>
              <a:rPr kumimoji="0" lang="cs-CZ" altLang="cs-CZ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Earth</a:t>
            </a: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“, </a:t>
            </a:r>
            <a:r>
              <a:rPr kumimoji="0" lang="cs-CZ" altLang="cs-CZ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Dorling</a:t>
            </a: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cs-CZ" altLang="cs-CZ" sz="1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Kindersley</a:t>
            </a: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Limited, London, 2003)</a:t>
            </a:r>
            <a:endParaRPr kumimoji="0" lang="cs-CZ" altLang="cs-CZ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http://en.wikipedia.org</a:t>
            </a:r>
            <a:endParaRPr kumimoji="0" lang="cs-CZ" altLang="cs-CZ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http://cs.wikipedia.org</a:t>
            </a:r>
            <a:endParaRPr kumimoji="0" lang="cs-CZ" altLang="cs-CZ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1" u="sng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http://www.world-waterfalls.com</a:t>
            </a:r>
            <a:endParaRPr kumimoji="0" lang="cs-CZ" altLang="cs-CZ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1" u="sng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http://wmo.asu.edu/</a:t>
            </a: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(údaje WMO)</a:t>
            </a:r>
            <a:endParaRPr kumimoji="0" lang="cs-CZ" altLang="cs-CZ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http://www.1world2travel.com/article.php?articleID=2830</a:t>
            </a:r>
            <a:endParaRPr kumimoji="0" lang="cs-CZ" altLang="cs-CZ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http://www.factmonster.com</a:t>
            </a:r>
            <a:endParaRPr kumimoji="0" lang="cs-CZ" altLang="cs-CZ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http://slovari.yandex.ru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Šestiúhelník 3"/>
          <p:cNvSpPr/>
          <p:nvPr/>
        </p:nvSpPr>
        <p:spPr>
          <a:xfrm>
            <a:off x="8316416" y="287214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642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ýsledek obrázku pro Asie mapa klimat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8837930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Šestiúhelník 2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395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creenshots.firefoxusercontent.com/images/77270b25-5d84-4c7c-8ae8-25459a7250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" y="0"/>
            <a:ext cx="9133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Šestiúhelník 4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303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331640" y="188640"/>
            <a:ext cx="27350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dirty="0">
                <a:latin typeface="Baskerville Old Face" panose="02020602080505020303" pitchFamily="18" charset="0"/>
              </a:rPr>
              <a:t>PODNEBNÉ PÁSY</a:t>
            </a:r>
          </a:p>
        </p:txBody>
      </p:sp>
      <p:sp>
        <p:nvSpPr>
          <p:cNvPr id="3" name="Obdélník 2"/>
          <p:cNvSpPr/>
          <p:nvPr/>
        </p:nvSpPr>
        <p:spPr>
          <a:xfrm>
            <a:off x="683568" y="908720"/>
            <a:ext cx="60121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</a:rPr>
              <a:t>1. Rovníkový pás </a:t>
            </a:r>
          </a:p>
          <a:p>
            <a:r>
              <a:rPr lang="cs-CZ" dirty="0">
                <a:latin typeface="Arial" panose="020B0604020202020204" pitchFamily="34" charset="0"/>
              </a:rPr>
              <a:t>    – ostrovní část JV Asie</a:t>
            </a:r>
          </a:p>
          <a:p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</a:rPr>
              <a:t>2. Tropický monzunový pás </a:t>
            </a:r>
          </a:p>
          <a:p>
            <a:r>
              <a:rPr lang="cs-CZ" dirty="0">
                <a:latin typeface="Arial" panose="020B0604020202020204" pitchFamily="34" charset="0"/>
              </a:rPr>
              <a:t>   – J, JV a V Asie </a:t>
            </a:r>
          </a:p>
          <a:p>
            <a:r>
              <a:rPr lang="cs-CZ" dirty="0">
                <a:latin typeface="Arial" panose="020B0604020202020204" pitchFamily="34" charset="0"/>
              </a:rPr>
              <a:t>   - letní monzuny přinášejí srážky v letním období</a:t>
            </a:r>
          </a:p>
          <a:p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</a:rPr>
              <a:t>3. Tropický suchý pás</a:t>
            </a:r>
            <a:r>
              <a:rPr lang="cs-CZ" dirty="0">
                <a:latin typeface="Arial" panose="020B0604020202020204" pitchFamily="34" charset="0"/>
              </a:rPr>
              <a:t> </a:t>
            </a:r>
          </a:p>
          <a:p>
            <a:r>
              <a:rPr lang="cs-CZ" dirty="0">
                <a:latin typeface="Arial" panose="020B0604020202020204" pitchFamily="34" charset="0"/>
              </a:rPr>
              <a:t>     – Arabský poloostrov</a:t>
            </a:r>
          </a:p>
          <a:p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</a:rPr>
              <a:t>4. Subtropický suchý pás</a:t>
            </a:r>
            <a:r>
              <a:rPr lang="cs-CZ" dirty="0">
                <a:latin typeface="Arial" panose="020B0604020202020204" pitchFamily="34" charset="0"/>
              </a:rPr>
              <a:t> </a:t>
            </a:r>
          </a:p>
          <a:p>
            <a:r>
              <a:rPr lang="cs-CZ" dirty="0">
                <a:latin typeface="Arial" panose="020B0604020202020204" pitchFamily="34" charset="0"/>
              </a:rPr>
              <a:t>    – Střední Asie</a:t>
            </a:r>
          </a:p>
          <a:p>
            <a:r>
              <a:rPr lang="cs-CZ" dirty="0">
                <a:latin typeface="Arial" panose="020B0604020202020204" pitchFamily="34" charset="0"/>
              </a:rPr>
              <a:t>    Subtropický středomořský pás </a:t>
            </a:r>
          </a:p>
          <a:p>
            <a:r>
              <a:rPr lang="cs-CZ" dirty="0">
                <a:latin typeface="Arial" panose="020B0604020202020204" pitchFamily="34" charset="0"/>
              </a:rPr>
              <a:t>    – středomořské subtropy Malé Asie a Zakavkazska, </a:t>
            </a:r>
          </a:p>
          <a:p>
            <a:r>
              <a:rPr lang="cs-CZ" dirty="0">
                <a:latin typeface="Arial" panose="020B0604020202020204" pitchFamily="34" charset="0"/>
              </a:rPr>
              <a:t>       vlhké monzunové subtropy V Číny</a:t>
            </a:r>
          </a:p>
          <a:p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</a:rPr>
              <a:t>5. Mírný vnitrozemský </a:t>
            </a:r>
          </a:p>
          <a:p>
            <a:r>
              <a:rPr lang="cs-CZ" dirty="0">
                <a:latin typeface="Arial" panose="020B0604020202020204" pitchFamily="34" charset="0"/>
              </a:rPr>
              <a:t>    - velké rozdíly mezi létem a zimou, sucho</a:t>
            </a:r>
          </a:p>
          <a:p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</a:rPr>
              <a:t>6. Mírný oceánský</a:t>
            </a:r>
            <a:r>
              <a:rPr lang="cs-CZ" dirty="0">
                <a:latin typeface="Arial" panose="020B0604020202020204" pitchFamily="34" charset="0"/>
              </a:rPr>
              <a:t> </a:t>
            </a:r>
          </a:p>
          <a:p>
            <a:r>
              <a:rPr lang="cs-CZ" dirty="0">
                <a:latin typeface="Arial" panose="020B0604020202020204" pitchFamily="34" charset="0"/>
              </a:rPr>
              <a:t>    - zvlhčující a zmírňující vliv Tichého oceánu</a:t>
            </a:r>
          </a:p>
          <a:p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</a:rPr>
              <a:t>7. Subpolární a polární</a:t>
            </a:r>
          </a:p>
          <a:p>
            <a:r>
              <a:rPr lang="cs-CZ" dirty="0">
                <a:latin typeface="Arial" panose="020B0604020202020204" pitchFamily="34" charset="0"/>
              </a:rPr>
              <a:t>     - suché, chladné</a:t>
            </a:r>
          </a:p>
          <a:p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</a:rPr>
              <a:t>8. Vysokohorské  </a:t>
            </a:r>
            <a:endParaRPr lang="cs-CZ" b="1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Šestiúhelník 3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1186364" y="6337781"/>
            <a:ext cx="5761900" cy="30777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sz="1400" dirty="0">
                <a:hlinkClick r:id="rId2"/>
              </a:rPr>
              <a:t>https://</a:t>
            </a:r>
            <a:r>
              <a:rPr lang="cs-CZ" sz="1400" dirty="0">
                <a:solidFill>
                  <a:srgbClr val="FF0000"/>
                </a:solidFill>
                <a:hlinkClick r:id="rId2"/>
              </a:rPr>
              <a:t>www.youtube.com/watch?v=ec56gK0jc6E</a:t>
            </a:r>
            <a:r>
              <a:rPr lang="cs-CZ" sz="1400" dirty="0"/>
              <a:t> – monzuny výklad, 38 min.</a:t>
            </a:r>
          </a:p>
        </p:txBody>
      </p:sp>
    </p:spTree>
    <p:extLst>
      <p:ext uri="{BB962C8B-B14F-4D97-AF65-F5344CB8AC3E}">
        <p14:creationId xmlns:p14="http://schemas.microsoft.com/office/powerpoint/2010/main" val="3852654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260648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Asií probíhají všechny podnebné pásy od arktického až po tropický</a:t>
            </a:r>
          </a:p>
          <a:p>
            <a:r>
              <a:rPr lang="cs-CZ" dirty="0"/>
              <a:t>Jižní a jihovýchodní Asie – vliv letních a zimních monzunů</a:t>
            </a:r>
          </a:p>
          <a:p>
            <a:r>
              <a:rPr lang="cs-CZ" dirty="0"/>
              <a:t>Východní Asie – tropické cyklóny (tajfuny)</a:t>
            </a:r>
          </a:p>
          <a:p>
            <a:r>
              <a:rPr lang="cs-CZ" dirty="0"/>
              <a:t>Jihozápadní a západní Asie – suché subtropické a tropické</a:t>
            </a:r>
          </a:p>
          <a:p>
            <a:r>
              <a:rPr lang="cs-CZ" dirty="0"/>
              <a:t>Severní a střední Asie – kontinentální podnebí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924944"/>
            <a:ext cx="4301257" cy="36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996952"/>
            <a:ext cx="4176464" cy="362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Vývojový diagram: spojka 4"/>
          <p:cNvSpPr/>
          <p:nvPr/>
        </p:nvSpPr>
        <p:spPr>
          <a:xfrm>
            <a:off x="467544" y="270892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A</a:t>
            </a:r>
          </a:p>
        </p:txBody>
      </p:sp>
      <p:sp>
        <p:nvSpPr>
          <p:cNvPr id="6" name="Vývojový diagram: spojka 5"/>
          <p:cNvSpPr/>
          <p:nvPr/>
        </p:nvSpPr>
        <p:spPr>
          <a:xfrm>
            <a:off x="5004048" y="278092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</a:t>
            </a:r>
          </a:p>
        </p:txBody>
      </p:sp>
      <p:sp>
        <p:nvSpPr>
          <p:cNvPr id="7" name="Obdélník 6"/>
          <p:cNvSpPr/>
          <p:nvPr/>
        </p:nvSpPr>
        <p:spPr>
          <a:xfrm>
            <a:off x="683568" y="1700808"/>
            <a:ext cx="792088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I. Který z obrázků zachycuje  atmosférickou  situaci  v  Asii  v zimě, který v létě?</a:t>
            </a:r>
          </a:p>
          <a:p>
            <a:pPr algn="ctr"/>
            <a:r>
              <a:rPr lang="cs-CZ" b="1" dirty="0"/>
              <a:t>II. Jak se jmenují vzdušné proudy, zobrazené  šipkami  v  obrázcích?</a:t>
            </a:r>
          </a:p>
        </p:txBody>
      </p:sp>
      <p:sp>
        <p:nvSpPr>
          <p:cNvPr id="8" name="Šestiúhelník 7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61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Šestiúhelník 1"/>
          <p:cNvSpPr/>
          <p:nvPr/>
        </p:nvSpPr>
        <p:spPr>
          <a:xfrm>
            <a:off x="8316416" y="287214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cs-CZ"/>
          </a:p>
        </p:txBody>
      </p:sp>
      <p:pic>
        <p:nvPicPr>
          <p:cNvPr id="2050" name="Picture 2" descr="Výsledek obrázku pro asie &amp;rcaron;eky map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7992888" cy="595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louk 2"/>
          <p:cNvSpPr/>
          <p:nvPr/>
        </p:nvSpPr>
        <p:spPr>
          <a:xfrm>
            <a:off x="2987824" y="2348880"/>
            <a:ext cx="5328592" cy="4509120"/>
          </a:xfrm>
          <a:prstGeom prst="arc">
            <a:avLst>
              <a:gd name="adj1" fmla="val 14679"/>
              <a:gd name="adj2" fmla="val 0"/>
            </a:avLst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323528" y="5445224"/>
            <a:ext cx="316835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2400" b="1" dirty="0"/>
              <a:t>Monzunová oblast Asie</a:t>
            </a:r>
          </a:p>
        </p:txBody>
      </p:sp>
    </p:spTree>
    <p:extLst>
      <p:ext uri="{BB962C8B-B14F-4D97-AF65-F5344CB8AC3E}">
        <p14:creationId xmlns:p14="http://schemas.microsoft.com/office/powerpoint/2010/main" val="806856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6941"/>
            <a:ext cx="9144000" cy="6371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611560" y="0"/>
            <a:ext cx="6524415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2000" b="1" dirty="0"/>
              <a:t>Permafrost = dlouhodobě zmrzlá půda = „</a:t>
            </a:r>
            <a:r>
              <a:rPr lang="cs-CZ" sz="2000" b="1" dirty="0" err="1"/>
              <a:t>věčnaja</a:t>
            </a:r>
            <a:r>
              <a:rPr lang="cs-CZ" sz="2000" b="1" dirty="0"/>
              <a:t> </a:t>
            </a:r>
            <a:r>
              <a:rPr lang="cs-CZ" sz="2000" b="1" dirty="0" err="1"/>
              <a:t>merzlota</a:t>
            </a:r>
            <a:r>
              <a:rPr lang="cs-CZ" sz="2000" b="1" dirty="0"/>
              <a:t>“</a:t>
            </a:r>
          </a:p>
        </p:txBody>
      </p:sp>
      <p:sp>
        <p:nvSpPr>
          <p:cNvPr id="4" name="Šestiúhelník 3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138797" y="461447"/>
            <a:ext cx="7036413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Který půdní jev je zobrazen na sesuvem odkryté části půdního profilu?</a:t>
            </a:r>
          </a:p>
        </p:txBody>
      </p:sp>
    </p:spTree>
    <p:extLst>
      <p:ext uri="{BB962C8B-B14F-4D97-AF65-F5344CB8AC3E}">
        <p14:creationId xmlns:p14="http://schemas.microsoft.com/office/powerpoint/2010/main" val="383435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777686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323528" y="260648"/>
            <a:ext cx="8496944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/>
              <a:t>Jaké problémy přináší střídání  léta a zimy  v oblastech  na permafrostu?</a:t>
            </a:r>
          </a:p>
        </p:txBody>
      </p:sp>
      <p:sp>
        <p:nvSpPr>
          <p:cNvPr id="4" name="Šestiúhelník 3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0579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836712"/>
            <a:ext cx="5841628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/>
              <a:t>I. Zjisti  a zapiš  z učebnice všechny informace o  permafrostu v Asii.</a:t>
            </a:r>
          </a:p>
          <a:p>
            <a:pPr algn="ctr"/>
            <a:r>
              <a:rPr lang="cs-CZ" sz="2000" b="1" err="1"/>
              <a:t>II</a:t>
            </a:r>
            <a:r>
              <a:rPr lang="cs-CZ" sz="2000" b="1"/>
              <a:t>. Jaký </a:t>
            </a:r>
            <a:r>
              <a:rPr lang="cs-CZ" sz="2000" b="1" dirty="0"/>
              <a:t>vývoj rozšíření  permafrostu se předpokládá  na konci  21.století?</a:t>
            </a:r>
          </a:p>
        </p:txBody>
      </p:sp>
      <p:sp>
        <p:nvSpPr>
          <p:cNvPr id="5" name="Šestiúhelník 4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95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Motiv systému Office">
  <a:themeElements>
    <a:clrScheme name="Vlastní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ro-zelená">
    <a:dk1>
      <a:sysClr val="windowText" lastClr="000000"/>
    </a:dk1>
    <a:lt1>
      <a:sysClr val="window" lastClr="FFFFFF"/>
    </a:lt1>
    <a:dk2>
      <a:srgbClr val="373545"/>
    </a:dk2>
    <a:lt2>
      <a:srgbClr val="CEDBE6"/>
    </a:lt2>
    <a:accent1>
      <a:srgbClr val="3494BA"/>
    </a:accent1>
    <a:accent2>
      <a:srgbClr val="58B6C0"/>
    </a:accent2>
    <a:accent3>
      <a:srgbClr val="75BDA7"/>
    </a:accent3>
    <a:accent4>
      <a:srgbClr val="7A8C8E"/>
    </a:accent4>
    <a:accent5>
      <a:srgbClr val="84ACB6"/>
    </a:accent5>
    <a:accent6>
      <a:srgbClr val="2683C6"/>
    </a:accent6>
    <a:hlink>
      <a:srgbClr val="6B9F25"/>
    </a:hlink>
    <a:folHlink>
      <a:srgbClr val="9F671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1324</Words>
  <Application>Microsoft Office PowerPoint</Application>
  <PresentationFormat>Předvádění na obrazovce (4:3)</PresentationFormat>
  <Paragraphs>103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Baskerville Old Face</vt:lpstr>
      <vt:lpstr>Calibri</vt:lpstr>
      <vt:lpstr>Courier New</vt:lpstr>
      <vt:lpstr>Times New Roman</vt:lpstr>
      <vt:lpstr>Motiv systému Office</vt:lpstr>
      <vt:lpstr>  Asie                                                        klima, biomy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Počasí a podnebí Asie - rekordy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Asie – klima, biomy</dc:title>
  <dc:creator>cap</dc:creator>
  <cp:lastModifiedBy>Jaroslav Cap</cp:lastModifiedBy>
  <cp:revision>43</cp:revision>
  <dcterms:created xsi:type="dcterms:W3CDTF">2017-10-20T07:19:17Z</dcterms:created>
  <dcterms:modified xsi:type="dcterms:W3CDTF">2025-10-14T05:58:19Z</dcterms:modified>
</cp:coreProperties>
</file>