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5" r:id="rId6"/>
    <p:sldId id="274" r:id="rId7"/>
    <p:sldId id="261" r:id="rId8"/>
    <p:sldId id="262" r:id="rId9"/>
    <p:sldId id="263" r:id="rId10"/>
    <p:sldId id="256" r:id="rId11"/>
    <p:sldId id="268" r:id="rId12"/>
    <p:sldId id="269" r:id="rId13"/>
    <p:sldId id="264" r:id="rId14"/>
    <p:sldId id="272" r:id="rId15"/>
    <p:sldId id="273" r:id="rId16"/>
    <p:sldId id="270" r:id="rId17"/>
    <p:sldId id="266" r:id="rId18"/>
    <p:sldId id="267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D76"/>
    <a:srgbClr val="BAE2C4"/>
    <a:srgbClr val="C14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1C5EE-0973-41C2-A598-79221436EA32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E2347-344B-40E1-AF23-493DCC563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83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cs-CZ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Fyzická geografie Asie</a:t>
            </a:r>
            <a:endParaRPr lang="cs-CZ" dirty="0"/>
          </a:p>
          <a:p>
            <a:r>
              <a:rPr lang="cs-CZ"/>
              <a:t/>
            </a:r>
            <a:br>
              <a:rPr lang="cs-CZ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776-EE4F-4515-A3B4-9EEB6773C68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3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60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67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46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5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43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16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23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58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12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01C8-AD61-46C8-9C1A-029830911D7A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01B5-4ABE-4623-A0BE-072DBA997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2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pTblwWFXiw%20tajfuny%20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lovari.yandex.ru/" TargetMode="External"/><Relationship Id="rId3" Type="http://schemas.openxmlformats.org/officeDocument/2006/relationships/hyperlink" Target="http://cs.wikipedia.org/" TargetMode="External"/><Relationship Id="rId7" Type="http://schemas.openxmlformats.org/officeDocument/2006/relationships/hyperlink" Target="http://www.factmonster.com/" TargetMode="External"/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world2travel.com/article.php?articleID=2830" TargetMode="External"/><Relationship Id="rId5" Type="http://schemas.openxmlformats.org/officeDocument/2006/relationships/hyperlink" Target="http://wmo.asu.edu/" TargetMode="External"/><Relationship Id="rId4" Type="http://schemas.openxmlformats.org/officeDocument/2006/relationships/hyperlink" Target="http://www.world-waterfal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56gK0jc6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24" y="3100890"/>
            <a:ext cx="8568951" cy="47669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sz="3600" dirty="0"/>
              <a:t>  Asie                                                        klima, biomy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20533"/>
            <a:ext cx="4104456" cy="21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60998"/>
            <a:ext cx="4135437" cy="240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20" y="4464057"/>
            <a:ext cx="3744292" cy="239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lustra&amp;ccaron;ní foto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53" y="15762"/>
            <a:ext cx="3812385" cy="21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lustra&amp;ccaron;ní foto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29"/>
            <a:ext cx="3840361" cy="21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estiúhelník 9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BBEB54-D525-4061-B1AB-B1121BF6EA6A}"/>
              </a:ext>
            </a:extLst>
          </p:cNvPr>
          <p:cNvSpPr txBox="1"/>
          <p:nvPr/>
        </p:nvSpPr>
        <p:spPr>
          <a:xfrm>
            <a:off x="6590139" y="3846592"/>
            <a:ext cx="2084097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Učebnice str. 40 - 41</a:t>
            </a:r>
          </a:p>
        </p:txBody>
      </p:sp>
    </p:spTree>
    <p:extLst>
      <p:ext uri="{BB962C8B-B14F-4D97-AF65-F5344CB8AC3E}">
        <p14:creationId xmlns:p14="http://schemas.microsoft.com/office/powerpoint/2010/main" val="399543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Počasí a podnebí Asie - rekordy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37828" y="1451174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Rekordy podnebí jsou mimořádně sporné. Týká se to teplot i srážek, kde panují značné rozdíly v údajích. V Asii to platí snad nejvíc ze všech kontinentů.</a:t>
            </a:r>
            <a:endParaRPr lang="cs-CZ" dirty="0"/>
          </a:p>
        </p:txBody>
      </p:sp>
      <p:sp>
        <p:nvSpPr>
          <p:cNvPr id="6" name="Šestiúhelník 5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37828" y="2413338"/>
            <a:ext cx="746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V následujících údajích (co se týče absolutních teplotních a srážkových rekordů) proto vycházím především z oficiálních údajů Světové meteorologické organizace (WMO), což je organizace OSN. Tyto údaje jsou totiž spolehlivě ověřené.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37828" y="39295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Nejvyšší absolutní teplota</a:t>
            </a:r>
            <a:endParaRPr lang="cs-CZ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7828" y="4252668"/>
            <a:ext cx="7678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Nejvyšší teplota na území Asie byla zaznamenána ve městě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Tirat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Tsvi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Tirat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Zvi) v Izraeli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21.6.</a:t>
            </a: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1942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naměřili 53.9</a:t>
            </a:r>
            <a:r>
              <a:rPr kumimoji="0" lang="cs-CZ" altLang="cs-CZ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stínu.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Tirat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Zevi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leží na souřadnicích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32°25'N a 35°32'E v „nadmořské“ výšce -220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20042" y="-32754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11560" y="332656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Nejnižší absolutní teplota</a:t>
            </a:r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395536" y="986998"/>
            <a:ext cx="82089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Nejchladnější oblastí celé Asie je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východní Sibiř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WMO oficiálně uznává tři údaje ze dvou různých míst .Ve městě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Verchojansk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67°33'N, 133°23'E, nadmořská výška 107 metrů), které leží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řece Jana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naměřili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-67.8</a:t>
            </a:r>
            <a:r>
              <a:rPr kumimoji="0" lang="cs-CZ" altLang="cs-CZ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hned dvakrát - 5.2.1892 a znovu o dva dny později - 7.2.1892. Úplně stejnou teplotu, tedy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-67.8</a:t>
            </a:r>
            <a:r>
              <a:rPr kumimoji="0" lang="cs-CZ" altLang="cs-CZ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C, naměřili v nedalekém městě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Ojmjakon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(63°28'N a 142°23'E, nadmořská výška 800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 6.2.1933.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Ojmjakon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leží na řece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Indigirka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3580" y="301363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 této oblasti Sibiře jsou každopádně </a:t>
            </a:r>
            <a:r>
              <a:rPr lang="cs-CZ" b="1" dirty="0">
                <a:solidFill>
                  <a:srgbClr val="FF0000"/>
                </a:solidFill>
              </a:rPr>
              <a:t>největší teplotní rozdíly na světě </a:t>
            </a:r>
            <a:r>
              <a:rPr lang="cs-CZ" b="1" dirty="0"/>
              <a:t>během roku</a:t>
            </a:r>
            <a:r>
              <a:rPr lang="cs-CZ" dirty="0"/>
              <a:t>. V létě tu může být přes 30</a:t>
            </a:r>
            <a:r>
              <a:rPr lang="cs-CZ" baseline="30000" dirty="0"/>
              <a:t>o</a:t>
            </a:r>
            <a:r>
              <a:rPr lang="cs-CZ" dirty="0"/>
              <a:t>C, takže </a:t>
            </a:r>
            <a:r>
              <a:rPr lang="cs-CZ" b="1" dirty="0"/>
              <a:t>rozdíl mezi minimální teplotou v zimě a maximální teplotou v létě </a:t>
            </a:r>
            <a:r>
              <a:rPr lang="cs-CZ" b="1" dirty="0">
                <a:solidFill>
                  <a:srgbClr val="FF0000"/>
                </a:solidFill>
              </a:rPr>
              <a:t>může přesáhnout 100</a:t>
            </a:r>
            <a:r>
              <a:rPr lang="cs-CZ" b="1" baseline="30000" dirty="0">
                <a:solidFill>
                  <a:srgbClr val="FF0000"/>
                </a:solidFill>
              </a:rPr>
              <a:t>o</a:t>
            </a:r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09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Nejvyšší průměrné roční srážky (dlouhodobý průměr)</a:t>
            </a:r>
            <a:endParaRPr lang="cs-CZ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941343"/>
            <a:ext cx="8352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Většinou se uvádí za nejdeštivější místo v Asii (a někdy i na světě)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Cherrapunji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(též,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Čérápuňdží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Údaj WMO však uvádí jiné místo, které ovšem také leží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indickém státě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Meghalaya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to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Mawsynram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 tomto místě, které leží na souřadnicích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25°18'N a 91°35'E v nadmořské výšce 1431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naměřili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dlouhodobý průměr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11 872 mm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249289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Nejvyšší srážky během jednoho roku (absolutní rekord)</a:t>
            </a:r>
            <a:endParaRPr lang="cs-CZ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10800000" flipV="1">
            <a:off x="323528" y="2982621"/>
            <a:ext cx="79198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Světový rekord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 této „disciplíně“ drží město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Cherrapunji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Čérápuňdží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v indickém  státě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Meghalaya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srpna 1860 do července 1861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zde spadlo celkem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26 470 mm srážek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Šestiúhelník 10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31787" y="4149080"/>
            <a:ext cx="330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Nejnižší průměrné roční srážky</a:t>
            </a:r>
            <a:endParaRPr lang="cs-CZ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rot="10800000" flipV="1">
            <a:off x="323527" y="4768853"/>
            <a:ext cx="83446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Nejsušším místem Asie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podle WMO město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Aden v Jemenu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Za posledních 50 let tam průměrně spadlo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45.7 mm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Aden je významný přístav a leží na březích Adenského zálivu na souřadnicích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12°45'N a 45°04'E v průměrné nadmořské výšce 19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0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4345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OTÁZKY A ÚKOLY:</a:t>
            </a:r>
          </a:p>
          <a:p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Courier New" panose="02070309020205020404" pitchFamily="49" charset="0"/>
              </a:rPr>
              <a:t>1)</a:t>
            </a:r>
            <a:r>
              <a:rPr lang="cs-CZ" dirty="0">
                <a:latin typeface="Arial" panose="020B0604020202020204" pitchFamily="34" charset="0"/>
              </a:rPr>
              <a:t>Co je příčinou vzniku monzunů? </a:t>
            </a:r>
          </a:p>
          <a:p>
            <a:r>
              <a:rPr lang="cs-CZ" dirty="0">
                <a:latin typeface="Courier New" panose="02070309020205020404" pitchFamily="49" charset="0"/>
              </a:rPr>
              <a:t>2)</a:t>
            </a:r>
            <a:r>
              <a:rPr lang="cs-CZ" dirty="0">
                <a:latin typeface="Arial" panose="020B0604020202020204" pitchFamily="34" charset="0"/>
              </a:rPr>
              <a:t>Kdy a jak proudí vlhké a suché monzuny?</a:t>
            </a:r>
          </a:p>
          <a:p>
            <a:r>
              <a:rPr lang="cs-CZ" dirty="0">
                <a:latin typeface="Courier New" panose="02070309020205020404" pitchFamily="49" charset="0"/>
              </a:rPr>
              <a:t>3)</a:t>
            </a:r>
            <a:r>
              <a:rPr lang="cs-CZ" dirty="0">
                <a:latin typeface="Arial" panose="020B0604020202020204" pitchFamily="34" charset="0"/>
              </a:rPr>
              <a:t>Jak ovlivňují monzuny život obyvatel?</a:t>
            </a:r>
          </a:p>
          <a:p>
            <a:r>
              <a:rPr lang="cs-CZ" dirty="0">
                <a:latin typeface="Courier New" panose="02070309020205020404" pitchFamily="49" charset="0"/>
              </a:rPr>
              <a:t>4)</a:t>
            </a:r>
            <a:r>
              <a:rPr lang="cs-CZ" dirty="0">
                <a:latin typeface="Arial" panose="020B0604020202020204" pitchFamily="34" charset="0"/>
              </a:rPr>
              <a:t> Co jsou tajfuny ? Jaký synonym pro tajfuny je užíván v Americe ? Které          oblasti Asie jsou tajfuny nejvíce ohroženy ?</a:t>
            </a:r>
          </a:p>
          <a:p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Courier New" panose="02070309020205020404" pitchFamily="49" charset="0"/>
              </a:rPr>
              <a:t>5)</a:t>
            </a:r>
            <a:r>
              <a:rPr lang="cs-CZ" dirty="0">
                <a:latin typeface="Arial" panose="020B0604020202020204" pitchFamily="34" charset="0"/>
              </a:rPr>
              <a:t>Kde a jaká byla naměřena nejvyšší a nejnižší teploty v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Asii?</a:t>
            </a:r>
          </a:p>
          <a:p>
            <a:r>
              <a:rPr lang="cs-CZ" dirty="0">
                <a:latin typeface="Courier New" panose="02070309020205020404" pitchFamily="49" charset="0"/>
              </a:rPr>
              <a:t>6)</a:t>
            </a:r>
            <a:r>
              <a:rPr lang="cs-CZ" dirty="0">
                <a:latin typeface="Arial" panose="020B0604020202020204" pitchFamily="34" charset="0"/>
              </a:rPr>
              <a:t>Kde je nejsušší a nejvlhčí místo? (nejvyšší a nejnižší roční úhrn srážek)</a:t>
            </a:r>
          </a:p>
          <a:p>
            <a:r>
              <a:rPr lang="cs-CZ" dirty="0">
                <a:latin typeface="Courier New" panose="02070309020205020404" pitchFamily="49" charset="0"/>
              </a:rPr>
              <a:t>7)</a:t>
            </a:r>
            <a:r>
              <a:rPr lang="cs-CZ" dirty="0">
                <a:latin typeface="Arial" panose="020B0604020202020204" pitchFamily="34" charset="0"/>
              </a:rPr>
              <a:t>Kde byly zaznamenány největší teplotní rozdíly mezi ročními obdobími?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8 ) Jak jsou v učebnici vymezeny hlavní klimatické pásy Asie?</a:t>
            </a:r>
          </a:p>
          <a:p>
            <a:r>
              <a:rPr lang="cs-CZ" dirty="0">
                <a:latin typeface="Arial" panose="020B0604020202020204" pitchFamily="34" charset="0"/>
              </a:rPr>
              <a:t>9 )</a:t>
            </a:r>
            <a:r>
              <a:rPr lang="cs-CZ" dirty="0">
                <a:effectLst/>
                <a:latin typeface="Arial" panose="020B0604020202020204" pitchFamily="34" charset="0"/>
              </a:rPr>
              <a:t> Jak je vymezena „monzunová Asie“ ?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4725144"/>
            <a:ext cx="524733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https://youtu.be/tpTblwWFXiw tajfuny /</a:t>
            </a:r>
            <a:r>
              <a:rPr lang="cs-CZ" dirty="0"/>
              <a:t> v angličtině /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21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logie.vsb.cz/jelinek/Nauka_o_Zemi_PTO_htm_files/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8" y="515814"/>
            <a:ext cx="9136813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estiúhelník 2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95536" y="35332"/>
            <a:ext cx="61358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Jaké místní názvy se užívají pro atmosférický jev na schématu?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73" y="5473005"/>
            <a:ext cx="9136813" cy="13849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Tropické cyklóny jsou bouře o průměru x.100 km, doprovázené vichřicemi a lijáky. Jsou považovány za nejničivější    přírodní katastrofy. Podle místa výskytu mají různá pojmenování. Hurikán či uragán vzniká nad Atlantickým oceánem.    Postupuje ke Karibské oblasti a na severoamerické pobřeží. Název pochází od domorodých ostrovanů v Karibském moři a označuje ďábla. Tajfun vzniká v Tichomoří. Název je místním pojmenováním silného větru. Cyklón vzniká nad Indickým oceánem. V Austrálii je tropický cyklón označen slovem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Willy-willy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1028" name="Picture 4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675" y="-549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763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432048" y="833123"/>
            <a:ext cx="7884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Tropickou cyklónou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označujeme atmosférický útvar charakteru </a:t>
            </a: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tlakové níže v podobě  obrovského víru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 charakteristickým okem ve středu. Tropické cyklóny vznikají v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subtropické oblasti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ne v oblasti rovníku. </a:t>
            </a:r>
          </a:p>
        </p:txBody>
      </p:sp>
      <p:pic>
        <p:nvPicPr>
          <p:cNvPr id="2050" name="Picture 2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395536" y="1988840"/>
            <a:ext cx="85689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Ničivý účinek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cyklón na kontinentu spočívá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 síle větru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Kolem oka rychlost větru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dosahuje až 320 km/h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V centru oka je obloha bez mraků a vítr se utiší. Jakmile oko přejde, opět působí silný vítr ovšem opačného směru, což  znásobuje negativní účinek.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Nízký tlak v oku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vyvolává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podtlak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na otevřeném moři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vznik velkých vln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Výška vln je obvykle </a:t>
            </a: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 (maximum dosud zaznamenané  30 m), které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pronikají hluboko na pevninu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Při nástupu cyklóny na kontinent dojde k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vzedmutí hladiny moře a k mořským záplavám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Intenzita doprovodných lijáků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bývá  25 až 38 cm srážek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2052" name="Picture 4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-549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2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estiúhelník 9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65" y="4297165"/>
            <a:ext cx="3328814" cy="24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51571" y="6236158"/>
            <a:ext cx="319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Během tajfunu </a:t>
            </a:r>
            <a:r>
              <a:rPr lang="cs-CZ" dirty="0" err="1"/>
              <a:t>Yolanda</a:t>
            </a:r>
            <a:r>
              <a:rPr lang="cs-CZ" dirty="0"/>
              <a:t> - Filipíny</a:t>
            </a:r>
          </a:p>
        </p:txBody>
      </p:sp>
    </p:spTree>
    <p:extLst>
      <p:ext uri="{BB962C8B-B14F-4D97-AF65-F5344CB8AC3E}">
        <p14:creationId xmlns:p14="http://schemas.microsoft.com/office/powerpoint/2010/main" val="66137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67544" y="559748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Nejvyšší atmosférický tlak</a:t>
            </a: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420960" y="1124744"/>
            <a:ext cx="816056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Nejvyšší atmosférický tlak byl naměřen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městě Agata v Rusku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13.12.1968, a to přesně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1083.3 hPa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Agata leží na </a:t>
            </a: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66°53'N a 93°28'E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nadmořské výšce 261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m.n.m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 pohoří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Putorana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Sibiři. Nad Sibiří se díky mimořádně mrazivému vzduchu vytvoří každou zimu mohutná tlaková výše, jejíž vliv občas ovlivňuje i počasí ve střední Evropě.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Světový rekord!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2957126"/>
            <a:ext cx="173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Nejtěžší kroupa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10800000" flipV="1">
            <a:off x="423835" y="3358346"/>
            <a:ext cx="84056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Nejtěžší kroupa byla zaznamenána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distriktu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Gopalganj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 Bangladéši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vážila 1.02 kg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spadla z nebe 14.4.1986. Světový rekord!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2875" y="508518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Nejničivější tornádo udeřilo 26.4.1989 </a:t>
            </a:r>
            <a:r>
              <a:rPr lang="cs-CZ" b="1" dirty="0">
                <a:latin typeface="Times New Roman" panose="02020603050405020304" pitchFamily="18" charset="0"/>
              </a:rPr>
              <a:t>v distriktu </a:t>
            </a:r>
            <a:r>
              <a:rPr lang="cs-CZ" b="1" dirty="0" err="1">
                <a:latin typeface="Times New Roman" panose="02020603050405020304" pitchFamily="18" charset="0"/>
              </a:rPr>
              <a:t>Manikganj</a:t>
            </a:r>
            <a:r>
              <a:rPr lang="cs-CZ" b="1" dirty="0">
                <a:latin typeface="Times New Roman" panose="02020603050405020304" pitchFamily="18" charset="0"/>
              </a:rPr>
              <a:t> v Bangladéši</a:t>
            </a:r>
            <a:r>
              <a:rPr lang="cs-CZ" dirty="0">
                <a:latin typeface="Times New Roman" panose="02020603050405020304" pitchFamily="18" charset="0"/>
              </a:rPr>
              <a:t>. Vyžádalo si asi </a:t>
            </a:r>
            <a:r>
              <a:rPr lang="cs-CZ" b="1" dirty="0" smtClean="0">
                <a:latin typeface="Times New Roman" panose="02020603050405020304" pitchFamily="18" charset="0"/>
              </a:rPr>
              <a:t>1300 </a:t>
            </a:r>
            <a:r>
              <a:rPr lang="cs-CZ" b="1" dirty="0">
                <a:latin typeface="Times New Roman" panose="02020603050405020304" pitchFamily="18" charset="0"/>
              </a:rPr>
              <a:t>obětí</a:t>
            </a:r>
            <a:r>
              <a:rPr lang="cs-CZ" dirty="0">
                <a:latin typeface="Times New Roman" panose="02020603050405020304" pitchFamily="18" charset="0"/>
              </a:rPr>
              <a:t> na lidských životech. </a:t>
            </a:r>
            <a:r>
              <a:rPr lang="cs-CZ" b="1" dirty="0">
                <a:latin typeface="Times New Roman" panose="02020603050405020304" pitchFamily="18" charset="0"/>
              </a:rPr>
              <a:t>Světový rekord!</a:t>
            </a:r>
            <a:r>
              <a:rPr lang="cs-CZ" dirty="0">
                <a:latin typeface="Times New Roman" panose="02020603050405020304" pitchFamily="18" charset="0"/>
              </a:rPr>
              <a:t> Tornáda jsou nejničivější větrné útvary, avšak díky poměrně malým rozměrům si většinou nevyžádají vysoký počet obětí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67544" y="4576285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Nejničivější tornádo (počet mrtvých)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26668" y="559748"/>
            <a:ext cx="1608774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Nepovinný text</a:t>
            </a:r>
          </a:p>
        </p:txBody>
      </p:sp>
    </p:spTree>
    <p:extLst>
      <p:ext uri="{BB962C8B-B14F-4D97-AF65-F5344CB8AC3E}">
        <p14:creationId xmlns:p14="http://schemas.microsoft.com/office/powerpoint/2010/main" val="41777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42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4465478"/>
            <a:ext cx="6552728" cy="4036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Přiřaď k barvám typ biomu = bioklimatického společenstva.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501317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Savana, tajga-převážně jehličnatý les, poušť, polopoušť, stepi a prérie, středomořská vegetace, tundra, listnatý opadavý les, tropický deštný les</a:t>
            </a:r>
          </a:p>
          <a:p>
            <a:endParaRPr lang="cs-CZ" dirty="0"/>
          </a:p>
        </p:txBody>
      </p:sp>
      <p:sp>
        <p:nvSpPr>
          <p:cNvPr id="5" name="Vývojový diagram: spojka 4"/>
          <p:cNvSpPr/>
          <p:nvPr/>
        </p:nvSpPr>
        <p:spPr>
          <a:xfrm>
            <a:off x="467544" y="5949280"/>
            <a:ext cx="457200" cy="457200"/>
          </a:xfrm>
          <a:prstGeom prst="flowChartConnector">
            <a:avLst/>
          </a:prstGeom>
          <a:solidFill>
            <a:srgbClr val="BAE2C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Vývojový diagram: spojka 5"/>
          <p:cNvSpPr/>
          <p:nvPr/>
        </p:nvSpPr>
        <p:spPr>
          <a:xfrm>
            <a:off x="1187624" y="5949280"/>
            <a:ext cx="457200" cy="457200"/>
          </a:xfrm>
          <a:prstGeom prst="flowChartConnector">
            <a:avLst/>
          </a:prstGeom>
          <a:solidFill>
            <a:srgbClr val="C1422D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Vývojový diagram: spojka 6"/>
          <p:cNvSpPr/>
          <p:nvPr/>
        </p:nvSpPr>
        <p:spPr>
          <a:xfrm>
            <a:off x="1907704" y="5949280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Vývojový diagram: spojka 7"/>
          <p:cNvSpPr/>
          <p:nvPr/>
        </p:nvSpPr>
        <p:spPr>
          <a:xfrm>
            <a:off x="2627784" y="5949280"/>
            <a:ext cx="457200" cy="457200"/>
          </a:xfrm>
          <a:prstGeom prst="flowChartConnector">
            <a:avLst/>
          </a:prstGeom>
          <a:solidFill>
            <a:srgbClr val="C88D7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Vývojový diagram: spojka 8"/>
          <p:cNvSpPr/>
          <p:nvPr/>
        </p:nvSpPr>
        <p:spPr>
          <a:xfrm>
            <a:off x="3347864" y="594928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Vývojový diagram: spojka 9"/>
          <p:cNvSpPr/>
          <p:nvPr/>
        </p:nvSpPr>
        <p:spPr>
          <a:xfrm>
            <a:off x="4067944" y="5949280"/>
            <a:ext cx="457200" cy="457200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Vývojový diagram: spojka 10"/>
          <p:cNvSpPr/>
          <p:nvPr/>
        </p:nvSpPr>
        <p:spPr>
          <a:xfrm>
            <a:off x="4716016" y="5949280"/>
            <a:ext cx="457200" cy="4572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Vývojový diagram: spojka 11"/>
          <p:cNvSpPr/>
          <p:nvPr/>
        </p:nvSpPr>
        <p:spPr>
          <a:xfrm>
            <a:off x="5436096" y="5949280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Vývojový diagram: spojka 12"/>
          <p:cNvSpPr/>
          <p:nvPr/>
        </p:nvSpPr>
        <p:spPr>
          <a:xfrm>
            <a:off x="6156176" y="5949280"/>
            <a:ext cx="457200" cy="45720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67544" y="2276872"/>
            <a:ext cx="2088232" cy="127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estiúhelník 1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01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4488" cy="446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476672"/>
            <a:ext cx="87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Řešení: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26441" y="6093296"/>
            <a:ext cx="213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Deciduous</a:t>
            </a:r>
            <a:r>
              <a:rPr lang="cs-CZ" dirty="0"/>
              <a:t> =opadavý</a:t>
            </a:r>
          </a:p>
        </p:txBody>
      </p:sp>
    </p:spTree>
    <p:extLst>
      <p:ext uri="{BB962C8B-B14F-4D97-AF65-F5344CB8AC3E}">
        <p14:creationId xmlns:p14="http://schemas.microsoft.com/office/powerpoint/2010/main" val="232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</a:rPr>
              <a:t>Použité zdroje:</a:t>
            </a:r>
            <a:endParaRPr lang="cs-CZ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998" y="1196752"/>
            <a:ext cx="899900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Rekordy Země 1 (neživá příroda), Slovenská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kartografia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Bratislava, 1992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Země,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Euromedia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Group k.s. - Knižní klub, Praha, 2004 (V originále „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Dorling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Kindersley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Limited, London, 2003)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http://en.wikipedia.org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http://cs.wikipedia.org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http://www.world-waterfalls.com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http://wmo.asu.edu/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(údaje WMO)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http://www.1world2travel.com/article.php?articleID=2830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http://www.factmonster.com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http://slovari.yandex.ru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64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Asie mapa klima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3793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estiúhelník 2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9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reenshots.firefoxusercontent.com/images/77270b25-5d84-4c7c-8ae8-25459a725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3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30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188640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Baskerville Old Face" panose="02020602080505020303" pitchFamily="18" charset="0"/>
              </a:rPr>
              <a:t>PODNEBNÉ PÁSY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908720"/>
            <a:ext cx="60121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1. Rovníkový pás </a:t>
            </a:r>
          </a:p>
          <a:p>
            <a:r>
              <a:rPr lang="cs-CZ" dirty="0">
                <a:latin typeface="Arial" panose="020B0604020202020204" pitchFamily="34" charset="0"/>
              </a:rPr>
              <a:t>    – ostrovní část JV Asie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2. Tropický monzunový pás </a:t>
            </a:r>
          </a:p>
          <a:p>
            <a:r>
              <a:rPr lang="cs-CZ" dirty="0">
                <a:latin typeface="Arial" panose="020B0604020202020204" pitchFamily="34" charset="0"/>
              </a:rPr>
              <a:t>   – J, JV a V Asie </a:t>
            </a:r>
          </a:p>
          <a:p>
            <a:r>
              <a:rPr lang="cs-CZ" dirty="0">
                <a:latin typeface="Arial" panose="020B0604020202020204" pitchFamily="34" charset="0"/>
              </a:rPr>
              <a:t>   - letní monzuny přinášejí srážky v letním období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3. Tropický suchý pás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     – Arabský poloostrov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4. Subtropický suchý pás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    – Střední Asie</a:t>
            </a:r>
          </a:p>
          <a:p>
            <a:r>
              <a:rPr lang="cs-CZ" dirty="0">
                <a:latin typeface="Arial" panose="020B0604020202020204" pitchFamily="34" charset="0"/>
              </a:rPr>
              <a:t>    Subtropický středomořský pás </a:t>
            </a:r>
          </a:p>
          <a:p>
            <a:r>
              <a:rPr lang="cs-CZ" dirty="0">
                <a:latin typeface="Arial" panose="020B0604020202020204" pitchFamily="34" charset="0"/>
              </a:rPr>
              <a:t>    – středomořské subtropy Malé Asie a Zakavkazska, </a:t>
            </a:r>
          </a:p>
          <a:p>
            <a:r>
              <a:rPr lang="cs-CZ" dirty="0">
                <a:latin typeface="Arial" panose="020B0604020202020204" pitchFamily="34" charset="0"/>
              </a:rPr>
              <a:t>       vlhké monzunové subtropy V Číny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5. Mírný vnitrozemský </a:t>
            </a:r>
          </a:p>
          <a:p>
            <a:r>
              <a:rPr lang="cs-CZ" dirty="0">
                <a:latin typeface="Arial" panose="020B0604020202020204" pitchFamily="34" charset="0"/>
              </a:rPr>
              <a:t>    - velké rozdíly mezi létem a zimou, sucho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6. Mírný oceánský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    - zvlhčující a zmírňující vliv Tichého oceánu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7. Subpolární a polární</a:t>
            </a:r>
          </a:p>
          <a:p>
            <a:r>
              <a:rPr lang="cs-CZ" dirty="0">
                <a:latin typeface="Arial" panose="020B0604020202020204" pitchFamily="34" charset="0"/>
              </a:rPr>
              <a:t>     - suché, chladné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8. Vysokohorské  </a:t>
            </a:r>
            <a:endParaRPr lang="cs-CZ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86364" y="6337781"/>
            <a:ext cx="57619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2"/>
              </a:rPr>
              <a:t>https://</a:t>
            </a:r>
            <a:r>
              <a:rPr lang="cs-CZ" sz="1400" dirty="0">
                <a:solidFill>
                  <a:srgbClr val="FF0000"/>
                </a:solidFill>
                <a:hlinkClick r:id="rId2"/>
              </a:rPr>
              <a:t>www.youtube.com/watch?v=ec56gK0jc6E</a:t>
            </a:r>
            <a:r>
              <a:rPr lang="cs-CZ" sz="1400" dirty="0"/>
              <a:t> – monzuny výklad, 38 min.</a:t>
            </a:r>
          </a:p>
        </p:txBody>
      </p:sp>
    </p:spTree>
    <p:extLst>
      <p:ext uri="{BB962C8B-B14F-4D97-AF65-F5344CB8AC3E}">
        <p14:creationId xmlns:p14="http://schemas.microsoft.com/office/powerpoint/2010/main" val="385265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6064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Asií probíhají všechny podnebné pásy od arktického až po tropický</a:t>
            </a:r>
          </a:p>
          <a:p>
            <a:r>
              <a:rPr lang="cs-CZ" dirty="0"/>
              <a:t>Jižní a jihovýchodní Asie – vliv letních a zimních monzunů</a:t>
            </a:r>
          </a:p>
          <a:p>
            <a:r>
              <a:rPr lang="cs-CZ" dirty="0"/>
              <a:t>Východní Asie – tropické cyklóny (tajfuny)</a:t>
            </a:r>
          </a:p>
          <a:p>
            <a:r>
              <a:rPr lang="cs-CZ" dirty="0"/>
              <a:t>Jihozápadní a západní Asie – suché subtropické a tropické</a:t>
            </a:r>
          </a:p>
          <a:p>
            <a:r>
              <a:rPr lang="cs-CZ" dirty="0"/>
              <a:t>Severní a střední Asie – kontinentální podnebí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301257" cy="36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176464" cy="36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ývojový diagram: spojka 4"/>
          <p:cNvSpPr/>
          <p:nvPr/>
        </p:nvSpPr>
        <p:spPr>
          <a:xfrm>
            <a:off x="467544" y="27089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6" name="Vývojový diagram: spojka 5"/>
          <p:cNvSpPr/>
          <p:nvPr/>
        </p:nvSpPr>
        <p:spPr>
          <a:xfrm>
            <a:off x="5004048" y="278092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1700808"/>
            <a:ext cx="792088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I. Který z obrázků zachycuje  atmosférickou  situaci  v  Asii  v zimě, který v létě?</a:t>
            </a:r>
          </a:p>
          <a:p>
            <a:pPr algn="ctr"/>
            <a:r>
              <a:rPr lang="cs-CZ" b="1" dirty="0"/>
              <a:t>II. Jak se jmenují vzdušné proudy, zobrazené  šipkami  v  obrázcích?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6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316416" y="287214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2050" name="Picture 2" descr="Výsledek obrázku pro asie &amp;rcaron;eky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992888" cy="59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ouk 2"/>
          <p:cNvSpPr/>
          <p:nvPr/>
        </p:nvSpPr>
        <p:spPr>
          <a:xfrm>
            <a:off x="2987824" y="2348880"/>
            <a:ext cx="5328592" cy="4509120"/>
          </a:xfrm>
          <a:prstGeom prst="arc">
            <a:avLst>
              <a:gd name="adj1" fmla="val 14679"/>
              <a:gd name="adj2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5445224"/>
            <a:ext cx="3168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Monzunová oblast Asie</a:t>
            </a:r>
          </a:p>
        </p:txBody>
      </p:sp>
    </p:spTree>
    <p:extLst>
      <p:ext uri="{BB962C8B-B14F-4D97-AF65-F5344CB8AC3E}">
        <p14:creationId xmlns:p14="http://schemas.microsoft.com/office/powerpoint/2010/main" val="80685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41"/>
            <a:ext cx="9144000" cy="63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1560" y="0"/>
            <a:ext cx="652441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000" b="1" dirty="0"/>
              <a:t>Permafrost = dlouhodobě zmrzlá půda = „</a:t>
            </a:r>
            <a:r>
              <a:rPr lang="cs-CZ" sz="2000" b="1" dirty="0" err="1"/>
              <a:t>věčnaja</a:t>
            </a:r>
            <a:r>
              <a:rPr lang="cs-CZ" sz="2000" b="1" dirty="0"/>
              <a:t> </a:t>
            </a:r>
            <a:r>
              <a:rPr lang="cs-CZ" sz="2000" b="1" dirty="0" err="1"/>
              <a:t>merzlota</a:t>
            </a:r>
            <a:r>
              <a:rPr lang="cs-CZ" sz="2000" b="1" dirty="0"/>
              <a:t>“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38797" y="461447"/>
            <a:ext cx="703641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Který půdní jev je zobrazen na sesuvem odkryté části půdního profilu?</a:t>
            </a:r>
          </a:p>
        </p:txBody>
      </p:sp>
    </p:spTree>
    <p:extLst>
      <p:ext uri="{BB962C8B-B14F-4D97-AF65-F5344CB8AC3E}">
        <p14:creationId xmlns:p14="http://schemas.microsoft.com/office/powerpoint/2010/main" val="38343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260648"/>
            <a:ext cx="849694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Jaké problémy přináší střídání  léta a zimy  v oblastech  na permafrostu?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57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836712"/>
            <a:ext cx="584162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I. Zjisti  a zapiš  z učebnice všechny informace o  permafrostu v Asii.</a:t>
            </a:r>
          </a:p>
          <a:p>
            <a:pPr algn="ctr"/>
            <a:r>
              <a:rPr lang="cs-CZ" sz="2000" b="1" err="1"/>
              <a:t>II</a:t>
            </a:r>
            <a:r>
              <a:rPr lang="cs-CZ" sz="2000" b="1"/>
              <a:t>. Jaký </a:t>
            </a:r>
            <a:r>
              <a:rPr lang="cs-CZ" sz="2000" b="1" dirty="0"/>
              <a:t>vývoj rozšíření  permafrostu se předpokládá  na konci  21.století?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ro-zelená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1324</Words>
  <Application>Microsoft Office PowerPoint</Application>
  <PresentationFormat>Předvádění na obrazovce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Baskerville Old Face</vt:lpstr>
      <vt:lpstr>Calibri</vt:lpstr>
      <vt:lpstr>Courier New</vt:lpstr>
      <vt:lpstr>Times New Roman</vt:lpstr>
      <vt:lpstr>Motiv systému Office</vt:lpstr>
      <vt:lpstr>  Asie                                                        klima, biomy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Počasí a podnebí Asie - rekordy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 – klima, biomy</dc:title>
  <dc:creator>cap</dc:creator>
  <cp:lastModifiedBy>Jaroslav Cap</cp:lastModifiedBy>
  <cp:revision>43</cp:revision>
  <dcterms:created xsi:type="dcterms:W3CDTF">2017-10-20T07:19:17Z</dcterms:created>
  <dcterms:modified xsi:type="dcterms:W3CDTF">2025-10-14T05:58:19Z</dcterms:modified>
</cp:coreProperties>
</file>