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00" r:id="rId4"/>
    <p:sldMasterId id="2147483714" r:id="rId5"/>
    <p:sldMasterId id="2147483728" r:id="rId6"/>
    <p:sldMasterId id="2147483742" r:id="rId7"/>
    <p:sldMasterId id="2147483756" r:id="rId8"/>
    <p:sldMasterId id="2147483770" r:id="rId9"/>
    <p:sldMasterId id="2147483784" r:id="rId10"/>
    <p:sldMasterId id="2147483854" r:id="rId11"/>
    <p:sldMasterId id="2147483868" r:id="rId12"/>
    <p:sldMasterId id="2147483882" r:id="rId13"/>
    <p:sldMasterId id="2147483896" r:id="rId14"/>
    <p:sldMasterId id="2147483910" r:id="rId15"/>
    <p:sldMasterId id="2147483924" r:id="rId16"/>
    <p:sldMasterId id="2147483938" r:id="rId17"/>
    <p:sldMasterId id="2147483952" r:id="rId18"/>
    <p:sldMasterId id="2147483966" r:id="rId19"/>
  </p:sldMasterIdLst>
  <p:notesMasterIdLst>
    <p:notesMasterId r:id="rId52"/>
  </p:notesMasterIdLst>
  <p:sldIdLst>
    <p:sldId id="290" r:id="rId20"/>
    <p:sldId id="260" r:id="rId21"/>
    <p:sldId id="261" r:id="rId22"/>
    <p:sldId id="299" r:id="rId23"/>
    <p:sldId id="284" r:id="rId24"/>
    <p:sldId id="287" r:id="rId25"/>
    <p:sldId id="275" r:id="rId26"/>
    <p:sldId id="292" r:id="rId27"/>
    <p:sldId id="276" r:id="rId28"/>
    <p:sldId id="293" r:id="rId29"/>
    <p:sldId id="277" r:id="rId30"/>
    <p:sldId id="298" r:id="rId31"/>
    <p:sldId id="278" r:id="rId32"/>
    <p:sldId id="296" r:id="rId33"/>
    <p:sldId id="297" r:id="rId34"/>
    <p:sldId id="262" r:id="rId35"/>
    <p:sldId id="263" r:id="rId36"/>
    <p:sldId id="285" r:id="rId37"/>
    <p:sldId id="264" r:id="rId38"/>
    <p:sldId id="283" r:id="rId39"/>
    <p:sldId id="282" r:id="rId40"/>
    <p:sldId id="288" r:id="rId41"/>
    <p:sldId id="265" r:id="rId42"/>
    <p:sldId id="266" r:id="rId43"/>
    <p:sldId id="286" r:id="rId44"/>
    <p:sldId id="267" r:id="rId45"/>
    <p:sldId id="272" r:id="rId46"/>
    <p:sldId id="273" r:id="rId47"/>
    <p:sldId id="274" r:id="rId48"/>
    <p:sldId id="280" r:id="rId49"/>
    <p:sldId id="256" r:id="rId50"/>
    <p:sldId id="291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20ADA-D1BE-456C-9AFC-EEC5B0CE759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FB15-C655-4E6E-9FEF-39925D8426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84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3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902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42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084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2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30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08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1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59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84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93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16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04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8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24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2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5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51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60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F92B-7B86-4833-9458-A68CA67117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</a:rPr>
              <a:t>© 2012 - 2013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B82D-1DD2-435D-880D-7BF23C14A1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034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8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4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639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26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96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6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0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A2E8-B963-487D-B14E-CC11BD8EB3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1275-CD33-4721-8ACE-347B5EDDA59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2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518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19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528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9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43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491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9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45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73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8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4BF8-9BE8-4F1B-A64D-9050E95D5D0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5F40-0574-4061-8FF1-5E03193B81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64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32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9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37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403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73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18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649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9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95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B08D-76B3-446B-9EBB-A02B9A2FDEB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4960-529C-4F1F-8787-D0A44CB33E3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14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7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42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7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80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80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12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61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16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394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361-BEA7-419F-9E49-FBBB96FE190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47F0-FF1E-496F-85E2-0CEECA0C60F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804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007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327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809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31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493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8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335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12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84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8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DBE9-04B2-4904-8C5B-F29236198B7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661B-D891-4AFF-A313-9AF4C82660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775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979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57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9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861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82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76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23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8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95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0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1DCF-8EC1-404D-B43F-DBCA4B7793D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FC4B-0FA3-4BA9-A884-D78C5C335E5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954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3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8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98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53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3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97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61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385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09EE-C278-4C30-808D-5196F8104D7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8DB8-2A6C-4070-9EA3-09D20D1A04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04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44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47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507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45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25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994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5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494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76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2CD5-4F79-43C3-B387-70831E5B66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00AC-5B22-40C9-BE64-F1E600C653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024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333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214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73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90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11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29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40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59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447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5F63-7DEC-457F-970A-DB3020B894A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9F63-1EFF-4F8D-97AE-4317C6C63C5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18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36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71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064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59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42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22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807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767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7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45B-7858-43E0-860C-8A8E4E9B7D9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E8FB-565F-41C7-BA17-9C6C6127220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9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641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03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6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590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80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66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440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3791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87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101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823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49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51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902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45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992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36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9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381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170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747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46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881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6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2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65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99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2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4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2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2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3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28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5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2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6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3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5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26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43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3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74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5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02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65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9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7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5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85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39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1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09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5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8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99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0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5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7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75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3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0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22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8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5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21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7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952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93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6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20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3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3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82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635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91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2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83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0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11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85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53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0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5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30.09.2019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4325-F0FE-4B53-A99F-3A89C087F056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C5D6C-AA39-4CE4-BCAC-0328A91DE58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21F59-72E1-4961-947D-0365CB10147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3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ools.wmflabs.org/geohack/geohack.php?pagename=Talk:Litke_Deep&amp;params=83_N_20_E_" TargetMode="External"/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2/22/Sea_salt-e_hg.svg" TargetMode="Externa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do/rect/el/estud/pedf/js13/fyz_geogr/web/pages/12-2-fyzikalni-vlastnosti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oceán - sekundy</a:t>
            </a:r>
            <a:endParaRPr lang="cs-CZ" dirty="0"/>
          </a:p>
        </p:txBody>
      </p:sp>
      <p:pic>
        <p:nvPicPr>
          <p:cNvPr id="2050" name="Picture 2" descr="Plá&amp;zcaron; na západním pob&amp;rcaron;e&amp;zcaron;í Algarve Portugalsko - Atlan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71384" cy="54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Atlantský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66397"/>
            <a:ext cx="8229600" cy="4525963"/>
          </a:xfrm>
        </p:spPr>
        <p:txBody>
          <a:bodyPr/>
          <a:lstStyle/>
          <a:p>
            <a:r>
              <a:rPr lang="cs-CZ" sz="2400" dirty="0"/>
              <a:t>je druhý největší světový oceán. Jeho středem se táhne v délce asi </a:t>
            </a:r>
            <a:r>
              <a:rPr lang="cs-CZ" sz="2400" b="1" dirty="0"/>
              <a:t>11 300 km </a:t>
            </a:r>
            <a:r>
              <a:rPr lang="cs-CZ" sz="2400" dirty="0"/>
              <a:t>největší podmořský horský hřeben – </a:t>
            </a:r>
            <a:r>
              <a:rPr lang="cs-CZ" sz="2400" b="1" dirty="0" err="1"/>
              <a:t>Středoatlantský</a:t>
            </a:r>
            <a:r>
              <a:rPr lang="cs-CZ" sz="2400" b="1" dirty="0"/>
              <a:t> hřbet</a:t>
            </a:r>
            <a:r>
              <a:rPr lang="cs-CZ" sz="2400" dirty="0"/>
              <a:t>. Nejhlubší místo v Atlantiku je </a:t>
            </a:r>
            <a:r>
              <a:rPr lang="cs-CZ" sz="2400" b="1" dirty="0"/>
              <a:t>prohlubeň </a:t>
            </a:r>
            <a:r>
              <a:rPr lang="cs-CZ" sz="2400" b="1" dirty="0" err="1"/>
              <a:t>Milwaukee</a:t>
            </a:r>
            <a:r>
              <a:rPr lang="cs-CZ" sz="2400" b="1" dirty="0"/>
              <a:t> v Portorickém příkopu v </a:t>
            </a:r>
            <a:r>
              <a:rPr lang="cs-CZ" sz="2400" b="1" dirty="0" smtClean="0"/>
              <a:t>hloubce   </a:t>
            </a:r>
            <a:r>
              <a:rPr lang="cs-CZ" sz="2400" b="1" dirty="0"/>
              <a:t>8 648 metrů </a:t>
            </a:r>
            <a:r>
              <a:rPr lang="cs-CZ" sz="2400" dirty="0"/>
              <a:t>pod hladinou oceánu. V nejužším místě měří mezi Afrikou a Jižní Amerikou 2 900 km, od severu k jihu pak 16 000 km. Na březích severního Atlantiku leží většina nejvyspělejších zemí světa, oceán je tak protkán sítí celosvětově nejpoužívanějších mořských tras mezi východní a západní polokoulí.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5962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Indický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21163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800" dirty="0">
                <a:solidFill>
                  <a:srgbClr val="072428"/>
                </a:solidFill>
              </a:rPr>
              <a:t>Třetí největší 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Bengálský záliv – největší na Zemi (2,172 milionu km²)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Malacký průliv, Suezský </a:t>
            </a:r>
            <a:r>
              <a:rPr lang="cs-CZ" altLang="cs-CZ" sz="2800" dirty="0" smtClean="0">
                <a:solidFill>
                  <a:srgbClr val="072428"/>
                </a:solidFill>
              </a:rPr>
              <a:t>průplav</a:t>
            </a:r>
          </a:p>
          <a:p>
            <a:r>
              <a:rPr lang="cs-CZ" sz="2800" dirty="0"/>
              <a:t>je nejteplejším světovým oceánem. Velká část jeho plochy se totiž nachází v tropickém nebo subtropickém podnebném pásu.</a:t>
            </a:r>
          </a:p>
          <a:p>
            <a:r>
              <a:rPr lang="cs-CZ" altLang="cs-CZ" sz="2800" dirty="0" smtClean="0">
                <a:solidFill>
                  <a:srgbClr val="072428"/>
                </a:solidFill>
              </a:rPr>
              <a:t> </a:t>
            </a:r>
            <a:endParaRPr lang="cs-CZ" altLang="cs-CZ" sz="2800" dirty="0">
              <a:solidFill>
                <a:srgbClr val="072428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Obrázek 3" descr="Indian_Ocean_bathymetry_sr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557338"/>
            <a:ext cx="4546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274638"/>
            <a:ext cx="9036496" cy="6394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76600" y="768304"/>
            <a:ext cx="5867400" cy="328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Jižní oceán</a:t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(Jižní 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ledový oceán)</a:t>
            </a: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sz="1600" dirty="0">
                <a:solidFill>
                  <a:schemeClr val="tx2"/>
                </a:solidFill>
              </a:rPr>
              <a:t>oceán obklopující Antarktidu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je rozlohou 2. </a:t>
            </a:r>
            <a:r>
              <a:rPr lang="cs-CZ" sz="1600" dirty="0">
                <a:solidFill>
                  <a:schemeClr val="tx2"/>
                </a:solidFill>
              </a:rPr>
              <a:t>nejmenší, má </a:t>
            </a:r>
            <a:r>
              <a:rPr lang="cs-CZ" sz="1600" b="1" dirty="0">
                <a:solidFill>
                  <a:schemeClr val="tx2"/>
                </a:solidFill>
              </a:rPr>
              <a:t>průměrnou hloubku – 4 500 m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od ostatních se liší tím že jej kromě Antarktidy neohraničuje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pevnina, ale Atlantský, Indický a Tichý oceán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kolem celé Antarktidy přenáší vodu </a:t>
            </a:r>
            <a:r>
              <a:rPr lang="cs-CZ" sz="1600" b="1" dirty="0">
                <a:solidFill>
                  <a:schemeClr val="tx2"/>
                </a:solidFill>
              </a:rPr>
              <a:t>Antarktické cirkulární 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b="1" dirty="0">
                <a:solidFill>
                  <a:schemeClr val="tx2"/>
                </a:solidFill>
              </a:rPr>
              <a:t>  proudy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b="1" dirty="0">
                <a:solidFill>
                  <a:schemeClr val="tx2"/>
                </a:solidFill>
              </a:rPr>
              <a:t>-</a:t>
            </a:r>
            <a:r>
              <a:rPr lang="cs-CZ" sz="1600" dirty="0">
                <a:solidFill>
                  <a:schemeClr val="tx2"/>
                </a:solidFill>
              </a:rPr>
              <a:t> zvláštností oceánu je vodní proces který se jinde nevyskytuje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„</a:t>
            </a:r>
            <a:r>
              <a:rPr lang="cs-CZ" sz="1600" b="1" dirty="0">
                <a:solidFill>
                  <a:schemeClr val="tx2"/>
                </a:solidFill>
              </a:rPr>
              <a:t>Antarktická spodní voda</a:t>
            </a:r>
            <a:r>
              <a:rPr lang="cs-CZ" sz="1600" dirty="0">
                <a:solidFill>
                  <a:schemeClr val="tx2"/>
                </a:solidFill>
              </a:rPr>
              <a:t>“ – velmi chladná a vysoce slaná voda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pod oceánským ledem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pravděpodobně se zde vyskytují velká ložiska nerostného bohatství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9219" name="Picture 6" descr="Soubor:Southern Oc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333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Soubor:Glacial iceberg in Argen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Soubor:Southern right whal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1766" r="6520"/>
          <a:stretch>
            <a:fillRect/>
          </a:stretch>
        </p:blipFill>
        <p:spPr bwMode="auto">
          <a:xfrm>
            <a:off x="3995738" y="4217533"/>
            <a:ext cx="3528590" cy="241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5797550" y="5734050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Velryba jižní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323850" y="4292600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Ledovce – zdroj pitné vody</a:t>
            </a:r>
          </a:p>
        </p:txBody>
      </p:sp>
      <p:sp>
        <p:nvSpPr>
          <p:cNvPr id="8" name="Pravidelný pětiúhelník 7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274638"/>
            <a:ext cx="8856984" cy="658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072428"/>
                </a:solidFill>
              </a:rPr>
              <a:t>Jižní ledový oceán</a:t>
            </a:r>
            <a:br>
              <a:rPr lang="cs-CZ" altLang="cs-CZ" sz="4000">
                <a:solidFill>
                  <a:srgbClr val="072428"/>
                </a:solidFill>
              </a:rPr>
            </a:br>
            <a:endParaRPr lang="cs-CZ" altLang="cs-CZ" sz="4000">
              <a:solidFill>
                <a:srgbClr val="07242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2512"/>
            <a:ext cx="8686800" cy="580548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Definován jako oceán obklopující Antarktidu (v roce 2000), nicméně mezi námořníky má tento pojem dlouhou tradici</a:t>
            </a:r>
          </a:p>
          <a:p>
            <a:r>
              <a:rPr lang="pl-PL" altLang="cs-CZ" sz="2800" dirty="0">
                <a:solidFill>
                  <a:srgbClr val="072428"/>
                </a:solidFill>
                <a:latin typeface="Calibri" pitchFamily="34" charset="0"/>
              </a:rPr>
              <a:t>4. největší oceán na Zemi </a:t>
            </a:r>
          </a:p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s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everní 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hranice určena 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přibližně 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60. rovnoběžkou 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a 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jižní hranicí Antarktidy</a:t>
            </a:r>
          </a:p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n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ejhlubší 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oceán 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(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průměrná 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hloubka 4500 </a:t>
            </a:r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m</a:t>
            </a:r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)</a:t>
            </a:r>
          </a:p>
          <a:p>
            <a:r>
              <a:rPr lang="cs-CZ" altLang="cs-CZ" sz="2800" dirty="0" smtClean="0">
                <a:solidFill>
                  <a:srgbClr val="072428"/>
                </a:solidFill>
                <a:latin typeface="Calibri" pitchFamily="34" charset="0"/>
              </a:rPr>
              <a:t>nejhlubší místo - </a:t>
            </a:r>
            <a:r>
              <a:rPr lang="de-DE" sz="2400" b="1" dirty="0" err="1"/>
              <a:t>Příkop</a:t>
            </a:r>
            <a:r>
              <a:rPr lang="de-DE" sz="2400" b="1" dirty="0"/>
              <a:t> Sandwich 7 235 m</a:t>
            </a:r>
            <a:endParaRPr lang="cs-CZ" altLang="cs-CZ" sz="2400" b="1" dirty="0" smtClean="0">
              <a:solidFill>
                <a:srgbClr val="072428"/>
              </a:solidFill>
              <a:latin typeface="Calibri" pitchFamily="34" charset="0"/>
            </a:endParaRPr>
          </a:p>
          <a:p>
            <a:r>
              <a:rPr lang="cs-CZ" sz="2400" dirty="0"/>
              <a:t>Jižní o</a:t>
            </a:r>
            <a:r>
              <a:rPr lang="cs-CZ" sz="2400" dirty="0" smtClean="0"/>
              <a:t>ceán</a:t>
            </a:r>
            <a:r>
              <a:rPr lang="cs-CZ" sz="2400" dirty="0"/>
              <a:t>, někdy nazývaný Jižní ledový oceán je geologicky nejmladším oceánem. Vanou tam nejsilnější větry planety (až 300 km/h). Jedná se také o nejhůře dostupný oceán na Zemi a s tím souvisí fakt, že se jedná o ze všech nejméně prozkoumaný.</a:t>
            </a:r>
          </a:p>
          <a:p>
            <a:endParaRPr lang="cs-CZ" altLang="cs-CZ" sz="2800" dirty="0" smtClean="0">
              <a:solidFill>
                <a:srgbClr val="072428"/>
              </a:solidFill>
              <a:latin typeface="Calibri" pitchFamily="34" charset="0"/>
            </a:endParaRPr>
          </a:p>
          <a:p>
            <a:endParaRPr lang="cs-CZ" altLang="cs-CZ" sz="2800" dirty="0">
              <a:solidFill>
                <a:srgbClr val="072428"/>
              </a:solidFill>
              <a:latin typeface="Calibri" pitchFamily="34" charset="0"/>
            </a:endParaRPr>
          </a:p>
        </p:txBody>
      </p:sp>
      <p:sp>
        <p:nvSpPr>
          <p:cNvPr id="7" name="Pravidelný pětiúhelník 6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274639"/>
            <a:ext cx="8856984" cy="658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Severní </a:t>
            </a:r>
            <a:r>
              <a:rPr lang="cs-CZ" b="1" dirty="0"/>
              <a:t>ledový oceán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cs-CZ" sz="2400" dirty="0"/>
              <a:t>je nejmenší a má také nejmenší průměrnou hloubku (987 m) a nejnižší </a:t>
            </a:r>
            <a:r>
              <a:rPr lang="cs-CZ" sz="2400" dirty="0" err="1"/>
              <a:t>sanilitu</a:t>
            </a:r>
            <a:r>
              <a:rPr lang="cs-CZ" sz="2400" dirty="0"/>
              <a:t> (slanost) ze všech oceánů. Nejhlubší místo Severního ledového oceánu je prohlubeň </a:t>
            </a:r>
            <a:r>
              <a:rPr lang="cs-CZ" sz="2400" b="1" dirty="0" err="1"/>
              <a:t>Litke</a:t>
            </a:r>
            <a:r>
              <a:rPr lang="cs-CZ" sz="2400" b="1" dirty="0"/>
              <a:t> </a:t>
            </a:r>
            <a:r>
              <a:rPr lang="cs-CZ" sz="2400" b="1" dirty="0" err="1"/>
              <a:t>Deep</a:t>
            </a:r>
            <a:r>
              <a:rPr lang="cs-CZ" sz="2400" b="1" dirty="0"/>
              <a:t> 5 450 </a:t>
            </a:r>
            <a:r>
              <a:rPr lang="cs-CZ" sz="2400" b="1" dirty="0" smtClean="0"/>
              <a:t>m</a:t>
            </a:r>
            <a:r>
              <a:rPr lang="cs-CZ" sz="2400" dirty="0" smtClean="0"/>
              <a:t>, </a:t>
            </a:r>
            <a:r>
              <a:rPr lang="cs-CZ" sz="2400" dirty="0">
                <a:hlinkClick r:id="rId2"/>
              </a:rPr>
              <a:t>83°N 20°E</a:t>
            </a:r>
            <a:r>
              <a:rPr lang="cs-CZ" sz="2400" dirty="0" smtClean="0"/>
              <a:t> (u </a:t>
            </a:r>
            <a:r>
              <a:rPr lang="cs-CZ" sz="2400" dirty="0" err="1" smtClean="0"/>
              <a:t>Nansenovi</a:t>
            </a:r>
            <a:r>
              <a:rPr lang="cs-CZ" sz="2400" dirty="0" smtClean="0"/>
              <a:t> pánve). </a:t>
            </a:r>
            <a:r>
              <a:rPr lang="cs-CZ" sz="2400" dirty="0"/>
              <a:t>Nikoho asi nepřekvapí, že se také jedná o nejchladnější oceán (je celoročně pokryt ledovými krami).</a:t>
            </a:r>
          </a:p>
        </p:txBody>
      </p:sp>
      <p:pic>
        <p:nvPicPr>
          <p:cNvPr id="3074" name="Picture 2" descr="Antarktický oceán - Ji&amp;zcaron;ní oceá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27983" y="3841458"/>
            <a:ext cx="4404381" cy="30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274638"/>
            <a:ext cx="8856984" cy="658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51137" y="561181"/>
            <a:ext cx="6452987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Severní </a:t>
            </a: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ledový oceán</a:t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600" dirty="0">
                <a:solidFill>
                  <a:schemeClr val="tx2"/>
                </a:solidFill>
              </a:rPr>
              <a:t>- je </a:t>
            </a:r>
            <a:r>
              <a:rPr lang="cs-CZ" sz="1600" b="1" dirty="0">
                <a:solidFill>
                  <a:schemeClr val="tx2"/>
                </a:solidFill>
              </a:rPr>
              <a:t>nejmenší světový oceán s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tx2"/>
                </a:solidFill>
              </a:rPr>
              <a:t>nejmenší průměrnou hloubkou </a:t>
            </a:r>
            <a:r>
              <a:rPr lang="cs-CZ" sz="1600" b="1" dirty="0" smtClean="0">
                <a:solidFill>
                  <a:schemeClr val="tx2"/>
                </a:solidFill>
              </a:rPr>
              <a:t>               </a:t>
            </a:r>
            <a:r>
              <a:rPr lang="cs-CZ" sz="1600" b="1" dirty="0">
                <a:solidFill>
                  <a:schemeClr val="tx2"/>
                </a:solidFill>
              </a:rPr>
              <a:t>1 328 m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nejhlubším místem je </a:t>
            </a:r>
            <a:r>
              <a:rPr lang="cs-CZ" sz="1600" dirty="0" err="1" smtClean="0">
                <a:solidFill>
                  <a:schemeClr val="tx2"/>
                </a:solidFill>
              </a:rPr>
              <a:t>Litke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deep</a:t>
            </a:r>
            <a:r>
              <a:rPr lang="cs-CZ" sz="1600" dirty="0" smtClean="0">
                <a:solidFill>
                  <a:schemeClr val="tx2"/>
                </a:solidFill>
              </a:rPr>
              <a:t> (</a:t>
            </a:r>
            <a:r>
              <a:rPr lang="cs-CZ" sz="1600" dirty="0" err="1" smtClean="0">
                <a:solidFill>
                  <a:schemeClr val="tx2"/>
                </a:solidFill>
              </a:rPr>
              <a:t>Eurasien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Basin</a:t>
            </a:r>
            <a:r>
              <a:rPr lang="cs-CZ" sz="1600" dirty="0" smtClean="0">
                <a:solidFill>
                  <a:schemeClr val="tx2"/>
                </a:solidFill>
              </a:rPr>
              <a:t> ) </a:t>
            </a:r>
            <a:r>
              <a:rPr lang="cs-CZ" sz="1600" b="1" dirty="0" smtClean="0">
                <a:solidFill>
                  <a:schemeClr val="tx2"/>
                </a:solidFill>
              </a:rPr>
              <a:t>s 5 450 </a:t>
            </a:r>
            <a:r>
              <a:rPr lang="cs-CZ" sz="1600" b="1" dirty="0">
                <a:solidFill>
                  <a:schemeClr val="tx2"/>
                </a:solidFill>
              </a:rPr>
              <a:t>m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rozkládá se kolem severního zemského pólu a jeho hladinu </a:t>
            </a:r>
            <a:r>
              <a:rPr lang="cs-CZ" sz="1600" dirty="0" smtClean="0">
                <a:solidFill>
                  <a:schemeClr val="tx2"/>
                </a:solidFill>
              </a:rPr>
              <a:t>pokrývá 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po většinu roku silná ledová vrstva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polární led dělíme na tři druhy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polární</a:t>
            </a:r>
            <a:r>
              <a:rPr lang="cs-CZ" sz="1600" dirty="0">
                <a:solidFill>
                  <a:schemeClr val="tx2"/>
                </a:solidFill>
              </a:rPr>
              <a:t> : pokrývá většinu oceánu, tloušťka až 50 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tabulový</a:t>
            </a:r>
            <a:r>
              <a:rPr lang="cs-CZ" sz="1600" dirty="0">
                <a:solidFill>
                  <a:schemeClr val="tx2"/>
                </a:solidFill>
              </a:rPr>
              <a:t> : vzniká na okrajích oceánu, maxim. tloušťka 2 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rychlý led</a:t>
            </a:r>
            <a:r>
              <a:rPr lang="cs-CZ" sz="1600" dirty="0">
                <a:solidFill>
                  <a:schemeClr val="tx2"/>
                </a:solidFill>
              </a:rPr>
              <a:t> : tvoří se mezi tabulovým ledem a pobřežím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vlivem oteplování v současné době tloušťka i plocha polárního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zalednění rychle klesá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původně se mělo za to, že Arktida je kontinent, ale v roce 1958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americká atomová ponorka podplula severní pól a zjistila, že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kontinent neexistuje  a že je to pouze trvale zamrzlá hladina oceánu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3" name="Picture 6" descr="Soubor:Arctic Oc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511625" cy="25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File:Polar bears near north 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File:1024 Nordpolausflug- Nordostgrönland-05052012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43" y="4432300"/>
            <a:ext cx="32337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292080" y="5340350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Přelet nad severním pólem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939925" y="41275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Lední medvědi</a:t>
            </a:r>
          </a:p>
        </p:txBody>
      </p:sp>
      <p:sp>
        <p:nvSpPr>
          <p:cNvPr id="8" name="Pravidelný pětiúhelník 7"/>
          <p:cNvSpPr/>
          <p:nvPr/>
        </p:nvSpPr>
        <p:spPr>
          <a:xfrm>
            <a:off x="8390261" y="116657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0"/>
            <a:ext cx="8856984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Moře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568952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část </a:t>
            </a:r>
            <a:r>
              <a:rPr lang="cs-CZ" altLang="cs-CZ" sz="3000" dirty="0">
                <a:latin typeface="Calibri" panose="020F0502020204030204" pitchFamily="34" charset="0"/>
              </a:rPr>
              <a:t>oceánů v dosahu kontinentů - velká plocha slané či brakické vody spojená se světovým oceánem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vnitřní </a:t>
            </a:r>
            <a:r>
              <a:rPr lang="cs-CZ" altLang="cs-CZ" sz="3000" b="1" dirty="0">
                <a:latin typeface="Calibri" panose="020F0502020204030204" pitchFamily="34" charset="0"/>
              </a:rPr>
              <a:t>(</a:t>
            </a:r>
            <a:r>
              <a:rPr lang="cs-CZ" altLang="cs-CZ" sz="3000" b="1" dirty="0" smtClean="0">
                <a:latin typeface="Calibri" panose="020F0502020204030204" pitchFamily="34" charset="0"/>
              </a:rPr>
              <a:t>středozemní) </a:t>
            </a:r>
            <a:r>
              <a:rPr lang="cs-CZ" altLang="cs-CZ" sz="3000" dirty="0">
                <a:latin typeface="Calibri" panose="020F0502020204030204" pitchFamily="34" charset="0"/>
              </a:rPr>
              <a:t>– </a:t>
            </a:r>
            <a:r>
              <a:rPr lang="cs-CZ" altLang="cs-CZ" sz="3000" dirty="0" smtClean="0">
                <a:latin typeface="Calibri" panose="020F0502020204030204" pitchFamily="34" charset="0"/>
              </a:rPr>
              <a:t> např. Středozemní </a:t>
            </a:r>
            <a:r>
              <a:rPr lang="cs-CZ" altLang="cs-CZ" sz="3000" dirty="0">
                <a:latin typeface="Calibri" panose="020F0502020204030204" pitchFamily="34" charset="0"/>
              </a:rPr>
              <a:t>moře, Černé </a:t>
            </a:r>
            <a:r>
              <a:rPr lang="cs-CZ" altLang="cs-CZ" sz="3000" dirty="0" smtClean="0">
                <a:latin typeface="Calibri" panose="020F0502020204030204" pitchFamily="34" charset="0"/>
              </a:rPr>
              <a:t>moře, Rudé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</a:rPr>
              <a:t>j</a:t>
            </a:r>
            <a:r>
              <a:rPr lang="cs-CZ" altLang="cs-CZ" sz="3000" dirty="0" smtClean="0">
                <a:latin typeface="Calibri" panose="020F0502020204030204" pitchFamily="34" charset="0"/>
              </a:rPr>
              <a:t>sou oddělena </a:t>
            </a:r>
            <a:r>
              <a:rPr lang="cs-CZ" altLang="cs-CZ" sz="3000" dirty="0">
                <a:latin typeface="Calibri" panose="020F0502020204030204" pitchFamily="34" charset="0"/>
              </a:rPr>
              <a:t>průlivy, </a:t>
            </a:r>
            <a:r>
              <a:rPr lang="cs-CZ" altLang="cs-CZ" sz="3000" dirty="0" smtClean="0">
                <a:latin typeface="Calibri" panose="020F0502020204030204" pitchFamily="34" charset="0"/>
              </a:rPr>
              <a:t>ostrovy, ale  </a:t>
            </a:r>
            <a:r>
              <a:rPr lang="cs-CZ" altLang="cs-CZ" sz="3000" dirty="0">
                <a:latin typeface="Calibri" panose="020F0502020204030204" pitchFamily="34" charset="0"/>
              </a:rPr>
              <a:t>s oceány vždy </a:t>
            </a:r>
            <a:r>
              <a:rPr lang="cs-CZ" altLang="cs-CZ" sz="3000" dirty="0" smtClean="0">
                <a:latin typeface="Calibri" panose="020F0502020204030204" pitchFamily="34" charset="0"/>
              </a:rPr>
              <a:t>propojena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</a:rPr>
              <a:t>m</a:t>
            </a:r>
            <a:r>
              <a:rPr lang="cs-CZ" altLang="cs-CZ" sz="3000" dirty="0" smtClean="0">
                <a:latin typeface="Calibri" panose="020F0502020204030204" pitchFamily="34" charset="0"/>
              </a:rPr>
              <a:t>ají  vlastní  proudový systém </a:t>
            </a:r>
            <a:r>
              <a:rPr lang="cs-CZ" altLang="cs-CZ" sz="3000" dirty="0">
                <a:latin typeface="Calibri" panose="020F0502020204030204" pitchFamily="34" charset="0"/>
              </a:rPr>
              <a:t>a </a:t>
            </a:r>
            <a:r>
              <a:rPr lang="cs-CZ" altLang="cs-CZ" sz="3000" dirty="0" smtClean="0">
                <a:latin typeface="Calibri" panose="020F0502020204030204" pitchFamily="34" charset="0"/>
              </a:rPr>
              <a:t>jiné vlastnosti </a:t>
            </a:r>
            <a:r>
              <a:rPr lang="cs-CZ" altLang="cs-CZ" sz="3000" dirty="0">
                <a:latin typeface="Calibri" panose="020F0502020204030204" pitchFamily="34" charset="0"/>
              </a:rPr>
              <a:t>vody </a:t>
            </a:r>
            <a:r>
              <a:rPr lang="cs-CZ" altLang="cs-CZ" sz="3000" dirty="0" smtClean="0">
                <a:latin typeface="Calibri" panose="020F0502020204030204" pitchFamily="34" charset="0"/>
              </a:rPr>
              <a:t>než oceán, se kterým jsou spojeny (slanost</a:t>
            </a:r>
            <a:r>
              <a:rPr lang="cs-CZ" altLang="cs-CZ" sz="3000" dirty="0">
                <a:latin typeface="Calibri" panose="020F0502020204030204" pitchFamily="34" charset="0"/>
              </a:rPr>
              <a:t>, barva, </a:t>
            </a:r>
            <a:r>
              <a:rPr lang="cs-CZ" altLang="cs-CZ" sz="3000" dirty="0" smtClean="0">
                <a:latin typeface="Calibri" panose="020F0502020204030204" pitchFamily="34" charset="0"/>
              </a:rPr>
              <a:t>teplota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okrajová </a:t>
            </a:r>
            <a:r>
              <a:rPr lang="cs-CZ" altLang="cs-CZ" sz="3000" dirty="0">
                <a:latin typeface="Calibri" panose="020F0502020204030204" pitchFamily="34" charset="0"/>
              </a:rPr>
              <a:t>– </a:t>
            </a:r>
            <a:r>
              <a:rPr lang="cs-CZ" altLang="cs-CZ" sz="3000" dirty="0" smtClean="0">
                <a:latin typeface="Calibri" panose="020F0502020204030204" pitchFamily="34" charset="0"/>
              </a:rPr>
              <a:t>volně spojená </a:t>
            </a:r>
            <a:r>
              <a:rPr lang="cs-CZ" altLang="cs-CZ" sz="3000" dirty="0">
                <a:latin typeface="Calibri" panose="020F0502020204030204" pitchFamily="34" charset="0"/>
              </a:rPr>
              <a:t>s oceánem (např</a:t>
            </a:r>
            <a:r>
              <a:rPr lang="cs-CZ" altLang="cs-CZ" sz="3000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 Norské </a:t>
            </a:r>
            <a:r>
              <a:rPr lang="cs-CZ" altLang="cs-CZ" sz="3000" dirty="0">
                <a:latin typeface="Calibri" panose="020F0502020204030204" pitchFamily="34" charset="0"/>
              </a:rPr>
              <a:t>moře, </a:t>
            </a:r>
            <a:r>
              <a:rPr lang="cs-CZ" altLang="cs-CZ" sz="3000" dirty="0" smtClean="0">
                <a:latin typeface="Calibri" panose="020F0502020204030204" pitchFamily="34" charset="0"/>
              </a:rPr>
              <a:t>Sargasové moře)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latin typeface="Calibri" panose="020F0502020204030204" pitchFamily="34" charset="0"/>
              </a:rPr>
              <a:t>Jiné vlastnosti vody, společné proudy s oceánem</a:t>
            </a:r>
            <a:endParaRPr lang="cs-CZ" altLang="cs-CZ" sz="3000" dirty="0">
              <a:latin typeface="Calibri" panose="020F0502020204030204" pitchFamily="34" charset="0"/>
            </a:endParaRP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6178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9144000" cy="6336555"/>
          </a:xfrm>
        </p:spPr>
        <p:txBody>
          <a:bodyPr/>
          <a:lstStyle/>
          <a:p>
            <a:pPr marL="457200" lvl="1" indent="0">
              <a:buNone/>
            </a:pPr>
            <a:r>
              <a:rPr lang="cs-CZ" altLang="cs-CZ" b="1" u="sng" dirty="0" smtClean="0">
                <a:solidFill>
                  <a:srgbClr val="C00000"/>
                </a:solidFill>
              </a:rPr>
              <a:t>Určete, ke kterým oceánům patří následující moře:</a:t>
            </a:r>
          </a:p>
          <a:p>
            <a:pPr lvl="1">
              <a:buFontTx/>
              <a:buChar char="-"/>
            </a:pPr>
            <a:r>
              <a:rPr lang="cs-CZ" altLang="cs-CZ" dirty="0" err="1" smtClean="0"/>
              <a:t>Barentsovo</a:t>
            </a:r>
            <a:r>
              <a:rPr lang="cs-CZ" altLang="cs-CZ" dirty="0" smtClean="0"/>
              <a:t> </a:t>
            </a:r>
            <a:r>
              <a:rPr lang="cs-CZ" altLang="cs-CZ" dirty="0"/>
              <a:t>moře, Bílé moře, Beaufortovo </a:t>
            </a:r>
            <a:r>
              <a:rPr lang="cs-CZ" altLang="cs-CZ" dirty="0" smtClean="0"/>
              <a:t>moře,   </a:t>
            </a:r>
          </a:p>
          <a:p>
            <a:pPr marL="457200" lvl="1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Karské </a:t>
            </a:r>
            <a:r>
              <a:rPr lang="cs-CZ" altLang="cs-CZ" dirty="0"/>
              <a:t>moře, moře </a:t>
            </a:r>
            <a:r>
              <a:rPr lang="cs-CZ" altLang="cs-CZ" dirty="0" err="1"/>
              <a:t>Laptěvů</a:t>
            </a:r>
            <a:r>
              <a:rPr lang="cs-CZ" altLang="cs-CZ" dirty="0"/>
              <a:t>, Východosibiřské </a:t>
            </a:r>
            <a:r>
              <a:rPr lang="cs-CZ" altLang="cs-CZ" dirty="0" smtClean="0"/>
              <a:t> </a:t>
            </a:r>
          </a:p>
          <a:p>
            <a:pPr marL="457200" lvl="1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moře</a:t>
            </a:r>
            <a:endParaRPr lang="cs-CZ" altLang="cs-CZ" dirty="0"/>
          </a:p>
          <a:p>
            <a:pPr marL="457200" lvl="1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Rossovo</a:t>
            </a:r>
            <a:r>
              <a:rPr lang="cs-CZ" altLang="cs-CZ" dirty="0" smtClean="0"/>
              <a:t> </a:t>
            </a:r>
            <a:r>
              <a:rPr lang="cs-CZ" altLang="cs-CZ" dirty="0"/>
              <a:t>moře, </a:t>
            </a:r>
            <a:r>
              <a:rPr lang="cs-CZ" altLang="cs-CZ" dirty="0" err="1"/>
              <a:t>Weddellovo</a:t>
            </a:r>
            <a:r>
              <a:rPr lang="cs-CZ" altLang="cs-CZ" dirty="0"/>
              <a:t> moře</a:t>
            </a:r>
          </a:p>
          <a:p>
            <a:pPr lvl="1">
              <a:buFontTx/>
              <a:buChar char="-"/>
            </a:pPr>
            <a:r>
              <a:rPr lang="cs-CZ" altLang="cs-CZ" dirty="0" smtClean="0"/>
              <a:t>Sargasové </a:t>
            </a:r>
            <a:r>
              <a:rPr lang="cs-CZ" altLang="cs-CZ" dirty="0"/>
              <a:t>moře, Středozemní moře, Baltské </a:t>
            </a:r>
            <a:r>
              <a:rPr lang="cs-CZ" altLang="cs-CZ" dirty="0" smtClean="0"/>
              <a:t>moře, Severní </a:t>
            </a:r>
            <a:r>
              <a:rPr lang="cs-CZ" altLang="cs-CZ" dirty="0"/>
              <a:t>moře, </a:t>
            </a:r>
            <a:endParaRPr lang="cs-CZ" altLang="cs-CZ" dirty="0" smtClean="0"/>
          </a:p>
          <a:p>
            <a:pPr lvl="1">
              <a:buFontTx/>
              <a:buChar char="-"/>
            </a:pPr>
            <a:r>
              <a:rPr lang="cs-CZ" altLang="cs-CZ" dirty="0" smtClean="0"/>
              <a:t>Filipínské moře, Korálové moře, Jihočínské moře, </a:t>
            </a:r>
            <a:r>
              <a:rPr lang="cs-CZ" altLang="cs-CZ" dirty="0" err="1" smtClean="0"/>
              <a:t>Tasmanovo</a:t>
            </a:r>
            <a:r>
              <a:rPr lang="cs-CZ" altLang="cs-CZ" dirty="0" smtClean="0"/>
              <a:t> moře, Beringovo moře, Japonské moře, Jihočínské </a:t>
            </a:r>
            <a:r>
              <a:rPr lang="cs-CZ" altLang="cs-CZ" dirty="0"/>
              <a:t>moře, Žluté moře 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dirty="0" smtClean="0"/>
              <a:t>-  </a:t>
            </a:r>
            <a:r>
              <a:rPr lang="cs-CZ" altLang="cs-CZ" dirty="0"/>
              <a:t>Rudé </a:t>
            </a:r>
            <a:r>
              <a:rPr lang="cs-CZ" altLang="cs-CZ" dirty="0" smtClean="0"/>
              <a:t>moře, Arabské moře</a:t>
            </a:r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Zálivy a průlivy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zálivy: menší části oceánů nebo moří vnikající do pevniny - Bengálský záliv</a:t>
            </a:r>
          </a:p>
          <a:p>
            <a:r>
              <a:rPr lang="cs-CZ" dirty="0">
                <a:latin typeface="Calibri" panose="020F0502020204030204" pitchFamily="34" charset="0"/>
              </a:rPr>
              <a:t>průlivy: zúžená část moří a oceánů - Gibraltarský, Beringův ...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Vlastnosti mořské vody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9036496" cy="5184576"/>
          </a:xfrm>
        </p:spPr>
        <p:txBody>
          <a:bodyPr>
            <a:noAutofit/>
          </a:bodyPr>
          <a:lstStyle/>
          <a:p>
            <a:pPr marL="914400" indent="-914400">
              <a:lnSpc>
                <a:spcPct val="90000"/>
              </a:lnSpc>
              <a:buAutoNum type="arabicPeriod"/>
            </a:pPr>
            <a:r>
              <a:rPr lang="cs-CZ" altLang="cs-CZ" u="sng" dirty="0" smtClean="0">
                <a:latin typeface="Calibri" pitchFamily="34" charset="0"/>
              </a:rPr>
              <a:t>Slanost  -  salinita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>
                <a:latin typeface="Calibri" pitchFamily="34" charset="0"/>
              </a:rPr>
              <a:t>znamená kolik </a:t>
            </a:r>
            <a:r>
              <a:rPr lang="cs-CZ" altLang="cs-CZ" sz="2400" dirty="0">
                <a:latin typeface="Calibri" pitchFamily="34" charset="0"/>
              </a:rPr>
              <a:t>gramů solí obsahuje 1 kg </a:t>
            </a:r>
            <a:r>
              <a:rPr lang="cs-CZ" altLang="cs-CZ" sz="2400" dirty="0" smtClean="0">
                <a:latin typeface="Calibri" pitchFamily="34" charset="0"/>
              </a:rPr>
              <a:t>vody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dirty="0" smtClean="0">
                <a:latin typeface="Calibri" pitchFamily="34" charset="0"/>
              </a:rPr>
              <a:t> (největší </a:t>
            </a:r>
            <a:r>
              <a:rPr lang="cs-CZ" altLang="cs-CZ" sz="2400" dirty="0">
                <a:latin typeface="Calibri" pitchFamily="34" charset="0"/>
              </a:rPr>
              <a:t>podíl – chlorid sodný</a:t>
            </a:r>
            <a:r>
              <a:rPr lang="cs-CZ" altLang="cs-CZ" sz="2400" dirty="0" smtClean="0">
                <a:latin typeface="Calibri" pitchFamily="34" charset="0"/>
              </a:rPr>
              <a:t>)</a:t>
            </a:r>
            <a:endParaRPr lang="cs-CZ" altLang="cs-CZ" sz="2400" dirty="0">
              <a:latin typeface="Calibri" pitchFamily="34" charset="0"/>
            </a:endParaRPr>
          </a:p>
          <a:p>
            <a:pPr marL="971550" lvl="1" indent="-514350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v</a:t>
            </a:r>
            <a:r>
              <a:rPr lang="cs-CZ" altLang="cs-CZ" sz="2400" dirty="0" smtClean="0">
                <a:latin typeface="Calibri" pitchFamily="34" charset="0"/>
              </a:rPr>
              <a:t>yjadřuje se v 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‰ – </a:t>
            </a:r>
            <a:r>
              <a:rPr lang="cs-CZ" altLang="cs-CZ" sz="2400" dirty="0" smtClean="0">
                <a:latin typeface="Calibri" pitchFamily="34" charset="0"/>
                <a:cs typeface="Times New Roman" pitchFamily="18" charset="0"/>
              </a:rPr>
              <a:t>průměrná je 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35‰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2400" dirty="0" smtClean="0">
              <a:latin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400" dirty="0" smtClean="0">
                <a:latin typeface="Calibri" pitchFamily="34" charset="0"/>
                <a:cs typeface="Times New Roman" pitchFamily="18" charset="0"/>
              </a:rPr>
              <a:t>Vliv na salinitu má:  a) přítok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sladké vody, tajících ledovců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	       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		    b) výpar</a:t>
            </a:r>
            <a:endParaRPr lang="cs-CZ" altLang="cs-CZ" dirty="0">
              <a:latin typeface="Calibri" pitchFamily="34" charset="0"/>
              <a:cs typeface="Times New Roman" pitchFamily="18" charset="0"/>
            </a:endParaRP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		    c) srážky</a:t>
            </a:r>
            <a:endParaRPr lang="cs-CZ" altLang="cs-CZ" dirty="0">
              <a:latin typeface="Calibri" pitchFamily="34" charset="0"/>
              <a:cs typeface="Times New Roman" pitchFamily="18" charset="0"/>
            </a:endParaRP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                     d)  spojení </a:t>
            </a:r>
            <a:r>
              <a:rPr lang="cs-CZ" altLang="cs-CZ" dirty="0">
                <a:latin typeface="Calibri" pitchFamily="34" charset="0"/>
                <a:cs typeface="Times New Roman" pitchFamily="18" charset="0"/>
              </a:rPr>
              <a:t>s 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oceánem, …..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b="1" u="sng" dirty="0" err="1" smtClean="0">
                <a:latin typeface="Calibri" pitchFamily="34" charset="0"/>
                <a:cs typeface="Times New Roman" pitchFamily="18" charset="0"/>
              </a:rPr>
              <a:t>Izohaly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  -  </a:t>
            </a:r>
            <a:r>
              <a:rPr lang="cs-CZ" altLang="cs-CZ" dirty="0">
                <a:latin typeface="Calibri" pitchFamily="34" charset="0"/>
                <a:cs typeface="Times New Roman" pitchFamily="18" charset="0"/>
              </a:rPr>
              <a:t>čáry označující místa se stejnou </a:t>
            </a:r>
            <a:r>
              <a:rPr lang="cs-CZ" altLang="cs-CZ" dirty="0" smtClean="0">
                <a:latin typeface="Calibri" pitchFamily="34" charset="0"/>
                <a:cs typeface="Times New Roman" pitchFamily="18" charset="0"/>
              </a:rPr>
              <a:t>salinitou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endParaRPr lang="cs-CZ" altLang="cs-CZ" dirty="0">
              <a:latin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2400" b="1" dirty="0">
                <a:latin typeface="Calibri" pitchFamily="34" charset="0"/>
                <a:cs typeface="Times New Roman" pitchFamily="18" charset="0"/>
              </a:rPr>
              <a:t>Největší salinita: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Rudé moře (41‰) – uzavřené, bez přítoků, velký výpar, téměř bez srážek (Středozemní moře, Perský záliv)</a:t>
            </a:r>
          </a:p>
          <a:p>
            <a:pPr marL="650875" indent="-650875">
              <a:lnSpc>
                <a:spcPct val="120000"/>
              </a:lnSpc>
              <a:buFont typeface="Lucida Sans" pitchFamily="34" charset="0"/>
              <a:buAutoNum type="arabicParenR"/>
            </a:pPr>
            <a:endParaRPr lang="cs-CZ" altLang="cs-CZ" sz="2400" dirty="0">
              <a:latin typeface="Calibri" pitchFamily="34" charset="0"/>
            </a:endParaRP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Světový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Světový oceán jsou všechny oceány a moře vzájemně propojené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Oceány tvoří 71% (360 </a:t>
            </a:r>
            <a:r>
              <a:rPr lang="cs-CZ" altLang="cs-CZ" dirty="0" smtClean="0">
                <a:solidFill>
                  <a:srgbClr val="072428"/>
                </a:solidFill>
                <a:latin typeface="Calibri" pitchFamily="34" charset="0"/>
              </a:rPr>
              <a:t>mil. 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km</a:t>
            </a:r>
            <a:r>
              <a:rPr lang="cs-CZ" altLang="cs-CZ" baseline="30000" dirty="0">
                <a:solidFill>
                  <a:srgbClr val="072428"/>
                </a:solidFill>
                <a:latin typeface="Calibri" pitchFamily="34" charset="0"/>
              </a:rPr>
              <a:t>2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) povrchu celé Země a 97% celkového objemu vody na Zemi</a:t>
            </a:r>
          </a:p>
        </p:txBody>
      </p:sp>
      <p:pic>
        <p:nvPicPr>
          <p:cNvPr id="5128" name="Picture 8" descr="800px-Oceans_of_the_Wor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91440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ea salt-e hg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6152"/>
            <a:ext cx="8424936" cy="50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293152"/>
            <a:ext cx="8964488" cy="1143000"/>
          </a:xfrm>
        </p:spPr>
        <p:txBody>
          <a:bodyPr/>
          <a:lstStyle/>
          <a:p>
            <a:pPr algn="l"/>
            <a:r>
              <a:rPr lang="cs-CZ" u="sng" dirty="0" smtClean="0"/>
              <a:t>Mořská voda a soli v ní obsažené</a:t>
            </a:r>
            <a:endParaRPr lang="cs-CZ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1966944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Mořské soli</a:t>
            </a:r>
            <a:endParaRPr lang="cs-CZ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20072" y="196694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71936" y="195205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Mořská voda</a:t>
            </a:r>
            <a:endParaRPr lang="cs-CZ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ravidelný pětiúhelník 6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" y="116632"/>
            <a:ext cx="9088222" cy="659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2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" y="1004007"/>
            <a:ext cx="9127691" cy="559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920880" cy="850106"/>
          </a:xfrm>
        </p:spPr>
        <p:txBody>
          <a:bodyPr/>
          <a:lstStyle/>
          <a:p>
            <a:r>
              <a:rPr lang="cs-CZ" dirty="0" smtClean="0"/>
              <a:t>Salinita ve světovém oceánu</a:t>
            </a:r>
            <a:endParaRPr lang="cs-CZ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Mrtvé moře (300 – 400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‰)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Nejmenší salinita: Baltské moře (4 – 6‰) – řeky, proudění, srážky, geologická minulost 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Nejsladší oceán: Severní ledový oceán – tající led, řeky, malý výpar (30 – 32‰)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Na rovníku pásmo snížené salinity – </a:t>
            </a:r>
          </a:p>
          <a:p>
            <a:pPr lvl="1">
              <a:buFontTx/>
              <a:buNone/>
            </a:pP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   velké srážky, velké řeky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Velká salinita na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obratnících – stálé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tlakové výše, malé srážky 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Brakická voda =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smíšená mořsko-říční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voda s nízkou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salinitou</a:t>
            </a:r>
          </a:p>
        </p:txBody>
      </p:sp>
      <p:pic>
        <p:nvPicPr>
          <p:cNvPr id="9219" name="Obrázek 3" descr="800px-Red_Sea_37.95521E_21.41271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r="5669"/>
          <a:stretch>
            <a:fillRect/>
          </a:stretch>
        </p:blipFill>
        <p:spPr bwMode="auto">
          <a:xfrm>
            <a:off x="4967288" y="3271838"/>
            <a:ext cx="417671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838200" indent="-838200"/>
            <a:r>
              <a:rPr lang="cs-CZ" altLang="cs-CZ" b="1" u="sng" dirty="0" smtClean="0">
                <a:solidFill>
                  <a:srgbClr val="072428"/>
                </a:solidFill>
              </a:rPr>
              <a:t>2. Teplota</a:t>
            </a:r>
            <a:endParaRPr lang="cs-CZ" altLang="cs-CZ" b="1" u="sng" dirty="0">
              <a:solidFill>
                <a:srgbClr val="07242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252520" cy="4525963"/>
          </a:xfrm>
        </p:spPr>
        <p:txBody>
          <a:bodyPr>
            <a:normAutofit fontScale="92500" lnSpcReduction="20000"/>
          </a:bodyPr>
          <a:lstStyle/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z</a:t>
            </a:r>
            <a:r>
              <a:rPr lang="cs-CZ" altLang="cs-CZ" sz="3200" dirty="0" smtClean="0">
                <a:latin typeface="Calibri" panose="020F0502020204030204" pitchFamily="34" charset="0"/>
              </a:rPr>
              <a:t>áleží </a:t>
            </a:r>
            <a:r>
              <a:rPr lang="cs-CZ" altLang="cs-CZ" sz="3200" dirty="0">
                <a:latin typeface="Calibri" panose="020F0502020204030204" pitchFamily="34" charset="0"/>
              </a:rPr>
              <a:t>na zeměpisné šířce</a:t>
            </a:r>
          </a:p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  <a:cs typeface="Times New Roman" pitchFamily="18" charset="0"/>
              </a:rPr>
              <a:t>ø t</a:t>
            </a:r>
            <a:r>
              <a:rPr lang="cs-CZ" altLang="cs-CZ" sz="3200" dirty="0">
                <a:latin typeface="Calibri" panose="020F0502020204030204" pitchFamily="34" charset="0"/>
              </a:rPr>
              <a:t>eplota povrchové </a:t>
            </a:r>
            <a:r>
              <a:rPr lang="cs-CZ" altLang="cs-CZ" sz="3200" dirty="0" smtClean="0">
                <a:latin typeface="Calibri" panose="020F0502020204030204" pitchFamily="34" charset="0"/>
              </a:rPr>
              <a:t>vrstvy</a:t>
            </a:r>
          </a:p>
          <a:p>
            <a:pPr marL="457200" lvl="1" indent="0"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smtClean="0">
                <a:latin typeface="Calibri" panose="020F0502020204030204" pitchFamily="34" charset="0"/>
              </a:rPr>
              <a:t>     oceánu +17°C 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m</a:t>
            </a:r>
            <a:r>
              <a:rPr lang="cs-CZ" altLang="cs-CZ" sz="3200" dirty="0" smtClean="0">
                <a:latin typeface="Calibri" panose="020F0502020204030204" pitchFamily="34" charset="0"/>
              </a:rPr>
              <a:t>ax</a:t>
            </a:r>
            <a:r>
              <a:rPr lang="cs-CZ" altLang="cs-CZ" sz="3200" dirty="0">
                <a:latin typeface="Calibri" panose="020F0502020204030204" pitchFamily="34" charset="0"/>
              </a:rPr>
              <a:t>. 26 – 30°C</a:t>
            </a:r>
          </a:p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r</a:t>
            </a:r>
            <a:r>
              <a:rPr lang="cs-CZ" altLang="cs-CZ" sz="3200" dirty="0" smtClean="0">
                <a:latin typeface="Calibri" panose="020F0502020204030204" pitchFamily="34" charset="0"/>
              </a:rPr>
              <a:t>ozdíly </a:t>
            </a:r>
            <a:r>
              <a:rPr lang="cs-CZ" altLang="cs-CZ" sz="3200" dirty="0">
                <a:latin typeface="Calibri" panose="020F0502020204030204" pitchFamily="34" charset="0"/>
              </a:rPr>
              <a:t>teplot vznikají mořské proudy (teplé, studené</a:t>
            </a:r>
            <a:r>
              <a:rPr lang="cs-CZ" altLang="cs-CZ" sz="3200" dirty="0" smtClean="0">
                <a:latin typeface="Calibri" panose="020F0502020204030204" pitchFamily="34" charset="0"/>
              </a:rPr>
              <a:t>), místa </a:t>
            </a:r>
            <a:r>
              <a:rPr lang="cs-CZ" altLang="cs-CZ" sz="3200" dirty="0">
                <a:latin typeface="Calibri" panose="020F0502020204030204" pitchFamily="34" charset="0"/>
              </a:rPr>
              <a:t>střetů proudů bohatá na </a:t>
            </a:r>
            <a:r>
              <a:rPr lang="cs-CZ" altLang="cs-CZ" sz="3200" dirty="0" smtClean="0">
                <a:latin typeface="Calibri" panose="020F0502020204030204" pitchFamily="34" charset="0"/>
              </a:rPr>
              <a:t>ryby</a:t>
            </a:r>
          </a:p>
          <a:p>
            <a:pPr marL="971550" lvl="1" indent="-514350"/>
            <a:r>
              <a:rPr lang="cs-CZ" altLang="cs-CZ" sz="3200" dirty="0" smtClean="0">
                <a:latin typeface="Calibri" panose="020F0502020204030204" pitchFamily="34" charset="0"/>
              </a:rPr>
              <a:t>Při normální salinitě zamrzá při –1,9° C</a:t>
            </a:r>
          </a:p>
          <a:p>
            <a:pPr marL="457200" lvl="1" indent="0">
              <a:buNone/>
            </a:pPr>
            <a:r>
              <a:rPr lang="cs-CZ" altLang="cs-CZ" sz="3200" b="1" u="sng" dirty="0">
                <a:latin typeface="Calibri" panose="020F0502020204030204" pitchFamily="34" charset="0"/>
              </a:rPr>
              <a:t>Zdroje </a:t>
            </a:r>
            <a:r>
              <a:rPr lang="cs-CZ" altLang="cs-CZ" sz="3200" b="1" u="sng" dirty="0" smtClean="0">
                <a:latin typeface="Calibri" panose="020F0502020204030204" pitchFamily="34" charset="0"/>
              </a:rPr>
              <a:t>tepla</a:t>
            </a:r>
            <a:r>
              <a:rPr lang="cs-CZ" altLang="cs-CZ" sz="3200" dirty="0" smtClean="0">
                <a:latin typeface="Calibri" panose="020F0502020204030204" pitchFamily="34" charset="0"/>
              </a:rPr>
              <a:t>:  sluneční </a:t>
            </a:r>
            <a:r>
              <a:rPr lang="cs-CZ" altLang="cs-CZ" sz="3200" dirty="0">
                <a:latin typeface="Calibri" panose="020F0502020204030204" pitchFamily="34" charset="0"/>
              </a:rPr>
              <a:t>záření, </a:t>
            </a:r>
            <a:endParaRPr lang="cs-CZ" altLang="cs-CZ" sz="32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smtClean="0">
                <a:latin typeface="Calibri" panose="020F0502020204030204" pitchFamily="34" charset="0"/>
              </a:rPr>
              <a:t>                        teplo </a:t>
            </a:r>
            <a:r>
              <a:rPr lang="cs-CZ" altLang="cs-CZ" sz="3200" dirty="0">
                <a:latin typeface="Calibri" panose="020F0502020204030204" pitchFamily="34" charset="0"/>
              </a:rPr>
              <a:t>ze dna oceánů </a:t>
            </a:r>
          </a:p>
          <a:p>
            <a:pPr marL="457200" lvl="1" indent="0">
              <a:buNone/>
            </a:pPr>
            <a:r>
              <a:rPr lang="cs-CZ" altLang="cs-CZ" sz="3200" dirty="0" smtClean="0">
                <a:latin typeface="Calibri" panose="020F0502020204030204" pitchFamily="34" charset="0"/>
              </a:rPr>
              <a:t>                         přeměna </a:t>
            </a:r>
            <a:r>
              <a:rPr lang="cs-CZ" altLang="cs-CZ" sz="3200" dirty="0">
                <a:latin typeface="Calibri" panose="020F0502020204030204" pitchFamily="34" charset="0"/>
              </a:rPr>
              <a:t>kinetické energie na </a:t>
            </a:r>
            <a:r>
              <a:rPr lang="cs-CZ" altLang="cs-CZ" sz="3200" dirty="0" smtClean="0">
                <a:latin typeface="Calibri" panose="020F0502020204030204" pitchFamily="34" charset="0"/>
              </a:rPr>
              <a:t>teplo</a:t>
            </a:r>
            <a:endParaRPr lang="cs-CZ" altLang="cs-CZ" sz="32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4918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422764" y="134596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593"/>
            <a:ext cx="88973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r>
              <a:rPr lang="cs-CZ" dirty="0" smtClean="0"/>
              <a:t>Teplota mořské vody v srpnu</a:t>
            </a:r>
            <a:endParaRPr lang="cs-CZ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marL="838200" indent="-838200"/>
            <a:r>
              <a:rPr lang="cs-CZ" altLang="cs-CZ" sz="4000" b="1" u="sng" dirty="0" smtClean="0">
                <a:solidFill>
                  <a:srgbClr val="072428"/>
                </a:solidFill>
              </a:rPr>
              <a:t>3. Barva</a:t>
            </a:r>
            <a:endParaRPr lang="cs-CZ" altLang="cs-CZ" sz="4000" b="1" u="sng" dirty="0">
              <a:solidFill>
                <a:srgbClr val="072428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Záleží na: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Obsahu minerálních látek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Množství planktonu (bez planktonu – světle modrá, s planktonem – dozelena, dohněda)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Hloubka 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Barva dna</a:t>
            </a:r>
          </a:p>
          <a:p>
            <a:pPr marL="609600" indent="-609600"/>
            <a:endParaRPr lang="cs-CZ" altLang="cs-CZ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Oceánské dno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784976" cy="50734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</a:rPr>
              <a:t>3 jednotky:</a:t>
            </a:r>
          </a:p>
          <a:p>
            <a:pPr>
              <a:lnSpc>
                <a:spcPct val="80000"/>
              </a:lnSpc>
              <a:buFont typeface="Lucida Sans" pitchFamily="34" charset="0"/>
              <a:buAutoNum type="arabicParenR"/>
            </a:pP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</a:rPr>
              <a:t>okraje pevnin</a:t>
            </a:r>
            <a:r>
              <a:rPr lang="cs-CZ" altLang="cs-CZ" sz="2800" dirty="0">
                <a:latin typeface="Calibri" panose="020F0502020204030204" pitchFamily="34" charset="0"/>
              </a:rPr>
              <a:t> – &gt; 20% (pevninská kůra)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a) šelf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Dno se mírně svažuje (do 200 m – mělké)</a:t>
            </a: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Rybolov, těžba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b) svah 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Dno se začíná prudce svažovat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c) úpatí 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Nejnižší místo pod svahem</a:t>
            </a:r>
          </a:p>
          <a:p>
            <a:pPr>
              <a:lnSpc>
                <a:spcPct val="80000"/>
              </a:lnSpc>
              <a:buFont typeface="Lucida Sans" pitchFamily="34" charset="0"/>
              <a:buAutoNum type="arabicParenR"/>
            </a:pP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</a:rPr>
              <a:t>pánve </a:t>
            </a:r>
            <a:r>
              <a:rPr lang="cs-CZ" altLang="cs-CZ" sz="2800" dirty="0">
                <a:latin typeface="Calibri" panose="020F0502020204030204" pitchFamily="34" charset="0"/>
              </a:rPr>
              <a:t>– 75%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rovinaté, bez svažování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V hloubkách kolem  4000 m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čedič, usazeniny mořského původu 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6394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964612" cy="2303462"/>
          </a:xfrm>
        </p:spPr>
        <p:txBody>
          <a:bodyPr>
            <a:normAutofit lnSpcReduction="10000"/>
          </a:bodyPr>
          <a:lstStyle/>
          <a:p>
            <a:pPr marL="650875" indent="-650875">
              <a:buFont typeface="Lucida Sans" pitchFamily="34" charset="0"/>
              <a:buAutoNum type="arabicParenR" startAt="3"/>
            </a:pPr>
            <a:r>
              <a:rPr lang="cs-CZ" altLang="cs-CZ" sz="2800" b="1" dirty="0">
                <a:solidFill>
                  <a:srgbClr val="072428"/>
                </a:solidFill>
                <a:latin typeface="Calibri" panose="020F0502020204030204" pitchFamily="34" charset="0"/>
              </a:rPr>
              <a:t>Hřbety a příkopy</a:t>
            </a:r>
          </a:p>
          <a:p>
            <a:pPr marL="457200" lvl="1" indent="0">
              <a:buClr>
                <a:srgbClr val="F9F9F9"/>
              </a:buClr>
              <a:buNone/>
            </a:pPr>
            <a:r>
              <a:rPr lang="cs-CZ" altLang="cs-CZ" b="1" dirty="0">
                <a:solidFill>
                  <a:srgbClr val="072428"/>
                </a:solidFill>
                <a:latin typeface="Calibri" panose="020F0502020204030204" pitchFamily="34" charset="0"/>
              </a:rPr>
              <a:t>Hřbety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072428"/>
                </a:solidFill>
                <a:latin typeface="Calibri" panose="020F0502020204030204" pitchFamily="34" charset="0"/>
              </a:rPr>
              <a:t>- 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místa vzniku nové zemské kůry, nahoře riftová zóna</a:t>
            </a:r>
          </a:p>
          <a:p>
            <a:pPr marL="457200" lvl="1" indent="0">
              <a:buClr>
                <a:srgbClr val="F9F9F9"/>
              </a:buClr>
              <a:buNone/>
            </a:pPr>
            <a:r>
              <a:rPr lang="cs-CZ" altLang="cs-CZ" b="1" dirty="0">
                <a:solidFill>
                  <a:srgbClr val="072428"/>
                </a:solidFill>
                <a:latin typeface="Calibri" panose="020F0502020204030204" pitchFamily="34" charset="0"/>
              </a:rPr>
              <a:t>Příkopy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072428"/>
                </a:solidFill>
                <a:latin typeface="Calibri" panose="020F0502020204030204" pitchFamily="34" charset="0"/>
              </a:rPr>
              <a:t>- nejhlubší 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místa, u pevniny – oceánská kůra zajíždí pod pevninskou (</a:t>
            </a:r>
            <a:r>
              <a:rPr lang="cs-CZ" altLang="cs-CZ" dirty="0" err="1">
                <a:solidFill>
                  <a:srgbClr val="072428"/>
                </a:solidFill>
                <a:latin typeface="Calibri" panose="020F0502020204030204" pitchFamily="34" charset="0"/>
              </a:rPr>
              <a:t>subdukce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) – zánik kůry</a:t>
            </a:r>
          </a:p>
          <a:p>
            <a:pPr marL="650875" indent="-650875"/>
            <a:endParaRPr lang="cs-CZ" altLang="cs-CZ" dirty="0">
              <a:solidFill>
                <a:srgbClr val="07242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3068960"/>
            <a:ext cx="893295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idelný pětiúhelník 3"/>
          <p:cNvSpPr/>
          <p:nvPr/>
        </p:nvSpPr>
        <p:spPr>
          <a:xfrm>
            <a:off x="8395202" y="89068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9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1549400"/>
            <a:ext cx="9144000" cy="5308600"/>
            <a:chOff x="900" y="10897"/>
            <a:chExt cx="8820" cy="4050"/>
          </a:xfrm>
        </p:grpSpPr>
        <p:pic>
          <p:nvPicPr>
            <p:cNvPr id="60421" name="Picture 5" descr="Dno moř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897"/>
              <a:ext cx="6480" cy="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2520" y="13957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900" y="1341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4860" y="1107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5760" y="11797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2880" y="1125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3780" y="11977"/>
              <a:ext cx="72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8280" y="11077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8640" y="11797"/>
              <a:ext cx="3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660" y="11437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 flipH="1">
              <a:off x="7200" y="12157"/>
              <a:ext cx="1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1080" y="1161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2700" y="12337"/>
              <a:ext cx="12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cs-CZ" dirty="0" smtClean="0"/>
              <a:t>Doplň do obrázku chybějící pojmy</a:t>
            </a:r>
            <a:endParaRPr lang="cs-CZ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" y="2193506"/>
            <a:ext cx="9130218" cy="463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ravidelný pětiúhelník 17"/>
          <p:cNvSpPr/>
          <p:nvPr/>
        </p:nvSpPr>
        <p:spPr>
          <a:xfrm>
            <a:off x="8298679" y="142876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0" y="274638"/>
            <a:ext cx="9144000" cy="6551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u="sng" dirty="0"/>
              <a:t>Rozložení pevnin a oceánů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4076700"/>
            <a:ext cx="6697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 smtClean="0">
              <a:solidFill>
                <a:srgbClr val="072428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43973"/>
              </p:ext>
            </p:extLst>
          </p:nvPr>
        </p:nvGraphicFramePr>
        <p:xfrm>
          <a:off x="320313" y="1484784"/>
          <a:ext cx="8280920" cy="371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PEVNINA</a:t>
                      </a:r>
                      <a:endParaRPr lang="cs-CZ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OCEÁN</a:t>
                      </a:r>
                      <a:endParaRPr lang="cs-CZ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cs-CZ" altLang="cs-CZ" sz="3600" b="1" dirty="0" smtClean="0"/>
                        <a:t>Země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30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70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3600" b="1" dirty="0" smtClean="0"/>
                        <a:t>Severní polokoule</a:t>
                      </a:r>
                      <a:endParaRPr lang="cs-CZ" sz="3600" b="1" dirty="0" smtClean="0"/>
                    </a:p>
                    <a:p>
                      <a:endParaRPr lang="cs-CZ" sz="3600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40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60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cs-CZ" sz="3600" b="1" dirty="0" smtClean="0"/>
                        <a:t>Jižní polokoule</a:t>
                      </a:r>
                      <a:endParaRPr lang="cs-CZ" sz="3600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20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80</a:t>
                      </a:r>
                      <a:endParaRPr lang="cs-CZ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8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476250"/>
            <a:ext cx="8712968" cy="5832475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rgbClr val="072428"/>
                </a:solidFill>
              </a:rPr>
              <a:t>Někdy může být jako moře tradičně, ale nepřesně označeno též velké vnitrozemské (zpravidla slané) jezero, kterému schází přirozený odtok (Kaspické moře, Mrtvé moře), není však splněna jedna ze základních vlastností, a to spojitost s ostatními </a:t>
            </a:r>
            <a:r>
              <a:rPr lang="cs-CZ" altLang="cs-CZ" dirty="0" smtClean="0">
                <a:solidFill>
                  <a:srgbClr val="072428"/>
                </a:solidFill>
              </a:rPr>
              <a:t>moři, oceánem.</a:t>
            </a:r>
            <a:endParaRPr lang="cs-CZ" altLang="cs-CZ" dirty="0">
              <a:solidFill>
                <a:srgbClr val="07242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3"/>
            <a:ext cx="2520280" cy="32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79912" y="614933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Kaspické moře</a:t>
            </a:r>
            <a:endParaRPr lang="cs-CZ" sz="2000" dirty="0"/>
          </a:p>
        </p:txBody>
      </p:sp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Závěrečné opakování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1.Které faktory a jak ovlivňují geografické rozložení salinity v jednotlivých mořích a oceánech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2.  </a:t>
            </a:r>
            <a:r>
              <a:rPr lang="cs-CZ" dirty="0"/>
              <a:t>Na mapě Země - Vývoj pevnin a reliéf dna oceánů vyhledej při okrajích pevnin mělká šelfová moře znázorněna světle modrou barvou. Je pevninský šelf všude stejně široký?</a:t>
            </a:r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Které hlavní </a:t>
            </a:r>
            <a:r>
              <a:rPr lang="cs-CZ" dirty="0" smtClean="0"/>
              <a:t>části  </a:t>
            </a:r>
            <a:r>
              <a:rPr lang="cs-CZ" dirty="0"/>
              <a:t>tvoří dno oceánů?</a:t>
            </a:r>
          </a:p>
          <a:p>
            <a:pPr marL="0" indent="0">
              <a:buNone/>
            </a:pPr>
            <a:r>
              <a:rPr lang="cs-CZ" dirty="0"/>
              <a:t>4. Vyhledej oceánské pánve, </a:t>
            </a:r>
            <a:r>
              <a:rPr lang="cs-CZ" dirty="0" smtClean="0"/>
              <a:t>hlubokomořské </a:t>
            </a:r>
            <a:r>
              <a:rPr lang="cs-CZ" dirty="0"/>
              <a:t>příkopy, </a:t>
            </a:r>
            <a:r>
              <a:rPr lang="cs-CZ" dirty="0" err="1"/>
              <a:t>středooceánské</a:t>
            </a:r>
            <a:r>
              <a:rPr lang="cs-CZ" dirty="0"/>
              <a:t> hřbety.</a:t>
            </a:r>
          </a:p>
          <a:p>
            <a:pPr marL="0" indent="0">
              <a:buNone/>
            </a:pPr>
            <a:r>
              <a:rPr lang="cs-CZ" dirty="0"/>
              <a:t> 5. Ve kterém </a:t>
            </a:r>
            <a:r>
              <a:rPr lang="cs-CZ" dirty="0" smtClean="0"/>
              <a:t>hlubokomořském  </a:t>
            </a:r>
            <a:r>
              <a:rPr lang="cs-CZ" dirty="0"/>
              <a:t>příkopu byla naměřena největší </a:t>
            </a:r>
            <a:r>
              <a:rPr lang="cs-CZ" dirty="0" smtClean="0"/>
              <a:t>hloubka ? </a:t>
            </a:r>
            <a:r>
              <a:rPr lang="cs-CZ" dirty="0"/>
              <a:t>Jaká je jeho hloubka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6. Jak se jmenuje nejhlubší místo Atlantského oceánu (hledej u pobřeží Ameriky), jak nejhlubší místo Indického oceánu ?</a:t>
            </a:r>
            <a:endParaRPr lang="cs-CZ" dirty="0"/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106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7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J</a:t>
            </a:r>
            <a:r>
              <a:rPr lang="cs-CZ" sz="1600" dirty="0"/>
              <a:t>. DEMEK A KOL. GEOGRAFIE PRO SŠ I: fyzicko-geografická část. Praha: SPN-pedagogické nakladatelství, 2012. ISBN 9788072355198.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CHISWICK CHAP. </a:t>
            </a:r>
            <a:r>
              <a:rPr lang="cs-CZ" sz="1600" dirty="0" err="1"/>
              <a:t>Oceans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World.jpg [online]. 2013 [cit. 2013-11-14]. Dostupné z: http://en.wikipedia.org/wiki/File:Oceans_of_the_World.jpg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DEMEK, Jaromír, Vít VOŽENÍLEK a Miroslav VYSOUDIL. DEMEK. Geografie pro střední školy. 1. vyd. Praha: SPN - pedagogické nakladatelství, c1997, 94 s. ISBN 80-859-3773-5.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CONSCIOUS. Wiki plot 04.png [online]. 2007 [cit. 2013-12-01]. Dostupné z: http://upload.wikimedia.org/wikipedia/commons/3/3e/Wiki_plot_04.png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HANNES GROBE,. </a:t>
            </a:r>
            <a:r>
              <a:rPr lang="cs-CZ" sz="1600" dirty="0" err="1"/>
              <a:t>Sea</a:t>
            </a:r>
            <a:r>
              <a:rPr lang="cs-CZ" sz="1600" dirty="0"/>
              <a:t> salt-e </a:t>
            </a:r>
            <a:r>
              <a:rPr lang="cs-CZ" sz="1600" dirty="0" err="1"/>
              <a:t>hg.svg</a:t>
            </a:r>
            <a:r>
              <a:rPr lang="cs-CZ" sz="1600" dirty="0"/>
              <a:t> [online]. 2000 [cit. 2013-12-01]. Dostupné z: http://commons.wikimedia.org/wiki/File:Sea_salt-e_hg.svg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ALEŠ RUDA. Fyzikální vlastnosti mořské vody [online]. 2013 [cit. 2013-12-01]. Dostupné z: </a:t>
            </a:r>
            <a:r>
              <a:rPr lang="cs-CZ" sz="1600" dirty="0">
                <a:hlinkClick r:id="rId2"/>
              </a:rPr>
              <a:t>http://is.muni.cz/do/rect/el/estud/pedf/js13/fyz_geogr/web/pages/12-2-fyzikalni-vlastnosti.html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THURMAN, H. V., TRUJILLO, A. P. Oceánografie. Praha: COMPUTER PRESS, 2005. 474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JEFF SCHMALTZ, MODIS Rapid Response Team, NASA/GSFC. </a:t>
            </a:r>
            <a:r>
              <a:rPr lang="cs-CZ" sz="1600" dirty="0" err="1"/>
              <a:t>Caspian</a:t>
            </a:r>
            <a:r>
              <a:rPr lang="cs-CZ" sz="1600" dirty="0"/>
              <a:t> </a:t>
            </a:r>
            <a:r>
              <a:rPr lang="cs-CZ" sz="1600" dirty="0" err="1"/>
              <a:t>Sea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orbit.jpg [online]. 2003 [cit. 2013-12-01]. Dostupné z: http://cs.wikipedia.org/wiki/Soubor:Caspian_Sea_from_orbit.jpg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a použitá literatura</a:t>
            </a:r>
            <a:endParaRPr lang="cs-CZ" dirty="0"/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oceánů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4605"/>
            <a:ext cx="8229600" cy="4525963"/>
          </a:xfrm>
        </p:spPr>
        <p:txBody>
          <a:bodyPr/>
          <a:lstStyle/>
          <a:p>
            <a:r>
              <a:rPr lang="cs-CZ" dirty="0"/>
              <a:t>Světový oceán, vzhledem ke své rozloze, zachytává asi </a:t>
            </a:r>
            <a:r>
              <a:rPr lang="cs-CZ" dirty="0">
                <a:solidFill>
                  <a:srgbClr val="FF0000"/>
                </a:solidFill>
              </a:rPr>
              <a:t>85 </a:t>
            </a:r>
            <a:r>
              <a:rPr lang="cs-CZ" dirty="0" smtClean="0">
                <a:solidFill>
                  <a:srgbClr val="FF0000"/>
                </a:solidFill>
              </a:rPr>
              <a:t>% slunečního světla a tepla</a:t>
            </a:r>
            <a:r>
              <a:rPr lang="cs-CZ" dirty="0" smtClean="0"/>
              <a:t>. </a:t>
            </a:r>
            <a:r>
              <a:rPr lang="cs-CZ" dirty="0"/>
              <a:t>Působí proto jako velmi </a:t>
            </a:r>
            <a:r>
              <a:rPr lang="cs-CZ" dirty="0">
                <a:solidFill>
                  <a:srgbClr val="FF0000"/>
                </a:solidFill>
              </a:rPr>
              <a:t>významný regulátor teploty</a:t>
            </a:r>
            <a:r>
              <a:rPr lang="cs-CZ" dirty="0"/>
              <a:t> a zabraňuje výkyvům teplot na povrchu planety. Má </a:t>
            </a:r>
            <a:r>
              <a:rPr lang="cs-CZ" dirty="0">
                <a:solidFill>
                  <a:srgbClr val="FF0000"/>
                </a:solidFill>
              </a:rPr>
              <a:t>zásadní vliv </a:t>
            </a:r>
            <a:r>
              <a:rPr lang="cs-CZ" dirty="0" smtClean="0">
                <a:solidFill>
                  <a:srgbClr val="FF0000"/>
                </a:solidFill>
              </a:rPr>
              <a:t>na biosféru a život na Zemi.</a:t>
            </a:r>
            <a:r>
              <a:rPr lang="cs-CZ" dirty="0" smtClean="0"/>
              <a:t> </a:t>
            </a:r>
            <a:r>
              <a:rPr lang="cs-CZ" dirty="0"/>
              <a:t>Světový oceán váže velkou část </a:t>
            </a:r>
            <a:r>
              <a:rPr lang="cs-CZ" dirty="0" smtClean="0">
                <a:solidFill>
                  <a:srgbClr val="FF0000"/>
                </a:solidFill>
              </a:rPr>
              <a:t>oxidu uhličitého</a:t>
            </a:r>
            <a:r>
              <a:rPr lang="cs-CZ" dirty="0" smtClean="0"/>
              <a:t>. Fytoplankton* </a:t>
            </a:r>
            <a:r>
              <a:rPr lang="cs-CZ" dirty="0"/>
              <a:t>je zdrojem až </a:t>
            </a:r>
            <a:r>
              <a:rPr lang="cs-CZ" dirty="0">
                <a:solidFill>
                  <a:srgbClr val="FF0000"/>
                </a:solidFill>
              </a:rPr>
              <a:t>50 % kyslíku</a:t>
            </a:r>
            <a:r>
              <a:rPr lang="cs-CZ" dirty="0"/>
              <a:t>. 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620568"/>
            <a:ext cx="9186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1400" dirty="0"/>
              <a:t>Fytoplankton je planktonní společenstvo </a:t>
            </a:r>
            <a:r>
              <a:rPr lang="cs-CZ" sz="1400" dirty="0" smtClean="0"/>
              <a:t>(plankton </a:t>
            </a:r>
            <a:r>
              <a:rPr lang="cs-CZ" sz="1400" dirty="0"/>
              <a:t>je soubor mikroskopických </a:t>
            </a:r>
            <a:r>
              <a:rPr lang="cs-CZ" sz="1400" dirty="0" smtClean="0"/>
              <a:t>organismů </a:t>
            </a:r>
            <a:r>
              <a:rPr lang="cs-CZ" sz="1400" dirty="0"/>
              <a:t>pasivně </a:t>
            </a:r>
            <a:r>
              <a:rPr lang="cs-CZ" sz="1400" dirty="0" smtClean="0"/>
              <a:t>se vznášejících v prostředí) </a:t>
            </a:r>
            <a:r>
              <a:rPr lang="cs-CZ" sz="1400" dirty="0" err="1" smtClean="0"/>
              <a:t>fotosyntetizujících</a:t>
            </a:r>
            <a:r>
              <a:rPr lang="cs-CZ" sz="1400" dirty="0" smtClean="0"/>
              <a:t> </a:t>
            </a:r>
            <a:r>
              <a:rPr lang="cs-CZ" sz="1400" dirty="0"/>
              <a:t>mikroorganismů</a:t>
            </a:r>
            <a:r>
              <a:rPr lang="cs-CZ" sz="1400" dirty="0" smtClean="0"/>
              <a:t>, které </a:t>
            </a:r>
            <a:r>
              <a:rPr lang="cs-CZ" sz="1400" dirty="0"/>
              <a:t>obývají vodní sloupec přírodních i umělých nádrží všech typů. Dominantními </a:t>
            </a:r>
            <a:r>
              <a:rPr lang="cs-CZ" sz="1400" dirty="0" smtClean="0"/>
              <a:t>složkami </a:t>
            </a:r>
            <a:r>
              <a:rPr lang="cs-CZ" sz="1400" dirty="0"/>
              <a:t>fytoplanktonu jsou řasy, sinice </a:t>
            </a:r>
            <a:r>
              <a:rPr lang="cs-CZ" sz="1400" dirty="0" smtClean="0"/>
              <a:t>a </a:t>
            </a:r>
            <a:r>
              <a:rPr lang="cs-CZ" sz="1400" dirty="0"/>
              <a:t>někteří </a:t>
            </a:r>
            <a:r>
              <a:rPr lang="cs-CZ" sz="1400" dirty="0" err="1"/>
              <a:t>fotosyntetizující</a:t>
            </a:r>
            <a:r>
              <a:rPr lang="cs-CZ" sz="1400" dirty="0"/>
              <a:t> </a:t>
            </a:r>
            <a:r>
              <a:rPr lang="cs-CZ" sz="1400" dirty="0" smtClean="0"/>
              <a:t>prvoci</a:t>
            </a:r>
            <a:r>
              <a:rPr lang="cs-CZ" sz="1400" dirty="0"/>
              <a:t>.</a:t>
            </a:r>
          </a:p>
          <a:p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79512" y="274639"/>
            <a:ext cx="8856984" cy="5023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altLang="cs-CZ" i="1" dirty="0"/>
              <a:t>Oceány a moře</a:t>
            </a:r>
            <a:r>
              <a:rPr lang="cs-CZ" altLang="cs-CZ" sz="4000" i="1" dirty="0"/>
              <a:t/>
            </a:r>
            <a:br>
              <a:rPr lang="cs-CZ" altLang="cs-CZ" sz="4000" i="1" dirty="0"/>
            </a:br>
            <a:endParaRPr lang="cs-CZ" altLang="cs-CZ" sz="4000" i="1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4969247" cy="2520281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 baseline="30000" dirty="0" smtClean="0"/>
              <a:t>Varianta – 4 oceánů</a:t>
            </a:r>
          </a:p>
          <a:p>
            <a:pPr>
              <a:buFontTx/>
              <a:buNone/>
            </a:pPr>
            <a:r>
              <a:rPr lang="cs-CZ" altLang="cs-CZ" b="1" baseline="30000" dirty="0" smtClean="0"/>
              <a:t>Tichý </a:t>
            </a:r>
            <a:r>
              <a:rPr lang="cs-CZ" altLang="cs-CZ" b="1" baseline="30000" dirty="0"/>
              <a:t>– 180 mil. </a:t>
            </a:r>
            <a:r>
              <a:rPr lang="cs-CZ" altLang="cs-CZ" b="1" baseline="30000" dirty="0" smtClean="0"/>
              <a:t>km²</a:t>
            </a:r>
            <a:endParaRPr lang="cs-CZ" altLang="cs-CZ" b="1" baseline="30000" dirty="0"/>
          </a:p>
          <a:p>
            <a:pPr>
              <a:buFontTx/>
              <a:buNone/>
            </a:pPr>
            <a:r>
              <a:rPr lang="cs-CZ" altLang="cs-CZ" b="1" baseline="30000" dirty="0"/>
              <a:t>Atlantský – 90 mil. </a:t>
            </a:r>
            <a:r>
              <a:rPr lang="cs-CZ" altLang="cs-CZ" b="1" baseline="30000" dirty="0" smtClean="0"/>
              <a:t>km²</a:t>
            </a:r>
            <a:endParaRPr lang="cs-CZ" altLang="cs-CZ" b="1" baseline="30000" dirty="0"/>
          </a:p>
          <a:p>
            <a:pPr>
              <a:buFontTx/>
              <a:buNone/>
            </a:pPr>
            <a:r>
              <a:rPr lang="cs-CZ" altLang="cs-CZ" b="1" baseline="30000" dirty="0"/>
              <a:t>Indický – 75 mil. </a:t>
            </a:r>
            <a:r>
              <a:rPr lang="cs-CZ" altLang="cs-CZ" b="1" baseline="30000" dirty="0" smtClean="0"/>
              <a:t>km²</a:t>
            </a:r>
            <a:endParaRPr lang="cs-CZ" altLang="cs-CZ" b="1" baseline="30000" dirty="0"/>
          </a:p>
          <a:p>
            <a:pPr>
              <a:buFontTx/>
              <a:buNone/>
            </a:pPr>
            <a:r>
              <a:rPr lang="cs-CZ" altLang="cs-CZ" b="1" baseline="30000" dirty="0"/>
              <a:t>Severní ledový – </a:t>
            </a:r>
            <a:r>
              <a:rPr lang="cs-CZ" altLang="cs-CZ" b="1" baseline="30000" dirty="0" smtClean="0"/>
              <a:t>13 mil.km²</a:t>
            </a:r>
            <a:endParaRPr lang="cs-CZ" altLang="cs-CZ" b="1" baseline="30000" dirty="0"/>
          </a:p>
          <a:p>
            <a:pPr>
              <a:buFontTx/>
              <a:buNone/>
            </a:pPr>
            <a:endParaRPr lang="cs-CZ" altLang="cs-CZ" sz="4400" baseline="30000" dirty="0"/>
          </a:p>
        </p:txBody>
      </p:sp>
      <p:pic>
        <p:nvPicPr>
          <p:cNvPr id="130052" name="Picture 4" descr="oce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124744"/>
            <a:ext cx="2448272" cy="29121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14908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Varianta – 5 oceánů </a:t>
            </a:r>
            <a:r>
              <a:rPr lang="cs-CZ" b="1" dirty="0"/>
              <a:t>na planetě Zemi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r>
              <a:rPr lang="cs-CZ" b="1" dirty="0" smtClean="0"/>
              <a:t>Tichý </a:t>
            </a:r>
            <a:r>
              <a:rPr lang="cs-CZ" b="1" dirty="0"/>
              <a:t>oceán</a:t>
            </a:r>
            <a:r>
              <a:rPr lang="cs-CZ" dirty="0"/>
              <a:t> 155 557 mil. km² </a:t>
            </a:r>
            <a:r>
              <a:rPr lang="cs-CZ" b="1" dirty="0"/>
              <a:t>Atlantský oceán</a:t>
            </a:r>
            <a:r>
              <a:rPr lang="cs-CZ" dirty="0"/>
              <a:t> 76 762 mil. km² </a:t>
            </a:r>
            <a:r>
              <a:rPr lang="cs-CZ" b="1" dirty="0"/>
              <a:t>Indický oceán</a:t>
            </a:r>
            <a:r>
              <a:rPr lang="cs-CZ" dirty="0"/>
              <a:t> 68 556 mil. km² </a:t>
            </a:r>
            <a:endParaRPr lang="cs-CZ" dirty="0" smtClean="0"/>
          </a:p>
          <a:p>
            <a:r>
              <a:rPr lang="cs-CZ" b="1" dirty="0" smtClean="0"/>
              <a:t>Jižní </a:t>
            </a:r>
            <a:r>
              <a:rPr lang="cs-CZ" b="1" dirty="0"/>
              <a:t>oceán</a:t>
            </a:r>
            <a:r>
              <a:rPr lang="cs-CZ" dirty="0"/>
              <a:t> 20 327 mil. </a:t>
            </a:r>
            <a:r>
              <a:rPr lang="cs-CZ" dirty="0" smtClean="0"/>
              <a:t>km²</a:t>
            </a:r>
          </a:p>
          <a:p>
            <a:r>
              <a:rPr lang="cs-CZ" b="1" dirty="0"/>
              <a:t>Severní ledový oceán</a:t>
            </a:r>
            <a:r>
              <a:rPr lang="cs-CZ" dirty="0"/>
              <a:t> 14 056 mil. km²</a:t>
            </a:r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845576" y="5164742"/>
            <a:ext cx="399340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Zaokrouhli údaje na celé miliony km².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79512" y="274638"/>
            <a:ext cx="8856984" cy="6034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4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světového oceánu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1" y="1569563"/>
            <a:ext cx="9168711" cy="47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72428"/>
                </a:solidFill>
              </a:rPr>
              <a:t>Tichý oceán – Pacifik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600200"/>
            <a:ext cx="4104134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cs-CZ" altLang="cs-CZ" sz="2800" dirty="0">
              <a:solidFill>
                <a:srgbClr val="072428"/>
              </a:solidFill>
            </a:endParaRPr>
          </a:p>
          <a:p>
            <a:r>
              <a:rPr lang="cs-CZ" altLang="cs-CZ" sz="2800" dirty="0">
                <a:solidFill>
                  <a:srgbClr val="072428"/>
                </a:solidFill>
              </a:rPr>
              <a:t>Největší na Zemi</a:t>
            </a:r>
          </a:p>
          <a:p>
            <a:r>
              <a:rPr lang="cs-CZ" altLang="cs-CZ" sz="2800" dirty="0" smtClean="0">
                <a:solidFill>
                  <a:srgbClr val="072428"/>
                </a:solidFill>
              </a:rPr>
              <a:t>Nejhlubší místa na Zemi</a:t>
            </a:r>
          </a:p>
          <a:p>
            <a:r>
              <a:rPr lang="cs-CZ" altLang="cs-CZ" sz="2800" dirty="0" smtClean="0">
                <a:solidFill>
                  <a:srgbClr val="072428"/>
                </a:solidFill>
              </a:rPr>
              <a:t>Je lemován pásem sopek – Tichooceánský ohnivý prstenec</a:t>
            </a:r>
          </a:p>
          <a:p>
            <a:r>
              <a:rPr lang="cs-CZ" altLang="cs-CZ" sz="2800" dirty="0" smtClean="0">
                <a:solidFill>
                  <a:srgbClr val="072428"/>
                </a:solidFill>
              </a:rPr>
              <a:t>Probíhá v něm datová hranice</a:t>
            </a:r>
            <a:endParaRPr lang="cs-CZ" altLang="cs-CZ" sz="2800" dirty="0">
              <a:solidFill>
                <a:srgbClr val="072428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1" name="Obrázek 3" descr="Pacific_Oc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9323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466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6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Tichý oceán (Pacifik)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b="1" dirty="0" smtClean="0"/>
              <a:t> </a:t>
            </a:r>
            <a:r>
              <a:rPr lang="cs-CZ" sz="2400" b="1" dirty="0"/>
              <a:t>největší a nejhlubší oceán</a:t>
            </a:r>
          </a:p>
          <a:p>
            <a:r>
              <a:rPr lang="cs-CZ" sz="2400" dirty="0"/>
              <a:t>Tichý oceán je větší než všechna pevnina na Zemi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V nejširším místě v tropech měří Tichý oceán (Pacifik) přes 20 000 km, což je přibližně polovina obvodu zeměkoule. Nachází se v něm nejhlubší místo na Zemi: Mariánský příkop s hloubkou 10 994 m. V Tichém oceánu (na Havaji) naleznete nejvyšší neaktivní štítovou sopku – </a:t>
            </a:r>
            <a:r>
              <a:rPr lang="cs-CZ" sz="2400" dirty="0" err="1"/>
              <a:t>Mauna</a:t>
            </a:r>
            <a:r>
              <a:rPr lang="cs-CZ" sz="2400" dirty="0"/>
              <a:t> Kea. Nad hladinu oceánu ční do výšky </a:t>
            </a:r>
            <a:r>
              <a:rPr lang="cs-CZ" sz="2400" dirty="0" smtClean="0"/>
              <a:t>         4 </a:t>
            </a:r>
            <a:r>
              <a:rPr lang="cs-CZ" sz="2400" dirty="0"/>
              <a:t>205 m, ale i s podvodní částí je vysoká 10 205 m, což z ní činí na Zemi nejvyšší horu, která při měření od úpatí (báze) převyšuje i Everest. </a:t>
            </a:r>
          </a:p>
          <a:p>
            <a:endParaRPr lang="cs-CZ" sz="2800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5962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Atlantský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Druhý největší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Středoatlantský hřbet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Ostrovy pevninského původu, leží blízko pevniny, od které se oddělily – např. Grónsko, Velká Británie, Irsko, Kuba atd.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Na stycích litosférických desek se vytvořily stovky sopečných ostrovů, např. Malé Antily, Azory, Kanárské ostrovy, Madeira a Kapverdy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8435" name="Obrázek 3" descr="Atlantik-m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49400"/>
            <a:ext cx="4787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25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1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otace-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1341</Words>
  <Application>Microsoft Office PowerPoint</Application>
  <PresentationFormat>Předvádění na obrazovce 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19</vt:i4>
      </vt:variant>
      <vt:variant>
        <vt:lpstr>Nadpisy snímků</vt:lpstr>
      </vt:variant>
      <vt:variant>
        <vt:i4>32</vt:i4>
      </vt:variant>
    </vt:vector>
  </HeadingPairs>
  <TitlesOfParts>
    <vt:vector size="57" baseType="lpstr">
      <vt:lpstr>Arial</vt:lpstr>
      <vt:lpstr>Calibri</vt:lpstr>
      <vt:lpstr>Lucida Sans</vt:lpstr>
      <vt:lpstr>Tahoma</vt:lpstr>
      <vt:lpstr>Times New Roman</vt:lpstr>
      <vt:lpstr>Wingdings</vt:lpstr>
      <vt:lpstr>Motiv systému Office</vt:lpstr>
      <vt:lpstr>anotace-prezentace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7_Výchozí návrh</vt:lpstr>
      <vt:lpstr>12_Výchozí návrh</vt:lpstr>
      <vt:lpstr>13_Výchozí návrh</vt:lpstr>
      <vt:lpstr>14_Výchozí návrh</vt:lpstr>
      <vt:lpstr>15_Výchozí návrh</vt:lpstr>
      <vt:lpstr>16_Výchozí návrh</vt:lpstr>
      <vt:lpstr>17_Výchozí návrh</vt:lpstr>
      <vt:lpstr>18_Výchozí návrh</vt:lpstr>
      <vt:lpstr>19_Výchozí návrh</vt:lpstr>
      <vt:lpstr>20_Výchozí návrh</vt:lpstr>
      <vt:lpstr>Světový oceán - sekundy</vt:lpstr>
      <vt:lpstr>Světový oceán</vt:lpstr>
      <vt:lpstr>Rozložení pevnin a oceánů</vt:lpstr>
      <vt:lpstr>Význam oceánů</vt:lpstr>
      <vt:lpstr>Oceány a moře </vt:lpstr>
      <vt:lpstr>Vymezení světového oceánu</vt:lpstr>
      <vt:lpstr>Tichý oceán – Pacifik</vt:lpstr>
      <vt:lpstr>Tichý oceán (Pacifik) </vt:lpstr>
      <vt:lpstr>Atlantský oceán</vt:lpstr>
      <vt:lpstr>Atlantský oceán</vt:lpstr>
      <vt:lpstr>Indický oceán</vt:lpstr>
      <vt:lpstr>Prezentace aplikace PowerPoint</vt:lpstr>
      <vt:lpstr>Jižní ledový oceán </vt:lpstr>
      <vt:lpstr> Severní ledový oceán  </vt:lpstr>
      <vt:lpstr>Prezentace aplikace PowerPoint</vt:lpstr>
      <vt:lpstr>Moře </vt:lpstr>
      <vt:lpstr>Prezentace aplikace PowerPoint</vt:lpstr>
      <vt:lpstr>Zálivy a průlivy</vt:lpstr>
      <vt:lpstr>Vlastnosti mořské vody </vt:lpstr>
      <vt:lpstr>Mořská voda a soli v ní obsažené</vt:lpstr>
      <vt:lpstr>Prezentace aplikace PowerPoint</vt:lpstr>
      <vt:lpstr>Salinita ve světovém oceánu</vt:lpstr>
      <vt:lpstr>Prezentace aplikace PowerPoint</vt:lpstr>
      <vt:lpstr>2. Teplota</vt:lpstr>
      <vt:lpstr>Teplota mořské vody v srpnu</vt:lpstr>
      <vt:lpstr>3. Barva</vt:lpstr>
      <vt:lpstr>Oceánské dno</vt:lpstr>
      <vt:lpstr>Prezentace aplikace PowerPoint</vt:lpstr>
      <vt:lpstr>Doplň do obrázku chybějící pojmy</vt:lpstr>
      <vt:lpstr>Prezentace aplikace PowerPoint</vt:lpstr>
      <vt:lpstr>Závěrečné opakování</vt:lpstr>
      <vt:lpstr>Zdroje a 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bh</dc:creator>
  <cp:lastModifiedBy>Jaroslav Cap</cp:lastModifiedBy>
  <cp:revision>43</cp:revision>
  <dcterms:created xsi:type="dcterms:W3CDTF">2012-12-02T21:54:17Z</dcterms:created>
  <dcterms:modified xsi:type="dcterms:W3CDTF">2019-09-30T10:41:36Z</dcterms:modified>
</cp:coreProperties>
</file>